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58" r:id="rId4"/>
    <p:sldId id="315" r:id="rId5"/>
    <p:sldId id="330" r:id="rId6"/>
    <p:sldId id="331" r:id="rId7"/>
    <p:sldId id="332" r:id="rId8"/>
    <p:sldId id="333" r:id="rId9"/>
    <p:sldId id="334" r:id="rId10"/>
    <p:sldId id="317" r:id="rId11"/>
    <p:sldId id="321" r:id="rId12"/>
    <p:sldId id="322" r:id="rId13"/>
    <p:sldId id="323" r:id="rId14"/>
    <p:sldId id="324" r:id="rId15"/>
    <p:sldId id="326" r:id="rId16"/>
    <p:sldId id="327" r:id="rId17"/>
    <p:sldId id="328" r:id="rId18"/>
    <p:sldId id="292" r:id="rId19"/>
    <p:sldId id="337" r:id="rId20"/>
    <p:sldId id="294" r:id="rId21"/>
    <p:sldId id="295" r:id="rId22"/>
    <p:sldId id="338" r:id="rId23"/>
    <p:sldId id="296" r:id="rId24"/>
    <p:sldId id="297" r:id="rId25"/>
    <p:sldId id="298" r:id="rId26"/>
    <p:sldId id="299" r:id="rId27"/>
    <p:sldId id="300" r:id="rId28"/>
    <p:sldId id="301" r:id="rId29"/>
    <p:sldId id="302" r:id="rId30"/>
    <p:sldId id="303" r:id="rId31"/>
    <p:sldId id="339" r:id="rId32"/>
    <p:sldId id="335" r:id="rId33"/>
    <p:sldId id="336" r:id="rId34"/>
    <p:sldId id="340" r:id="rId35"/>
    <p:sldId id="286" r:id="rId3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F5D"/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DEC06-0140-43E0-B42F-AF6A4E1C5795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2C901-AEB8-4921-BE0E-158C2DAF7F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CE044-2F64-4A79-AB3F-D543461DB11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07EE8-B759-4925-8DBD-53D1AF97760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07EE8-B759-4925-8DBD-53D1AF977602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E5C0A-E75B-4CA1-83DF-759A4338A66C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DB0AF-49DE-4434-8715-D1CD8C58B94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직사각형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직사각형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직사각형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56" name="직사각형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직사각형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직사각형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직사각형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E5C0A-E75B-4CA1-83DF-759A4338A66C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DB0AF-49DE-4434-8715-D1CD8C58B94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E5C0A-E75B-4CA1-83DF-759A4338A66C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DB0AF-49DE-4434-8715-D1CD8C58B94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E5C0A-E75B-4CA1-83DF-759A4338A66C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DB0AF-49DE-4434-8715-D1CD8C58B94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자유형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자유형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자유형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자유형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자유형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자유형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자유형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자유형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자유형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자유형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자유형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자유형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자유형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E5C0A-E75B-4CA1-83DF-759A4338A66C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DB0AF-49DE-4434-8715-D1CD8C58B94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직사각형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E5C0A-E75B-4CA1-83DF-759A4338A66C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DB0AF-49DE-4434-8715-D1CD8C58B94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E5C0A-E75B-4CA1-83DF-759A4338A66C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DB0AF-49DE-4434-8715-D1CD8C58B94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직사각형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직사각형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직사각형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E5C0A-E75B-4CA1-83DF-759A4338A66C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DB0AF-49DE-4434-8715-D1CD8C58B94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E5C0A-E75B-4CA1-83DF-759A4338A66C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DB0AF-49DE-4434-8715-D1CD8C58B94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E5C0A-E75B-4CA1-83DF-759A4338A66C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8DB0AF-49DE-4434-8715-D1CD8C58B94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직선 연결선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그룹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직선 연결선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grpSp>
        <p:nvGrpSpPr>
          <p:cNvPr id="14" name="그룹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직선 연결선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그룹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직선 연결선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0FE5C0A-E75B-4CA1-83DF-759A4338A66C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08DB0AF-49DE-4434-8715-D1CD8C58B94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직사각형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0FE5C0A-E75B-4CA1-83DF-759A4338A66C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08DB0AF-49DE-4434-8715-D1CD8C58B94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1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1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1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57224" y="1214422"/>
            <a:ext cx="7772400" cy="1975104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solidFill>
                  <a:srgbClr val="FFFF00"/>
                </a:solidFill>
              </a:rPr>
              <a:t>     </a:t>
            </a:r>
            <a:r>
              <a:rPr lang="en-US" altLang="ko-KR" sz="5400" dirty="0" smtClean="0">
                <a:solidFill>
                  <a:srgbClr val="FFFF00"/>
                </a:solidFill>
              </a:rPr>
              <a:t>Slope/w</a:t>
            </a:r>
            <a:br>
              <a:rPr lang="en-US" altLang="ko-KR" sz="5400" dirty="0" smtClean="0">
                <a:solidFill>
                  <a:srgbClr val="FFFF00"/>
                </a:solidFill>
              </a:rPr>
            </a:br>
            <a:r>
              <a:rPr lang="en-US" altLang="ko-KR" sz="5400" dirty="0" smtClean="0">
                <a:solidFill>
                  <a:srgbClr val="FFFF00"/>
                </a:solidFill>
              </a:rPr>
              <a:t>       seep/w</a:t>
            </a:r>
            <a:endParaRPr lang="ko-KR" altLang="en-US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Slope/w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en-US" altLang="ko-KR" dirty="0" smtClean="0">
                <a:solidFill>
                  <a:srgbClr val="FFFF00"/>
                </a:solidFill>
              </a:rPr>
              <a:t>Analysis Settings(</a:t>
            </a:r>
            <a:r>
              <a:rPr lang="ko-KR" altLang="en-US" dirty="0" smtClean="0">
                <a:solidFill>
                  <a:srgbClr val="FFFF00"/>
                </a:solidFill>
              </a:rPr>
              <a:t>해석에 대한 기본 설정</a:t>
            </a:r>
            <a:r>
              <a:rPr lang="en-US" altLang="ko-KR" dirty="0" smtClean="0">
                <a:solidFill>
                  <a:srgbClr val="FFFF00"/>
                </a:solidFill>
              </a:rPr>
              <a:t>)</a:t>
            </a:r>
            <a:endParaRPr lang="ko-KR" altLang="en-US" dirty="0">
              <a:solidFill>
                <a:srgbClr val="FFFF00"/>
              </a:solidFill>
            </a:endParaRPr>
          </a:p>
        </p:txBody>
      </p:sp>
      <p:pic>
        <p:nvPicPr>
          <p:cNvPr id="21506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모서리가 둥근 직사각형 9"/>
          <p:cNvSpPr/>
          <p:nvPr/>
        </p:nvSpPr>
        <p:spPr>
          <a:xfrm>
            <a:off x="4786314" y="2285992"/>
            <a:ext cx="4071966" cy="4286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ko-KR" altLang="en-US" sz="2400" dirty="0" smtClean="0"/>
              <a:t>타이틀 및 설명</a:t>
            </a:r>
            <a:endParaRPr lang="en-US" altLang="ko-KR" sz="2400" dirty="0" smtClean="0"/>
          </a:p>
          <a:p>
            <a:pPr marL="342900" indent="-342900">
              <a:buAutoNum type="arabicPeriod" startAt="2"/>
            </a:pPr>
            <a:r>
              <a:rPr lang="ko-KR" altLang="en-US" sz="2400" dirty="0" smtClean="0"/>
              <a:t>해석방법 설정</a:t>
            </a:r>
            <a:endParaRPr lang="en-US" altLang="ko-KR" sz="2400" dirty="0" smtClean="0"/>
          </a:p>
          <a:p>
            <a:pPr marL="342900" indent="-342900"/>
            <a:r>
              <a:rPr lang="en-US" altLang="ko-KR" sz="2400" dirty="0" smtClean="0"/>
              <a:t>3.  </a:t>
            </a:r>
            <a:r>
              <a:rPr lang="ko-KR" altLang="en-US" sz="2300" dirty="0" smtClean="0"/>
              <a:t>지하수위 입력방법 설정</a:t>
            </a:r>
            <a:endParaRPr lang="en-US" altLang="ko-KR" sz="2300" dirty="0" smtClean="0"/>
          </a:p>
          <a:p>
            <a:pPr marL="457200" indent="-457200"/>
            <a:r>
              <a:rPr lang="en-US" altLang="ko-KR" sz="2400" dirty="0" smtClean="0"/>
              <a:t>4.  </a:t>
            </a:r>
            <a:r>
              <a:rPr lang="ko-KR" altLang="en-US" sz="2400" dirty="0" smtClean="0"/>
              <a:t>사면형상 </a:t>
            </a:r>
            <a:r>
              <a:rPr lang="en-US" altLang="ko-KR" sz="2400" dirty="0" smtClean="0"/>
              <a:t>/ </a:t>
            </a:r>
            <a:r>
              <a:rPr lang="ko-KR" altLang="en-US" sz="2400" dirty="0" smtClean="0"/>
              <a:t>범위설정</a:t>
            </a:r>
            <a:endParaRPr lang="en-US" altLang="ko-KR" sz="2400" dirty="0" smtClean="0"/>
          </a:p>
          <a:p>
            <a:pPr marL="342900" indent="-342900">
              <a:buAutoNum type="arabicPeriod" startAt="5"/>
            </a:pPr>
            <a:r>
              <a:rPr lang="ko-KR" altLang="en-US" sz="2400" dirty="0" smtClean="0"/>
              <a:t>안전율 계산방법 설정</a:t>
            </a:r>
            <a:endParaRPr lang="en-US" altLang="ko-KR" sz="2400" dirty="0" smtClean="0"/>
          </a:p>
          <a:p>
            <a:pPr marL="342900" indent="-342900"/>
            <a:r>
              <a:rPr lang="en-US" altLang="ko-KR" sz="2400" dirty="0" smtClean="0"/>
              <a:t>6.  </a:t>
            </a:r>
            <a:r>
              <a:rPr lang="ko-KR" altLang="en-US" sz="2400" dirty="0" err="1" smtClean="0"/>
              <a:t>절편에대한</a:t>
            </a:r>
            <a:r>
              <a:rPr lang="ko-KR" altLang="en-US" sz="2400" dirty="0" smtClean="0"/>
              <a:t> 설정</a:t>
            </a:r>
            <a:endParaRPr lang="en-US" altLang="ko-KR" sz="2400" dirty="0" smtClean="0"/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mph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Slope/w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지반 </a:t>
            </a:r>
            <a:r>
              <a:rPr lang="ko-KR" altLang="en-US" dirty="0" err="1" smtClean="0">
                <a:solidFill>
                  <a:srgbClr val="FFFF00"/>
                </a:solidFill>
              </a:rPr>
              <a:t>물성치</a:t>
            </a:r>
            <a:r>
              <a:rPr lang="ko-KR" altLang="en-US" dirty="0" smtClean="0">
                <a:solidFill>
                  <a:srgbClr val="FFFF00"/>
                </a:solidFill>
              </a:rPr>
              <a:t> 입력</a:t>
            </a:r>
            <a:endParaRPr lang="ko-KR" altLang="en-US" dirty="0">
              <a:solidFill>
                <a:srgbClr val="FFFF00"/>
              </a:solidFill>
            </a:endParaRPr>
          </a:p>
        </p:txBody>
      </p:sp>
      <p:pic>
        <p:nvPicPr>
          <p:cNvPr id="2051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설명선 1 10"/>
          <p:cNvSpPr/>
          <p:nvPr/>
        </p:nvSpPr>
        <p:spPr>
          <a:xfrm>
            <a:off x="5214942" y="3000372"/>
            <a:ext cx="2643206" cy="2571768"/>
          </a:xfrm>
          <a:prstGeom prst="borderCallout1">
            <a:avLst>
              <a:gd name="adj1" fmla="val 18750"/>
              <a:gd name="adj2" fmla="val -8333"/>
              <a:gd name="adj3" fmla="val 29989"/>
              <a:gd name="adj4" fmla="val -1128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     1. </a:t>
            </a:r>
            <a:r>
              <a:rPr lang="ko-KR" altLang="en-US" sz="2400" dirty="0" smtClean="0">
                <a:solidFill>
                  <a:srgbClr val="F0FF5D"/>
                </a:solidFill>
              </a:rPr>
              <a:t>지층번호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     2. </a:t>
            </a:r>
            <a:r>
              <a:rPr lang="ko-KR" altLang="en-US" sz="2400" dirty="0" smtClean="0">
                <a:solidFill>
                  <a:srgbClr val="F0FF5D"/>
                </a:solidFill>
              </a:rPr>
              <a:t>해석모델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     3. </a:t>
            </a:r>
            <a:r>
              <a:rPr lang="ko-KR" altLang="en-US" sz="2400" dirty="0" smtClean="0">
                <a:solidFill>
                  <a:srgbClr val="F0FF5D"/>
                </a:solidFill>
              </a:rPr>
              <a:t>설명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     4. </a:t>
            </a:r>
            <a:r>
              <a:rPr lang="ko-KR" altLang="en-US" sz="2400" dirty="0" smtClean="0">
                <a:solidFill>
                  <a:srgbClr val="F0FF5D"/>
                </a:solidFill>
              </a:rPr>
              <a:t>색 지정</a:t>
            </a:r>
            <a:endParaRPr lang="ko-KR" altLang="en-US" sz="2400" dirty="0">
              <a:solidFill>
                <a:srgbClr val="F0FF5D"/>
              </a:solidFill>
            </a:endParaRPr>
          </a:p>
        </p:txBody>
      </p:sp>
      <p:sp>
        <p:nvSpPr>
          <p:cNvPr id="12" name="설명선 1 11"/>
          <p:cNvSpPr/>
          <p:nvPr/>
        </p:nvSpPr>
        <p:spPr>
          <a:xfrm>
            <a:off x="571472" y="4857760"/>
            <a:ext cx="4143404" cy="1500198"/>
          </a:xfrm>
          <a:prstGeom prst="borderCallout1">
            <a:avLst>
              <a:gd name="adj1" fmla="val -6966"/>
              <a:gd name="adj2" fmla="val 43153"/>
              <a:gd name="adj3" fmla="val -24739"/>
              <a:gd name="adj4" fmla="val 289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     </a:t>
            </a:r>
            <a:r>
              <a:rPr lang="ko-KR" altLang="en-US" sz="2400" dirty="0" smtClean="0">
                <a:solidFill>
                  <a:srgbClr val="F0FF5D"/>
                </a:solidFill>
              </a:rPr>
              <a:t>단위중량            </a:t>
            </a:r>
            <a:r>
              <a:rPr lang="ko-KR" altLang="en-US" sz="2400" dirty="0" err="1" smtClean="0">
                <a:solidFill>
                  <a:srgbClr val="F0FF5D"/>
                </a:solidFill>
              </a:rPr>
              <a:t>마찰각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     </a:t>
            </a:r>
            <a:r>
              <a:rPr lang="ko-KR" altLang="en-US" sz="2400" dirty="0" err="1" smtClean="0">
                <a:solidFill>
                  <a:srgbClr val="F0FF5D"/>
                </a:solidFill>
              </a:rPr>
              <a:t>점착력</a:t>
            </a:r>
            <a:endParaRPr lang="en-US" altLang="ko-KR" sz="2400" dirty="0" smtClean="0">
              <a:solidFill>
                <a:srgbClr val="F0FF5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err="1" smtClean="0">
                <a:solidFill>
                  <a:srgbClr val="FFFF00"/>
                </a:solidFill>
              </a:rPr>
              <a:t>모서리점</a:t>
            </a:r>
            <a:r>
              <a:rPr lang="ko-KR" altLang="en-US" dirty="0" smtClean="0">
                <a:solidFill>
                  <a:srgbClr val="FFFF00"/>
                </a:solidFill>
              </a:rPr>
              <a:t> 입력 </a:t>
            </a:r>
            <a:r>
              <a:rPr lang="en-US" altLang="ko-KR" dirty="0" smtClean="0">
                <a:solidFill>
                  <a:srgbClr val="FFFF00"/>
                </a:solidFill>
              </a:rPr>
              <a:t>/ </a:t>
            </a:r>
            <a:r>
              <a:rPr lang="ko-KR" altLang="en-US" dirty="0" err="1" smtClean="0">
                <a:solidFill>
                  <a:srgbClr val="FFFF00"/>
                </a:solidFill>
              </a:rPr>
              <a:t>라인그리기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Slope/w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3078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00" y="2930400"/>
            <a:ext cx="850112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2930400"/>
            <a:ext cx="8499600" cy="328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801004" cy="4783948"/>
          </a:xfrm>
        </p:spPr>
        <p:txBody>
          <a:bodyPr/>
          <a:lstStyle/>
          <a:p>
            <a:r>
              <a:rPr lang="ko-KR" altLang="en-US" dirty="0" err="1" smtClean="0">
                <a:solidFill>
                  <a:srgbClr val="FFFF00"/>
                </a:solidFill>
              </a:rPr>
              <a:t>모서리점</a:t>
            </a:r>
            <a:r>
              <a:rPr lang="ko-KR" altLang="en-US" dirty="0" smtClean="0">
                <a:solidFill>
                  <a:srgbClr val="FFFF00"/>
                </a:solidFill>
              </a:rPr>
              <a:t> 폐합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Slope/w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9219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800" y="3142800"/>
            <a:ext cx="7858800" cy="277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설명선 1 5"/>
          <p:cNvSpPr/>
          <p:nvPr/>
        </p:nvSpPr>
        <p:spPr>
          <a:xfrm>
            <a:off x="4714876" y="2357430"/>
            <a:ext cx="4286280" cy="1214446"/>
          </a:xfrm>
          <a:prstGeom prst="borderCallout1">
            <a:avLst>
              <a:gd name="adj1" fmla="val 107138"/>
              <a:gd name="adj2" fmla="val 16512"/>
              <a:gd name="adj3" fmla="val 220406"/>
              <a:gd name="adj4" fmla="val 167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ko-KR" altLang="en-US" sz="2400" dirty="0" smtClean="0">
                <a:solidFill>
                  <a:srgbClr val="F0FF5D"/>
                </a:solidFill>
              </a:rPr>
              <a:t>  </a:t>
            </a:r>
            <a:r>
              <a:rPr lang="en-US" altLang="ko-KR" sz="2400" dirty="0" smtClean="0">
                <a:solidFill>
                  <a:srgbClr val="F0FF5D"/>
                </a:solidFill>
              </a:rPr>
              <a:t>1. </a:t>
            </a:r>
            <a:r>
              <a:rPr lang="ko-KR" altLang="en-US" sz="2400" dirty="0" smtClean="0">
                <a:solidFill>
                  <a:srgbClr val="F0FF5D"/>
                </a:solidFill>
              </a:rPr>
              <a:t>마우스를 이용하여 </a:t>
            </a:r>
            <a:r>
              <a:rPr lang="en-US" altLang="ko-KR" sz="2400" dirty="0" smtClean="0">
                <a:solidFill>
                  <a:srgbClr val="F0FF5D"/>
                </a:solidFill>
              </a:rPr>
              <a:t>line</a:t>
            </a:r>
            <a:r>
              <a:rPr lang="ko-KR" altLang="en-US" sz="2400" dirty="0" smtClean="0">
                <a:solidFill>
                  <a:srgbClr val="F0FF5D"/>
                </a:solidFill>
              </a:rPr>
              <a:t>으로 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    </a:t>
            </a:r>
            <a:r>
              <a:rPr lang="ko-KR" altLang="en-US" sz="2400" dirty="0" smtClean="0">
                <a:solidFill>
                  <a:srgbClr val="F0FF5D"/>
                </a:solidFill>
              </a:rPr>
              <a:t>그린 선을 따라서 찍어준다</a:t>
            </a:r>
            <a:r>
              <a:rPr lang="en-US" altLang="ko-KR" sz="2400" dirty="0" smtClean="0">
                <a:solidFill>
                  <a:srgbClr val="F0FF5D"/>
                </a:solidFill>
              </a:rPr>
              <a:t>.</a:t>
            </a:r>
            <a:r>
              <a:rPr lang="ko-KR" altLang="en-US" sz="2400" dirty="0" smtClean="0">
                <a:solidFill>
                  <a:srgbClr val="F0FF5D"/>
                </a:solidFill>
              </a:rPr>
              <a:t>        </a:t>
            </a:r>
            <a:endParaRPr lang="ko-KR" altLang="en-US" sz="2400" dirty="0">
              <a:solidFill>
                <a:srgbClr val="F0FF5D"/>
              </a:solidFill>
            </a:endParaRPr>
          </a:p>
        </p:txBody>
      </p:sp>
      <p:sp>
        <p:nvSpPr>
          <p:cNvPr id="8" name="설명선 1 7"/>
          <p:cNvSpPr/>
          <p:nvPr/>
        </p:nvSpPr>
        <p:spPr>
          <a:xfrm>
            <a:off x="1000100" y="4643446"/>
            <a:ext cx="2928958" cy="642942"/>
          </a:xfrm>
          <a:prstGeom prst="borderCallout1">
            <a:avLst>
              <a:gd name="adj1" fmla="val 54475"/>
              <a:gd name="adj2" fmla="val 104297"/>
              <a:gd name="adj3" fmla="val -53776"/>
              <a:gd name="adj4" fmla="val 1138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ko-KR" altLang="en-US" sz="2400" dirty="0" smtClean="0">
                <a:solidFill>
                  <a:srgbClr val="F0FF5D"/>
                </a:solidFill>
              </a:rPr>
              <a:t>  </a:t>
            </a:r>
            <a:r>
              <a:rPr lang="en-US" altLang="ko-KR" sz="2400" dirty="0" smtClean="0">
                <a:solidFill>
                  <a:srgbClr val="F0FF5D"/>
                </a:solidFill>
              </a:rPr>
              <a:t>2. </a:t>
            </a:r>
            <a:r>
              <a:rPr lang="ko-KR" altLang="en-US" sz="2400" dirty="0" smtClean="0">
                <a:solidFill>
                  <a:srgbClr val="F0FF5D"/>
                </a:solidFill>
              </a:rPr>
              <a:t>해당 지층을 선택</a:t>
            </a:r>
            <a:endParaRPr lang="ko-KR" altLang="en-US" sz="2400" dirty="0">
              <a:solidFill>
                <a:srgbClr val="F0FF5D"/>
              </a:solidFill>
            </a:endParaRPr>
          </a:p>
        </p:txBody>
      </p:sp>
      <p:pic>
        <p:nvPicPr>
          <p:cNvPr id="9218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143248"/>
            <a:ext cx="7858148" cy="277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파괴영역 범위설정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Slope/w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3074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설명선 1 10"/>
          <p:cNvSpPr/>
          <p:nvPr/>
        </p:nvSpPr>
        <p:spPr>
          <a:xfrm>
            <a:off x="4786314" y="2500306"/>
            <a:ext cx="4143404" cy="1428760"/>
          </a:xfrm>
          <a:prstGeom prst="borderCallout1">
            <a:avLst>
              <a:gd name="adj1" fmla="val 15705"/>
              <a:gd name="adj2" fmla="val -5731"/>
              <a:gd name="adj3" fmla="val 94817"/>
              <a:gd name="adj4" fmla="val -141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ko-KR" altLang="en-US" sz="2400" dirty="0" smtClean="0">
                <a:solidFill>
                  <a:srgbClr val="F0FF5D"/>
                </a:solidFill>
              </a:rPr>
              <a:t>사면의 상부에 일정영역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ko-KR" altLang="en-US" sz="2400" dirty="0" smtClean="0">
                <a:solidFill>
                  <a:srgbClr val="F0FF5D"/>
                </a:solidFill>
              </a:rPr>
              <a:t>하부에도 일정영역을 잡아서</a:t>
            </a:r>
            <a:r>
              <a:rPr lang="en-US" altLang="ko-KR" sz="2400" dirty="0" smtClean="0">
                <a:solidFill>
                  <a:srgbClr val="F0FF5D"/>
                </a:solidFill>
              </a:rPr>
              <a:t> </a:t>
            </a:r>
          </a:p>
          <a:p>
            <a:pPr marL="342900" indent="-342900"/>
            <a:r>
              <a:rPr lang="ko-KR" altLang="en-US" sz="2400" dirty="0" smtClean="0">
                <a:solidFill>
                  <a:srgbClr val="F0FF5D"/>
                </a:solidFill>
              </a:rPr>
              <a:t>그 사이를 탐색</a:t>
            </a:r>
            <a:r>
              <a:rPr lang="en-US" altLang="ko-KR" sz="2400" dirty="0" smtClean="0">
                <a:solidFill>
                  <a:srgbClr val="F0FF5D"/>
                </a:solidFill>
              </a:rPr>
              <a:t>  </a:t>
            </a:r>
          </a:p>
        </p:txBody>
      </p:sp>
      <p:pic>
        <p:nvPicPr>
          <p:cNvPr id="3076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714620"/>
            <a:ext cx="8358246" cy="342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입력 데이터 확인 </a:t>
            </a:r>
            <a:r>
              <a:rPr lang="en-US" altLang="ko-KR" dirty="0" smtClean="0">
                <a:solidFill>
                  <a:srgbClr val="FFFF00"/>
                </a:solidFill>
              </a:rPr>
              <a:t>/ </a:t>
            </a:r>
            <a:r>
              <a:rPr lang="ko-KR" altLang="en-US" dirty="0" smtClean="0">
                <a:solidFill>
                  <a:srgbClr val="FFFF00"/>
                </a:solidFill>
              </a:rPr>
              <a:t>최적화 과정</a:t>
            </a:r>
            <a:endParaRPr lang="ko-KR" altLang="en-US" dirty="0">
              <a:solidFill>
                <a:srgbClr val="FFFF00"/>
              </a:solidFill>
            </a:endParaRPr>
          </a:p>
        </p:txBody>
      </p:sp>
      <p:pic>
        <p:nvPicPr>
          <p:cNvPr id="7170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모서리가 둥근 직사각형 4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Slope/w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4098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429000"/>
            <a:ext cx="4429156" cy="3071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03 -0.06313 L -5E-6 1.48011E-7 " pathEditMode="relative" ptsTypes="AA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Slope/w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안전율 해석</a:t>
            </a:r>
            <a:endParaRPr lang="ko-KR" altLang="en-US" dirty="0">
              <a:solidFill>
                <a:srgbClr val="FFFF00"/>
              </a:solidFill>
            </a:endParaRPr>
          </a:p>
        </p:txBody>
      </p:sp>
      <p:pic>
        <p:nvPicPr>
          <p:cNvPr id="5123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928934"/>
            <a:ext cx="30003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설명선 1 8"/>
          <p:cNvSpPr/>
          <p:nvPr/>
        </p:nvSpPr>
        <p:spPr>
          <a:xfrm>
            <a:off x="4857752" y="2500306"/>
            <a:ext cx="3500462" cy="1000132"/>
          </a:xfrm>
          <a:prstGeom prst="borderCallout1">
            <a:avLst>
              <a:gd name="adj1" fmla="val 15705"/>
              <a:gd name="adj2" fmla="val -5731"/>
              <a:gd name="adj3" fmla="val 330144"/>
              <a:gd name="adj4" fmla="val -870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start</a:t>
            </a:r>
            <a:r>
              <a:rPr lang="ko-KR" altLang="en-US" sz="2400" dirty="0" smtClean="0">
                <a:solidFill>
                  <a:srgbClr val="F0FF5D"/>
                </a:solidFill>
              </a:rPr>
              <a:t>를 클릭해서 해석</a:t>
            </a:r>
            <a:endParaRPr lang="en-US" altLang="ko-KR" sz="2400" dirty="0" smtClean="0">
              <a:solidFill>
                <a:srgbClr val="F0FF5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결과확인</a:t>
            </a:r>
            <a:endParaRPr lang="ko-KR" altLang="en-US" dirty="0">
              <a:solidFill>
                <a:srgbClr val="FFFF00"/>
              </a:solidFill>
            </a:endParaRPr>
          </a:p>
        </p:txBody>
      </p:sp>
      <p:pic>
        <p:nvPicPr>
          <p:cNvPr id="9218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모서리가 둥근 직사각형 4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C00000"/>
                </a:solidFill>
              </a:rPr>
              <a:t>Slope/w</a:t>
            </a:r>
            <a:endParaRPr lang="ko-KR" altLang="en-US" sz="3600" b="1" dirty="0">
              <a:solidFill>
                <a:srgbClr val="C00000"/>
              </a:solidFill>
            </a:endParaRPr>
          </a:p>
        </p:txBody>
      </p:sp>
      <p:sp>
        <p:nvSpPr>
          <p:cNvPr id="6" name="설명선 1 5"/>
          <p:cNvSpPr/>
          <p:nvPr/>
        </p:nvSpPr>
        <p:spPr>
          <a:xfrm>
            <a:off x="4857752" y="2500306"/>
            <a:ext cx="3857652" cy="1000132"/>
          </a:xfrm>
          <a:prstGeom prst="borderCallout1">
            <a:avLst>
              <a:gd name="adj1" fmla="val 15705"/>
              <a:gd name="adj2" fmla="val -5731"/>
              <a:gd name="adj3" fmla="val 240041"/>
              <a:gd name="adj4" fmla="val -198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 CONTOUR </a:t>
            </a:r>
            <a:r>
              <a:rPr lang="ko-KR" altLang="en-US" sz="2400" dirty="0" smtClean="0">
                <a:solidFill>
                  <a:srgbClr val="F0FF5D"/>
                </a:solidFill>
              </a:rPr>
              <a:t>클릭해서 확인</a:t>
            </a:r>
            <a:endParaRPr lang="en-US" altLang="ko-KR" sz="2400" dirty="0" smtClean="0">
              <a:solidFill>
                <a:srgbClr val="F0FF5D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500306"/>
            <a:ext cx="721819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2214554"/>
            <a:ext cx="8229600" cy="1143000"/>
          </a:xfrm>
        </p:spPr>
        <p:txBody>
          <a:bodyPr/>
          <a:lstStyle/>
          <a:p>
            <a:pPr algn="ctr"/>
            <a:r>
              <a:rPr lang="en-US" altLang="ko-KR" dirty="0" smtClean="0">
                <a:solidFill>
                  <a:srgbClr val="FFFF00"/>
                </a:solidFill>
              </a:rPr>
              <a:t>Seep/w (</a:t>
            </a:r>
            <a:r>
              <a:rPr lang="ko-KR" altLang="en-US" dirty="0" err="1" smtClean="0">
                <a:solidFill>
                  <a:srgbClr val="FFFF00"/>
                </a:solidFill>
              </a:rPr>
              <a:t>침투류</a:t>
            </a:r>
            <a:r>
              <a:rPr lang="ko-KR" altLang="en-US" dirty="0" smtClean="0">
                <a:solidFill>
                  <a:srgbClr val="FFFF00"/>
                </a:solidFill>
              </a:rPr>
              <a:t> 해석</a:t>
            </a:r>
            <a:r>
              <a:rPr lang="en-US" altLang="ko-KR" dirty="0" smtClean="0">
                <a:solidFill>
                  <a:srgbClr val="FFFF00"/>
                </a:solidFill>
              </a:rPr>
              <a:t>)</a:t>
            </a:r>
            <a:endParaRPr lang="ko-KR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Seep/w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>
            <a:normAutofit/>
          </a:bodyPr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초기설정</a:t>
            </a:r>
            <a:endParaRPr lang="en-US" altLang="ko-KR" dirty="0" smtClean="0">
              <a:solidFill>
                <a:srgbClr val="FFFF00"/>
              </a:solidFill>
            </a:endParaRPr>
          </a:p>
          <a:p>
            <a:endParaRPr lang="en-US" altLang="ko-KR" dirty="0" smtClean="0">
              <a:solidFill>
                <a:srgbClr val="FFFF00"/>
              </a:solidFill>
            </a:endParaRPr>
          </a:p>
          <a:p>
            <a:pPr marL="640080" indent="-571500">
              <a:buFont typeface="+mj-lt"/>
              <a:buAutoNum type="romanUcPeriod"/>
            </a:pPr>
            <a:r>
              <a:rPr lang="en-US" altLang="ko-KR" dirty="0" smtClean="0">
                <a:solidFill>
                  <a:srgbClr val="FFFF00"/>
                </a:solidFill>
              </a:rPr>
              <a:t>Slope/w </a:t>
            </a:r>
            <a:r>
              <a:rPr lang="ko-KR" altLang="en-US" dirty="0" smtClean="0">
                <a:solidFill>
                  <a:srgbClr val="FFFF00"/>
                </a:solidFill>
              </a:rPr>
              <a:t>와 동일한 방법으로 설정한다</a:t>
            </a:r>
            <a:r>
              <a:rPr lang="en-US" altLang="ko-KR" dirty="0" smtClean="0">
                <a:solidFill>
                  <a:srgbClr val="FFFF00"/>
                </a:solidFill>
              </a:rPr>
              <a:t>.</a:t>
            </a:r>
          </a:p>
          <a:p>
            <a:pPr>
              <a:buNone/>
            </a:pPr>
            <a:endParaRPr lang="en-US" altLang="ko-KR" sz="6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altLang="ko-KR" dirty="0" smtClean="0">
                <a:solidFill>
                  <a:srgbClr val="FFFF00"/>
                </a:solidFill>
              </a:rPr>
              <a:t>       page – </a:t>
            </a:r>
            <a:r>
              <a:rPr lang="ko-KR" altLang="en-US" dirty="0" smtClean="0">
                <a:solidFill>
                  <a:srgbClr val="FFFF00"/>
                </a:solidFill>
              </a:rPr>
              <a:t>해석화면 설정</a:t>
            </a:r>
            <a:endParaRPr lang="en-US" altLang="ko-KR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altLang="ko-KR" dirty="0" smtClean="0">
                <a:solidFill>
                  <a:srgbClr val="FFFF00"/>
                </a:solidFill>
              </a:rPr>
              <a:t>       unit and scale – </a:t>
            </a:r>
            <a:r>
              <a:rPr lang="ko-KR" altLang="en-US" dirty="0" smtClean="0">
                <a:solidFill>
                  <a:srgbClr val="FFFF00"/>
                </a:solidFill>
              </a:rPr>
              <a:t>단위 및 스케일 설정</a:t>
            </a:r>
            <a:endParaRPr lang="en-US" altLang="ko-KR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altLang="ko-KR" dirty="0" smtClean="0">
                <a:solidFill>
                  <a:srgbClr val="FFFF00"/>
                </a:solidFill>
              </a:rPr>
              <a:t>       grid – </a:t>
            </a:r>
            <a:r>
              <a:rPr lang="ko-KR" altLang="en-US" dirty="0" smtClean="0">
                <a:solidFill>
                  <a:srgbClr val="FFFF00"/>
                </a:solidFill>
              </a:rPr>
              <a:t>격자망 생성</a:t>
            </a:r>
            <a:endParaRPr lang="en-US" altLang="ko-KR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altLang="ko-KR" dirty="0" smtClean="0">
                <a:solidFill>
                  <a:srgbClr val="FFFF00"/>
                </a:solidFill>
              </a:rPr>
              <a:t>       zoom – </a:t>
            </a:r>
            <a:r>
              <a:rPr lang="ko-KR" altLang="en-US" dirty="0" smtClean="0">
                <a:solidFill>
                  <a:srgbClr val="FFFF00"/>
                </a:solidFill>
              </a:rPr>
              <a:t>화면을 보기 편하도록 줌 설정</a:t>
            </a:r>
            <a:endParaRPr lang="en-US" altLang="ko-KR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altLang="ko-KR" dirty="0" smtClean="0">
                <a:solidFill>
                  <a:srgbClr val="FFFF00"/>
                </a:solidFill>
              </a:rPr>
              <a:t>       axes – </a:t>
            </a:r>
            <a:r>
              <a:rPr lang="ko-KR" altLang="en-US" dirty="0" smtClean="0">
                <a:solidFill>
                  <a:srgbClr val="FFFF00"/>
                </a:solidFill>
              </a:rPr>
              <a:t>축 설정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solidFill>
                  <a:srgbClr val="FFC000"/>
                </a:solidFill>
              </a:rPr>
              <a:t>프로그램 설치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0000" y="1800000"/>
            <a:ext cx="7200000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0000" y="1800000"/>
            <a:ext cx="7200000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0000" y="1800000"/>
            <a:ext cx="7200000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0000" y="1800000"/>
            <a:ext cx="7200000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80000" y="1800000"/>
            <a:ext cx="7200000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80000" y="1800000"/>
            <a:ext cx="7200000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80000" y="1800000"/>
            <a:ext cx="7200000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en-US" altLang="ko-KR" dirty="0" smtClean="0">
                <a:solidFill>
                  <a:srgbClr val="FFFF00"/>
                </a:solidFill>
              </a:rPr>
              <a:t>Analysis Settings(</a:t>
            </a:r>
            <a:r>
              <a:rPr lang="ko-KR" altLang="en-US" dirty="0" smtClean="0">
                <a:solidFill>
                  <a:srgbClr val="FFFF00"/>
                </a:solidFill>
              </a:rPr>
              <a:t>해석에 대한 기본 설정</a:t>
            </a:r>
            <a:r>
              <a:rPr lang="en-US" altLang="ko-KR" dirty="0" smtClean="0">
                <a:solidFill>
                  <a:srgbClr val="FFFF00"/>
                </a:solidFill>
              </a:rPr>
              <a:t>)</a:t>
            </a:r>
            <a:endParaRPr lang="ko-KR" altLang="en-US" dirty="0" smtClean="0">
              <a:solidFill>
                <a:srgbClr val="FFFF00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Seep/w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모서리가 둥근 직사각형 11"/>
          <p:cNvSpPr/>
          <p:nvPr/>
        </p:nvSpPr>
        <p:spPr>
          <a:xfrm>
            <a:off x="4786314" y="2285992"/>
            <a:ext cx="4071966" cy="4286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ko-KR" altLang="en-US" sz="2400" dirty="0" smtClean="0"/>
              <a:t>타이틀 및 설명</a:t>
            </a:r>
            <a:endParaRPr lang="en-US" altLang="ko-KR" sz="2400" dirty="0" smtClean="0"/>
          </a:p>
          <a:p>
            <a:pPr marL="342900" indent="-342900">
              <a:buAutoNum type="arabicPeriod" startAt="2"/>
            </a:pPr>
            <a:r>
              <a:rPr lang="ko-KR" altLang="en-US" sz="2400" dirty="0" smtClean="0"/>
              <a:t>해석방법 설정</a:t>
            </a:r>
            <a:endParaRPr lang="en-US" altLang="ko-KR" sz="2400" dirty="0" smtClean="0"/>
          </a:p>
          <a:p>
            <a:pPr marL="342900" indent="-342900"/>
            <a:r>
              <a:rPr lang="en-US" altLang="ko-KR" sz="2400" dirty="0" smtClean="0"/>
              <a:t>     (</a:t>
            </a:r>
            <a:r>
              <a:rPr lang="ko-KR" altLang="en-US" sz="2400" dirty="0" smtClean="0"/>
              <a:t>정상류</a:t>
            </a:r>
            <a:r>
              <a:rPr lang="en-US" altLang="ko-KR" sz="2400" dirty="0" smtClean="0"/>
              <a:t>/</a:t>
            </a:r>
            <a:r>
              <a:rPr lang="ko-KR" altLang="en-US" sz="2400" dirty="0" err="1" smtClean="0"/>
              <a:t>부정류</a:t>
            </a:r>
            <a:r>
              <a:rPr lang="en-US" altLang="ko-KR" sz="2400" dirty="0" smtClean="0"/>
              <a:t>)</a:t>
            </a:r>
          </a:p>
          <a:p>
            <a:pPr marL="342900" indent="-342900"/>
            <a:r>
              <a:rPr lang="en-US" altLang="ko-KR" sz="2400" dirty="0" smtClean="0"/>
              <a:t>3.  Control </a:t>
            </a:r>
          </a:p>
          <a:p>
            <a:pPr marL="457200" indent="-457200"/>
            <a:r>
              <a:rPr lang="en-US" altLang="ko-KR" sz="2400" dirty="0" smtClean="0"/>
              <a:t>4.  </a:t>
            </a:r>
            <a:r>
              <a:rPr lang="ko-KR" altLang="en-US" sz="2400" dirty="0" err="1" smtClean="0"/>
              <a:t>해를찾는</a:t>
            </a:r>
            <a:r>
              <a:rPr lang="ko-KR" altLang="en-US" sz="2400" dirty="0" smtClean="0"/>
              <a:t> 방법 </a:t>
            </a:r>
            <a:r>
              <a:rPr lang="ko-KR" altLang="en-US" sz="2400" dirty="0" err="1" smtClean="0"/>
              <a:t>셋팅</a:t>
            </a:r>
            <a:endParaRPr lang="en-US" altLang="ko-KR" sz="2400" dirty="0" smtClean="0"/>
          </a:p>
          <a:p>
            <a:pPr marL="457200" indent="-457200"/>
            <a:r>
              <a:rPr lang="en-US" altLang="ko-KR" sz="2400" dirty="0" smtClean="0"/>
              <a:t>     (</a:t>
            </a:r>
            <a:r>
              <a:rPr lang="ko-KR" altLang="en-US" sz="2400" dirty="0" err="1" smtClean="0"/>
              <a:t>고정값</a:t>
            </a:r>
            <a:r>
              <a:rPr lang="ko-KR" altLang="en-US" sz="2400" dirty="0" smtClean="0"/>
              <a:t> 사용</a:t>
            </a:r>
            <a:r>
              <a:rPr lang="en-US" altLang="ko-KR" sz="2400" dirty="0" smtClean="0"/>
              <a:t>)</a:t>
            </a:r>
          </a:p>
          <a:p>
            <a:pPr marL="342900" indent="-342900">
              <a:buAutoNum type="arabicPeriod" startAt="5"/>
            </a:pPr>
            <a:r>
              <a:rPr lang="ko-KR" altLang="en-US" sz="2400" dirty="0" err="1" smtClean="0"/>
              <a:t>부정류</a:t>
            </a:r>
            <a:r>
              <a:rPr lang="ko-KR" altLang="en-US" sz="2400" dirty="0" smtClean="0"/>
              <a:t> 계산시 </a:t>
            </a:r>
            <a:endParaRPr lang="en-US" altLang="ko-KR" sz="2400" dirty="0" smtClean="0"/>
          </a:p>
          <a:p>
            <a:pPr marL="342900" indent="-342900"/>
            <a:r>
              <a:rPr lang="ko-KR" altLang="en-US" sz="2400" dirty="0" smtClean="0"/>
              <a:t>     시간 설정</a:t>
            </a:r>
            <a:endParaRPr lang="en-US" altLang="ko-K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mph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8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8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Seep/w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모델 그리기</a:t>
            </a:r>
            <a:endParaRPr lang="en-US" altLang="ko-KR" dirty="0" smtClean="0">
              <a:solidFill>
                <a:srgbClr val="FFFF00"/>
              </a:solidFill>
            </a:endParaRPr>
          </a:p>
          <a:p>
            <a:endParaRPr lang="en-US" altLang="ko-KR" dirty="0" smtClean="0">
              <a:solidFill>
                <a:srgbClr val="FFFF00"/>
              </a:solidFill>
            </a:endParaRPr>
          </a:p>
          <a:p>
            <a:pPr marL="640080" indent="-571500">
              <a:buNone/>
            </a:pPr>
            <a:r>
              <a:rPr lang="en-US" altLang="ko-KR" dirty="0" smtClean="0">
                <a:solidFill>
                  <a:srgbClr val="FFFF00"/>
                </a:solidFill>
              </a:rPr>
              <a:t>   </a:t>
            </a:r>
            <a:r>
              <a:rPr lang="en-US" altLang="ko-KR" dirty="0" err="1" smtClean="0">
                <a:solidFill>
                  <a:srgbClr val="FFFF00"/>
                </a:solidFill>
              </a:rPr>
              <a:t>i</a:t>
            </a:r>
            <a:r>
              <a:rPr lang="en-US" altLang="ko-KR" dirty="0" smtClean="0">
                <a:solidFill>
                  <a:srgbClr val="FFFF00"/>
                </a:solidFill>
              </a:rPr>
              <a:t>. Slope/w</a:t>
            </a:r>
            <a:r>
              <a:rPr lang="ko-KR" altLang="en-US" dirty="0" smtClean="0">
                <a:solidFill>
                  <a:srgbClr val="FFFF00"/>
                </a:solidFill>
              </a:rPr>
              <a:t>에서와 같이 </a:t>
            </a:r>
            <a:r>
              <a:rPr lang="en-US" altLang="ko-KR" dirty="0" smtClean="0">
                <a:solidFill>
                  <a:srgbClr val="FFFF00"/>
                </a:solidFill>
              </a:rPr>
              <a:t>Point</a:t>
            </a:r>
            <a:r>
              <a:rPr lang="ko-KR" altLang="en-US" dirty="0" smtClean="0">
                <a:solidFill>
                  <a:srgbClr val="FFFF00"/>
                </a:solidFill>
              </a:rPr>
              <a:t>를 찍은 후 </a:t>
            </a:r>
            <a:r>
              <a:rPr lang="en-US" altLang="ko-KR" dirty="0" smtClean="0">
                <a:solidFill>
                  <a:srgbClr val="FFFF00"/>
                </a:solidFill>
              </a:rPr>
              <a:t>line</a:t>
            </a:r>
          </a:p>
          <a:p>
            <a:pPr marL="640080" indent="-571500">
              <a:buNone/>
            </a:pPr>
            <a:r>
              <a:rPr lang="en-US" altLang="ko-KR" dirty="0" smtClean="0">
                <a:solidFill>
                  <a:srgbClr val="FFFF00"/>
                </a:solidFill>
              </a:rPr>
              <a:t>      </a:t>
            </a:r>
            <a:r>
              <a:rPr lang="ko-KR" altLang="en-US" dirty="0" smtClean="0">
                <a:solidFill>
                  <a:srgbClr val="FFFF00"/>
                </a:solidFill>
              </a:rPr>
              <a:t>으로 연결하는 방법</a:t>
            </a:r>
            <a:endParaRPr lang="en-US" altLang="ko-KR" dirty="0" smtClean="0">
              <a:solidFill>
                <a:srgbClr val="FFFF00"/>
              </a:solidFill>
            </a:endParaRPr>
          </a:p>
          <a:p>
            <a:pPr marL="640080" indent="-571500">
              <a:buFont typeface="+mj-lt"/>
              <a:buAutoNum type="romanUcPeriod"/>
            </a:pPr>
            <a:endParaRPr lang="en-US" altLang="ko-KR" dirty="0" smtClean="0">
              <a:solidFill>
                <a:srgbClr val="FFFF00"/>
              </a:solidFill>
            </a:endParaRPr>
          </a:p>
          <a:p>
            <a:pPr marL="640080" indent="-571500">
              <a:buFont typeface="+mj-lt"/>
              <a:buAutoNum type="romanUcPeriod"/>
            </a:pPr>
            <a:endParaRPr lang="en-US" altLang="ko-KR" dirty="0" smtClean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0000" y="3780000"/>
            <a:ext cx="360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786190"/>
            <a:ext cx="842968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Seep/w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모델 그리기</a:t>
            </a:r>
            <a:endParaRPr lang="en-US" altLang="ko-KR" dirty="0" smtClean="0">
              <a:solidFill>
                <a:srgbClr val="FFFF00"/>
              </a:solidFill>
            </a:endParaRPr>
          </a:p>
          <a:p>
            <a:pPr marL="640080" indent="-571500">
              <a:buFont typeface="+mj-lt"/>
              <a:buAutoNum type="romanUcPeriod"/>
            </a:pPr>
            <a:endParaRPr lang="en-US" altLang="ko-KR" dirty="0" smtClean="0">
              <a:solidFill>
                <a:srgbClr val="FFFF00"/>
              </a:solidFill>
            </a:endParaRPr>
          </a:p>
          <a:p>
            <a:pPr marL="640080" indent="-571500">
              <a:buNone/>
            </a:pPr>
            <a:r>
              <a:rPr lang="en-US" altLang="ko-KR" dirty="0" smtClean="0">
                <a:solidFill>
                  <a:srgbClr val="FFFF00"/>
                </a:solidFill>
              </a:rPr>
              <a:t>   ii.</a:t>
            </a:r>
            <a:r>
              <a:rPr lang="ko-KR" altLang="en-US" dirty="0" smtClean="0">
                <a:solidFill>
                  <a:srgbClr val="FFFF00"/>
                </a:solidFill>
              </a:rPr>
              <a:t> </a:t>
            </a:r>
            <a:r>
              <a:rPr lang="en-US" altLang="ko-KR" dirty="0" smtClean="0">
                <a:solidFill>
                  <a:srgbClr val="FFFF00"/>
                </a:solidFill>
              </a:rPr>
              <a:t>line</a:t>
            </a:r>
            <a:r>
              <a:rPr lang="ko-KR" altLang="en-US" dirty="0" smtClean="0">
                <a:solidFill>
                  <a:srgbClr val="FFFF00"/>
                </a:solidFill>
              </a:rPr>
              <a:t>으로 바로 그리는 방법</a:t>
            </a:r>
            <a:endParaRPr lang="en-US" altLang="ko-KR" dirty="0" smtClean="0">
              <a:solidFill>
                <a:srgbClr val="FFFF00"/>
              </a:solidFill>
            </a:endParaRPr>
          </a:p>
          <a:p>
            <a:pPr marL="640080" indent="-571500">
              <a:buFont typeface="+mj-lt"/>
              <a:buAutoNum type="romanUcPeriod"/>
            </a:pPr>
            <a:endParaRPr lang="en-US" altLang="ko-KR" dirty="0" smtClean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0000" y="3780000"/>
            <a:ext cx="360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0" y="3859200"/>
            <a:ext cx="8452800" cy="27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투수계수 입력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Seep/w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3074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19999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571744"/>
            <a:ext cx="324802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2247900"/>
            <a:ext cx="242887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설명선 1 7"/>
          <p:cNvSpPr/>
          <p:nvPr/>
        </p:nvSpPr>
        <p:spPr>
          <a:xfrm>
            <a:off x="4714876" y="2571744"/>
            <a:ext cx="3929090" cy="1714512"/>
          </a:xfrm>
          <a:prstGeom prst="borderCallout1">
            <a:avLst>
              <a:gd name="adj1" fmla="val 14144"/>
              <a:gd name="adj2" fmla="val -3129"/>
              <a:gd name="adj3" fmla="val 22069"/>
              <a:gd name="adj4" fmla="val -458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ko-KR" altLang="en-US" sz="2400" dirty="0" smtClean="0"/>
              <a:t> </a:t>
            </a:r>
            <a:r>
              <a:rPr lang="ko-KR" altLang="en-US" sz="2400" dirty="0" smtClean="0">
                <a:solidFill>
                  <a:srgbClr val="F0FF5D"/>
                </a:solidFill>
              </a:rPr>
              <a:t>흙의 이름 및 수압범위를 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</a:t>
            </a:r>
            <a:r>
              <a:rPr lang="ko-KR" altLang="en-US" sz="2400" dirty="0" smtClean="0">
                <a:solidFill>
                  <a:srgbClr val="F0FF5D"/>
                </a:solidFill>
              </a:rPr>
              <a:t>설정하고 투수계수를 입력</a:t>
            </a:r>
            <a:endParaRPr lang="en-US" altLang="ko-KR" sz="2400" dirty="0" smtClean="0">
              <a:solidFill>
                <a:srgbClr val="F0FF5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43 -3.7037E-6 L 3.33333E-6 -3.7037E-6 " pathEditMode="relative" ptsTypes="AA">
                                      <p:cBhvr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err="1" smtClean="0">
                <a:solidFill>
                  <a:srgbClr val="FFFF00"/>
                </a:solidFill>
              </a:rPr>
              <a:t>물성치</a:t>
            </a:r>
            <a:r>
              <a:rPr lang="ko-KR" altLang="en-US" dirty="0" smtClean="0">
                <a:solidFill>
                  <a:srgbClr val="FFFF00"/>
                </a:solidFill>
              </a:rPr>
              <a:t> 입력</a:t>
            </a:r>
            <a:endParaRPr lang="ko-KR" altLang="en-US" dirty="0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모서리가 둥근 직사각형 4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Seep/w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071678"/>
            <a:ext cx="40005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설명선 1 6"/>
          <p:cNvSpPr/>
          <p:nvPr/>
        </p:nvSpPr>
        <p:spPr>
          <a:xfrm>
            <a:off x="142844" y="5000636"/>
            <a:ext cx="8921644" cy="1428760"/>
          </a:xfrm>
          <a:prstGeom prst="borderCallout1">
            <a:avLst>
              <a:gd name="adj1" fmla="val -10899"/>
              <a:gd name="adj2" fmla="val 11046"/>
              <a:gd name="adj3" fmla="val -68365"/>
              <a:gd name="adj4" fmla="val 531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dirty="0" smtClean="0">
                <a:solidFill>
                  <a:srgbClr val="F0FF5D"/>
                </a:solidFill>
              </a:rPr>
              <a:t>      #                   K-Fn                   </a:t>
            </a:r>
            <a:r>
              <a:rPr lang="en-US" altLang="ko-KR" dirty="0" err="1" smtClean="0">
                <a:solidFill>
                  <a:srgbClr val="F0FF5D"/>
                </a:solidFill>
              </a:rPr>
              <a:t>W.C.Fn</a:t>
            </a:r>
            <a:r>
              <a:rPr lang="en-US" altLang="ko-KR" dirty="0" smtClean="0">
                <a:solidFill>
                  <a:srgbClr val="F0FF5D"/>
                </a:solidFill>
              </a:rPr>
              <a:t>                 K-Ratio                         K-direction               Color</a:t>
            </a:r>
          </a:p>
          <a:p>
            <a:pPr marL="342900" indent="-342900"/>
            <a:r>
              <a:rPr lang="ko-KR" altLang="en-US" dirty="0" smtClean="0"/>
              <a:t>   </a:t>
            </a:r>
            <a:r>
              <a:rPr lang="ko-KR" altLang="en-US" sz="1600" dirty="0" smtClean="0"/>
              <a:t>번호       </a:t>
            </a:r>
            <a:r>
              <a:rPr lang="en-US" altLang="ko-KR" sz="1600" dirty="0" smtClean="0"/>
              <a:t>K-Function</a:t>
            </a:r>
            <a:r>
              <a:rPr lang="ko-KR" altLang="en-US" sz="1600" dirty="0" smtClean="0"/>
              <a:t>번호    </a:t>
            </a:r>
            <a:r>
              <a:rPr lang="en-US" altLang="ko-KR" sz="1600" dirty="0" smtClean="0"/>
              <a:t>Water contents     </a:t>
            </a:r>
            <a:r>
              <a:rPr lang="ko-KR" altLang="en-US" sz="1600" dirty="0" smtClean="0"/>
              <a:t>수평방향에 대한</a:t>
            </a:r>
            <a:r>
              <a:rPr lang="en-US" altLang="ko-KR" sz="1600" dirty="0" smtClean="0"/>
              <a:t>         </a:t>
            </a:r>
            <a:r>
              <a:rPr lang="ko-KR" altLang="en-US" sz="1600" dirty="0" err="1" smtClean="0"/>
              <a:t>횡방향</a:t>
            </a:r>
            <a:r>
              <a:rPr lang="ko-KR" altLang="en-US" sz="1600" dirty="0" smtClean="0"/>
              <a:t> 투수계수가        </a:t>
            </a:r>
            <a:r>
              <a:rPr lang="ko-KR" altLang="en-US" sz="1600" dirty="0" err="1" smtClean="0"/>
              <a:t>지층색</a:t>
            </a:r>
            <a:endParaRPr lang="en-US" altLang="ko-KR" sz="1600" dirty="0" smtClean="0"/>
          </a:p>
          <a:p>
            <a:pPr marL="342900" indent="-342900"/>
            <a:r>
              <a:rPr lang="en-US" altLang="ko-KR" sz="1600" dirty="0" smtClean="0"/>
              <a:t>                                                            function</a:t>
            </a:r>
            <a:r>
              <a:rPr lang="ko-KR" altLang="en-US" sz="1600" dirty="0" smtClean="0"/>
              <a:t>번호      수직방향 투수계수    수평방향과 이루는 각</a:t>
            </a:r>
            <a:endParaRPr lang="en-US" altLang="ko-KR" sz="1600" dirty="0" smtClean="0"/>
          </a:p>
          <a:p>
            <a:pPr marL="342900" indent="-342900"/>
            <a:r>
              <a:rPr lang="en-US" altLang="ko-KR" sz="1600" dirty="0" smtClean="0"/>
              <a:t>                                                                                             </a:t>
            </a:r>
            <a:r>
              <a:rPr lang="ko-KR" altLang="en-US" sz="1600" dirty="0" smtClean="0"/>
              <a:t>의 비</a:t>
            </a:r>
            <a:endParaRPr lang="en-US" altLang="ko-K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지층폐합 및 </a:t>
            </a:r>
            <a:r>
              <a:rPr lang="en-US" altLang="ko-KR" dirty="0" smtClean="0">
                <a:solidFill>
                  <a:srgbClr val="FFFF00"/>
                </a:solidFill>
              </a:rPr>
              <a:t>Mesh </a:t>
            </a:r>
            <a:r>
              <a:rPr lang="ko-KR" altLang="en-US" dirty="0" smtClean="0">
                <a:solidFill>
                  <a:srgbClr val="FFFF00"/>
                </a:solidFill>
              </a:rPr>
              <a:t>설정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Seep/w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설명선 1 6"/>
          <p:cNvSpPr/>
          <p:nvPr/>
        </p:nvSpPr>
        <p:spPr>
          <a:xfrm>
            <a:off x="4643438" y="2428868"/>
            <a:ext cx="4071966" cy="1643074"/>
          </a:xfrm>
          <a:prstGeom prst="borderCallout1">
            <a:avLst>
              <a:gd name="adj1" fmla="val 14144"/>
              <a:gd name="adj2" fmla="val -3129"/>
              <a:gd name="adj3" fmla="val 51475"/>
              <a:gd name="adj4" fmla="val -333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ko-KR" altLang="en-US" sz="2400" dirty="0" smtClean="0">
                <a:solidFill>
                  <a:srgbClr val="F0FF5D"/>
                </a:solidFill>
              </a:rPr>
              <a:t>   </a:t>
            </a:r>
            <a:r>
              <a:rPr lang="en-US" altLang="ko-KR" sz="2400" dirty="0" smtClean="0">
                <a:solidFill>
                  <a:srgbClr val="F0FF5D"/>
                </a:solidFill>
              </a:rPr>
              <a:t>region</a:t>
            </a:r>
            <a:r>
              <a:rPr lang="ko-KR" altLang="en-US" sz="2400" dirty="0" smtClean="0">
                <a:solidFill>
                  <a:srgbClr val="F0FF5D"/>
                </a:solidFill>
              </a:rPr>
              <a:t>을 클릭후 </a:t>
            </a:r>
            <a:r>
              <a:rPr lang="en-US" altLang="ko-KR" sz="2400" dirty="0" smtClean="0">
                <a:solidFill>
                  <a:srgbClr val="F0FF5D"/>
                </a:solidFill>
              </a:rPr>
              <a:t>Mesh</a:t>
            </a:r>
            <a:r>
              <a:rPr lang="ko-KR" altLang="en-US" sz="2400" dirty="0" smtClean="0">
                <a:solidFill>
                  <a:srgbClr val="F0FF5D"/>
                </a:solidFill>
              </a:rPr>
              <a:t>만들 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</a:t>
            </a:r>
            <a:r>
              <a:rPr lang="ko-KR" altLang="en-US" sz="2400" dirty="0" smtClean="0">
                <a:solidFill>
                  <a:srgbClr val="F0FF5D"/>
                </a:solidFill>
              </a:rPr>
              <a:t>공간을 마우스를 이용해 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</a:t>
            </a:r>
            <a:r>
              <a:rPr lang="ko-KR" altLang="en-US" sz="2400" dirty="0" smtClean="0">
                <a:solidFill>
                  <a:srgbClr val="F0FF5D"/>
                </a:solidFill>
              </a:rPr>
              <a:t>폐합시킨다</a:t>
            </a:r>
            <a:r>
              <a:rPr lang="en-US" altLang="ko-KR" sz="2400" dirty="0" smtClean="0">
                <a:solidFill>
                  <a:srgbClr val="F0FF5D"/>
                </a:solidFill>
              </a:rPr>
              <a:t>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714620"/>
            <a:ext cx="388126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설명선 1 9"/>
          <p:cNvSpPr/>
          <p:nvPr/>
        </p:nvSpPr>
        <p:spPr>
          <a:xfrm>
            <a:off x="4643438" y="3143248"/>
            <a:ext cx="4071966" cy="1500198"/>
          </a:xfrm>
          <a:prstGeom prst="borderCallout1">
            <a:avLst>
              <a:gd name="adj1" fmla="val 14144"/>
              <a:gd name="adj2" fmla="val -3129"/>
              <a:gd name="adj3" fmla="val 18717"/>
              <a:gd name="adj4" fmla="val -334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ko-KR" altLang="en-US" sz="2400" dirty="0" smtClean="0">
                <a:solidFill>
                  <a:srgbClr val="F0FF5D"/>
                </a:solidFill>
              </a:rPr>
              <a:t> </a:t>
            </a:r>
            <a:r>
              <a:rPr lang="en-US" altLang="ko-KR" sz="2400" dirty="0" smtClean="0">
                <a:solidFill>
                  <a:srgbClr val="F0FF5D"/>
                </a:solidFill>
              </a:rPr>
              <a:t>2</a:t>
            </a:r>
            <a:r>
              <a:rPr lang="ko-KR" altLang="en-US" sz="2400" dirty="0" err="1" smtClean="0">
                <a:solidFill>
                  <a:srgbClr val="F0FF5D"/>
                </a:solidFill>
              </a:rPr>
              <a:t>개이상의</a:t>
            </a:r>
            <a:r>
              <a:rPr lang="ko-KR" altLang="en-US" sz="2400" dirty="0" smtClean="0">
                <a:solidFill>
                  <a:srgbClr val="F0FF5D"/>
                </a:solidFill>
              </a:rPr>
              <a:t> 지층으로 이루어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</a:t>
            </a:r>
            <a:r>
              <a:rPr lang="ko-KR" altLang="en-US" sz="2400" dirty="0" smtClean="0">
                <a:solidFill>
                  <a:srgbClr val="F0FF5D"/>
                </a:solidFill>
              </a:rPr>
              <a:t>진 경우 지층의 종류를 선택</a:t>
            </a:r>
            <a:endParaRPr lang="en-US" altLang="ko-KR" sz="2400" dirty="0" smtClean="0">
              <a:solidFill>
                <a:srgbClr val="F0FF5D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714620"/>
            <a:ext cx="3857652" cy="270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설명선 1 11"/>
          <p:cNvSpPr/>
          <p:nvPr/>
        </p:nvSpPr>
        <p:spPr>
          <a:xfrm>
            <a:off x="4714876" y="2786058"/>
            <a:ext cx="3500462" cy="2214578"/>
          </a:xfrm>
          <a:prstGeom prst="borderCallout1">
            <a:avLst>
              <a:gd name="adj1" fmla="val 14144"/>
              <a:gd name="adj2" fmla="val -3129"/>
              <a:gd name="adj3" fmla="val 44027"/>
              <a:gd name="adj4" fmla="val -411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ko-KR" altLang="en-US" sz="2400" dirty="0" smtClean="0">
                <a:solidFill>
                  <a:srgbClr val="F0FF5D"/>
                </a:solidFill>
              </a:rPr>
              <a:t>    </a:t>
            </a:r>
            <a:r>
              <a:rPr lang="en-US" altLang="ko-KR" sz="2400" dirty="0" smtClean="0">
                <a:solidFill>
                  <a:srgbClr val="F0FF5D"/>
                </a:solidFill>
              </a:rPr>
              <a:t>mesh</a:t>
            </a:r>
            <a:r>
              <a:rPr lang="ko-KR" altLang="en-US" sz="2400" dirty="0" smtClean="0">
                <a:solidFill>
                  <a:srgbClr val="F0FF5D"/>
                </a:solidFill>
              </a:rPr>
              <a:t>의 모양을 선택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ko-KR" altLang="en-US" sz="2400" dirty="0" smtClean="0">
                <a:solidFill>
                  <a:srgbClr val="F0FF5D"/>
                </a:solidFill>
              </a:rPr>
              <a:t>      모양은 삼각형이나 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    </a:t>
            </a:r>
            <a:r>
              <a:rPr lang="ko-KR" altLang="en-US" sz="2400" dirty="0" smtClean="0">
                <a:solidFill>
                  <a:srgbClr val="F0FF5D"/>
                </a:solidFill>
              </a:rPr>
              <a:t>사각형으로 </a:t>
            </a:r>
            <a:r>
              <a:rPr lang="ko-KR" altLang="en-US" sz="2400" dirty="0" err="1" smtClean="0">
                <a:solidFill>
                  <a:srgbClr val="F0FF5D"/>
                </a:solidFill>
              </a:rPr>
              <a:t>하는것이</a:t>
            </a:r>
            <a:r>
              <a:rPr lang="ko-KR" altLang="en-US" sz="2400" dirty="0" smtClean="0">
                <a:solidFill>
                  <a:srgbClr val="F0FF5D"/>
                </a:solidFill>
              </a:rPr>
              <a:t> 안정적으로 보인다</a:t>
            </a:r>
            <a:r>
              <a:rPr lang="en-US" altLang="ko-KR" sz="2400" dirty="0" smtClean="0">
                <a:solidFill>
                  <a:srgbClr val="F0FF5D"/>
                </a:solidFill>
              </a:rPr>
              <a:t>.</a:t>
            </a:r>
          </a:p>
        </p:txBody>
      </p:sp>
      <p:pic>
        <p:nvPicPr>
          <p:cNvPr id="9" name="Picture 2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1643050"/>
            <a:ext cx="6840000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설명선 1 13"/>
          <p:cNvSpPr/>
          <p:nvPr/>
        </p:nvSpPr>
        <p:spPr>
          <a:xfrm>
            <a:off x="3500430" y="3571876"/>
            <a:ext cx="4786346" cy="2143116"/>
          </a:xfrm>
          <a:prstGeom prst="borderCallout1">
            <a:avLst>
              <a:gd name="adj1" fmla="val 16617"/>
              <a:gd name="adj2" fmla="val -2298"/>
              <a:gd name="adj3" fmla="val 44069"/>
              <a:gd name="adj4" fmla="val -326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ko-KR" altLang="en-US" sz="2400" dirty="0" smtClean="0">
                <a:solidFill>
                  <a:srgbClr val="F0FF5D"/>
                </a:solidFill>
              </a:rPr>
              <a:t>  </a:t>
            </a:r>
            <a:r>
              <a:rPr lang="en-US" altLang="ko-KR" sz="2400" dirty="0" smtClean="0">
                <a:solidFill>
                  <a:srgbClr val="F0FF5D"/>
                </a:solidFill>
              </a:rPr>
              <a:t>Mesh</a:t>
            </a:r>
            <a:r>
              <a:rPr lang="ko-KR" altLang="en-US" sz="2400" dirty="0" smtClean="0">
                <a:solidFill>
                  <a:srgbClr val="F0FF5D"/>
                </a:solidFill>
              </a:rPr>
              <a:t>의 수 선택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ko-KR" altLang="en-US" sz="2400" dirty="0" smtClean="0">
                <a:solidFill>
                  <a:srgbClr val="F0FF5D"/>
                </a:solidFill>
              </a:rPr>
              <a:t>현</a:t>
            </a:r>
            <a:r>
              <a:rPr lang="ko-KR" altLang="en-US" sz="2400" dirty="0" smtClean="0">
                <a:solidFill>
                  <a:srgbClr val="F0FF5D"/>
                </a:solidFill>
              </a:rPr>
              <a:t>재 </a:t>
            </a:r>
            <a:r>
              <a:rPr lang="en-US" altLang="ko-KR" sz="2400" dirty="0" smtClean="0">
                <a:solidFill>
                  <a:srgbClr val="F0FF5D"/>
                </a:solidFill>
              </a:rPr>
              <a:t>Edge 1,2</a:t>
            </a:r>
            <a:r>
              <a:rPr lang="ko-KR" altLang="en-US" sz="2400" dirty="0" smtClean="0">
                <a:solidFill>
                  <a:srgbClr val="F0FF5D"/>
                </a:solidFill>
              </a:rPr>
              <a:t>에 </a:t>
            </a:r>
            <a:r>
              <a:rPr lang="en-US" altLang="ko-KR" sz="2400" dirty="0" smtClean="0">
                <a:solidFill>
                  <a:srgbClr val="F0FF5D"/>
                </a:solidFill>
              </a:rPr>
              <a:t>2</a:t>
            </a:r>
            <a:r>
              <a:rPr lang="ko-KR" altLang="en-US" sz="2400" dirty="0" smtClean="0">
                <a:solidFill>
                  <a:srgbClr val="F0FF5D"/>
                </a:solidFill>
              </a:rPr>
              <a:t>개의 </a:t>
            </a:r>
            <a:r>
              <a:rPr lang="ko-KR" altLang="en-US" sz="2400" dirty="0" err="1" smtClean="0">
                <a:solidFill>
                  <a:srgbClr val="F0FF5D"/>
                </a:solidFill>
              </a:rPr>
              <a:t>메시</a:t>
            </a:r>
            <a:r>
              <a:rPr lang="ko-KR" altLang="en-US" sz="2400" dirty="0" err="1" smtClean="0">
                <a:solidFill>
                  <a:srgbClr val="F0FF5D"/>
                </a:solidFill>
              </a:rPr>
              <a:t>가</a:t>
            </a:r>
            <a:r>
              <a:rPr lang="ko-KR" altLang="en-US" sz="2400" dirty="0" smtClean="0">
                <a:solidFill>
                  <a:srgbClr val="F0FF5D"/>
                </a:solidFill>
              </a:rPr>
              <a:t> </a:t>
            </a:r>
            <a:r>
              <a:rPr lang="ko-KR" altLang="en-US" sz="2400" dirty="0" smtClean="0">
                <a:solidFill>
                  <a:srgbClr val="F0FF5D"/>
                </a:solidFill>
              </a:rPr>
              <a:t>있음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4</a:t>
            </a:r>
            <a:r>
              <a:rPr lang="ko-KR" altLang="en-US" sz="2400" dirty="0" smtClean="0">
                <a:solidFill>
                  <a:srgbClr val="F0FF5D"/>
                </a:solidFill>
              </a:rPr>
              <a:t>개로 수정을 </a:t>
            </a:r>
            <a:r>
              <a:rPr lang="ko-KR" altLang="en-US" sz="2400" dirty="0" err="1" smtClean="0">
                <a:solidFill>
                  <a:srgbClr val="F0FF5D"/>
                </a:solidFill>
              </a:rPr>
              <a:t>하게되면</a:t>
            </a:r>
            <a:endParaRPr lang="en-US" altLang="ko-KR" sz="2400" dirty="0" smtClean="0">
              <a:solidFill>
                <a:srgbClr val="F0FF5D"/>
              </a:solidFill>
            </a:endParaRPr>
          </a:p>
        </p:txBody>
      </p:sp>
      <p:pic>
        <p:nvPicPr>
          <p:cNvPr id="1027" name="Picture 3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1643050"/>
            <a:ext cx="6840000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설명선 1 14"/>
          <p:cNvSpPr/>
          <p:nvPr/>
        </p:nvSpPr>
        <p:spPr>
          <a:xfrm>
            <a:off x="3500430" y="3571876"/>
            <a:ext cx="4786346" cy="2143116"/>
          </a:xfrm>
          <a:prstGeom prst="borderCallout1">
            <a:avLst>
              <a:gd name="adj1" fmla="val 16617"/>
              <a:gd name="adj2" fmla="val -2298"/>
              <a:gd name="adj3" fmla="val 44069"/>
              <a:gd name="adj4" fmla="val -326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ko-KR" altLang="en-US" sz="2400" dirty="0" smtClean="0">
                <a:solidFill>
                  <a:srgbClr val="F0FF5D"/>
                </a:solidFill>
              </a:rPr>
              <a:t>  </a:t>
            </a:r>
            <a:r>
              <a:rPr lang="en-US" altLang="ko-KR" sz="2400" dirty="0" smtClean="0">
                <a:solidFill>
                  <a:srgbClr val="F0FF5D"/>
                </a:solidFill>
              </a:rPr>
              <a:t>Mesh</a:t>
            </a:r>
            <a:r>
              <a:rPr lang="ko-KR" altLang="en-US" sz="2400" dirty="0" smtClean="0">
                <a:solidFill>
                  <a:srgbClr val="F0FF5D"/>
                </a:solidFill>
              </a:rPr>
              <a:t>의 수 선택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ko-KR" altLang="en-US" sz="2400" dirty="0" smtClean="0">
                <a:solidFill>
                  <a:srgbClr val="F0FF5D"/>
                </a:solidFill>
              </a:rPr>
              <a:t>현</a:t>
            </a:r>
            <a:r>
              <a:rPr lang="ko-KR" altLang="en-US" sz="2400" dirty="0" smtClean="0">
                <a:solidFill>
                  <a:srgbClr val="F0FF5D"/>
                </a:solidFill>
              </a:rPr>
              <a:t>재 </a:t>
            </a:r>
            <a:r>
              <a:rPr lang="en-US" altLang="ko-KR" sz="2400" dirty="0" smtClean="0">
                <a:solidFill>
                  <a:srgbClr val="F0FF5D"/>
                </a:solidFill>
              </a:rPr>
              <a:t>Edge 1,2</a:t>
            </a:r>
            <a:r>
              <a:rPr lang="ko-KR" altLang="en-US" sz="2400" dirty="0" smtClean="0">
                <a:solidFill>
                  <a:srgbClr val="F0FF5D"/>
                </a:solidFill>
              </a:rPr>
              <a:t>에 </a:t>
            </a:r>
            <a:r>
              <a:rPr lang="en-US" altLang="ko-KR" sz="2400" dirty="0" smtClean="0">
                <a:solidFill>
                  <a:srgbClr val="F0FF5D"/>
                </a:solidFill>
              </a:rPr>
              <a:t>2</a:t>
            </a:r>
            <a:r>
              <a:rPr lang="ko-KR" altLang="en-US" sz="2400" dirty="0" smtClean="0">
                <a:solidFill>
                  <a:srgbClr val="F0FF5D"/>
                </a:solidFill>
              </a:rPr>
              <a:t>개의 </a:t>
            </a:r>
            <a:r>
              <a:rPr lang="ko-KR" altLang="en-US" sz="2400" dirty="0" err="1" smtClean="0">
                <a:solidFill>
                  <a:srgbClr val="F0FF5D"/>
                </a:solidFill>
              </a:rPr>
              <a:t>메시</a:t>
            </a:r>
            <a:r>
              <a:rPr lang="ko-KR" altLang="en-US" sz="2400" dirty="0" err="1" smtClean="0">
                <a:solidFill>
                  <a:srgbClr val="F0FF5D"/>
                </a:solidFill>
              </a:rPr>
              <a:t>가</a:t>
            </a:r>
            <a:r>
              <a:rPr lang="ko-KR" altLang="en-US" sz="2400" dirty="0" smtClean="0">
                <a:solidFill>
                  <a:srgbClr val="F0FF5D"/>
                </a:solidFill>
              </a:rPr>
              <a:t> </a:t>
            </a:r>
            <a:r>
              <a:rPr lang="ko-KR" altLang="en-US" sz="2400" dirty="0" smtClean="0">
                <a:solidFill>
                  <a:srgbClr val="F0FF5D"/>
                </a:solidFill>
              </a:rPr>
              <a:t>있음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4</a:t>
            </a:r>
            <a:r>
              <a:rPr lang="ko-KR" altLang="en-US" sz="2400" dirty="0" smtClean="0">
                <a:solidFill>
                  <a:srgbClr val="F0FF5D"/>
                </a:solidFill>
              </a:rPr>
              <a:t>개로 수정을 </a:t>
            </a:r>
            <a:r>
              <a:rPr lang="ko-KR" altLang="en-US" sz="2400" dirty="0" err="1" smtClean="0">
                <a:solidFill>
                  <a:srgbClr val="F0FF5D"/>
                </a:solidFill>
              </a:rPr>
              <a:t>하게되면</a:t>
            </a:r>
            <a:r>
              <a:rPr lang="ko-KR" altLang="en-US" sz="2400" dirty="0" smtClean="0">
                <a:solidFill>
                  <a:srgbClr val="F0FF5D"/>
                </a:solidFill>
              </a:rPr>
              <a:t> 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Edge </a:t>
            </a:r>
            <a:r>
              <a:rPr lang="en-US" altLang="ko-KR" sz="2400" dirty="0" smtClean="0">
                <a:solidFill>
                  <a:srgbClr val="F0FF5D"/>
                </a:solidFill>
              </a:rPr>
              <a:t>1,2</a:t>
            </a:r>
            <a:r>
              <a:rPr lang="ko-KR" altLang="en-US" sz="2400" dirty="0" smtClean="0">
                <a:solidFill>
                  <a:srgbClr val="F0FF5D"/>
                </a:solidFill>
              </a:rPr>
              <a:t>의 메시가 </a:t>
            </a:r>
            <a:r>
              <a:rPr lang="en-US" altLang="ko-KR" sz="2400" dirty="0" smtClean="0">
                <a:solidFill>
                  <a:srgbClr val="F0FF5D"/>
                </a:solidFill>
              </a:rPr>
              <a:t>4</a:t>
            </a:r>
            <a:r>
              <a:rPr lang="ko-KR" altLang="en-US" sz="2400" dirty="0" smtClean="0">
                <a:solidFill>
                  <a:srgbClr val="F0FF5D"/>
                </a:solidFill>
              </a:rPr>
              <a:t>개로 바뀜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endParaRPr lang="en-US" altLang="ko-KR" sz="2400" dirty="0" smtClean="0">
              <a:solidFill>
                <a:srgbClr val="F0FF5D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2571744"/>
            <a:ext cx="8172450" cy="3309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4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en-US" altLang="ko-KR" dirty="0" smtClean="0">
                <a:solidFill>
                  <a:srgbClr val="FFFF00"/>
                </a:solidFill>
              </a:rPr>
              <a:t>Boundary Condition(</a:t>
            </a:r>
            <a:r>
              <a:rPr lang="ko-KR" altLang="en-US" dirty="0" smtClean="0">
                <a:solidFill>
                  <a:srgbClr val="FFFF00"/>
                </a:solidFill>
              </a:rPr>
              <a:t>경계조건</a:t>
            </a:r>
            <a:r>
              <a:rPr lang="en-US" altLang="ko-KR" dirty="0" smtClean="0">
                <a:solidFill>
                  <a:srgbClr val="FFFF00"/>
                </a:solidFill>
              </a:rPr>
              <a:t>)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Seep/w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2050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857496"/>
            <a:ext cx="344424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설명선 1 5"/>
          <p:cNvSpPr/>
          <p:nvPr/>
        </p:nvSpPr>
        <p:spPr>
          <a:xfrm>
            <a:off x="4357686" y="3000372"/>
            <a:ext cx="4000528" cy="1143008"/>
          </a:xfrm>
          <a:prstGeom prst="borderCallout1">
            <a:avLst>
              <a:gd name="adj1" fmla="val 40183"/>
              <a:gd name="adj2" fmla="val -2298"/>
              <a:gd name="adj3" fmla="val 49603"/>
              <a:gd name="adj4" fmla="val -397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sz="2400" dirty="0" smtClean="0"/>
              <a:t> </a:t>
            </a:r>
            <a:r>
              <a:rPr lang="ko-KR" altLang="en-US" sz="2400" dirty="0" smtClean="0">
                <a:solidFill>
                  <a:srgbClr val="F0FF5D"/>
                </a:solidFill>
              </a:rPr>
              <a:t>경계를 줘서 물이 경계를 준 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</a:t>
            </a:r>
            <a:r>
              <a:rPr lang="ko-KR" altLang="en-US" sz="2400" dirty="0" smtClean="0">
                <a:solidFill>
                  <a:srgbClr val="F0FF5D"/>
                </a:solidFill>
              </a:rPr>
              <a:t>곳으로 흐르도록 설정</a:t>
            </a:r>
            <a:endParaRPr lang="en-US" altLang="ko-KR" sz="2400" dirty="0" smtClean="0">
              <a:solidFill>
                <a:srgbClr val="F0FF5D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500306"/>
            <a:ext cx="812482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en-US" altLang="ko-KR" dirty="0" smtClean="0">
                <a:solidFill>
                  <a:srgbClr val="FFFF00"/>
                </a:solidFill>
              </a:rPr>
              <a:t>Flux section (</a:t>
            </a:r>
            <a:r>
              <a:rPr lang="ko-KR" altLang="en-US" dirty="0" smtClean="0">
                <a:solidFill>
                  <a:srgbClr val="FFFF00"/>
                </a:solidFill>
              </a:rPr>
              <a:t>유량확인</a:t>
            </a:r>
            <a:r>
              <a:rPr lang="en-US" altLang="ko-KR" dirty="0" smtClean="0">
                <a:solidFill>
                  <a:srgbClr val="FFFF00"/>
                </a:solidFill>
              </a:rPr>
              <a:t>)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C00000"/>
                </a:solidFill>
              </a:rPr>
              <a:t>Seep/w</a:t>
            </a:r>
            <a:endParaRPr lang="ko-KR" altLang="en-US" sz="3600" b="1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071810"/>
            <a:ext cx="292610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설명선 1 6"/>
          <p:cNvSpPr/>
          <p:nvPr/>
        </p:nvSpPr>
        <p:spPr>
          <a:xfrm>
            <a:off x="4643438" y="2786058"/>
            <a:ext cx="4071966" cy="1643074"/>
          </a:xfrm>
          <a:prstGeom prst="borderCallout1">
            <a:avLst>
              <a:gd name="adj1" fmla="val 14144"/>
              <a:gd name="adj2" fmla="val -3129"/>
              <a:gd name="adj3" fmla="val 71024"/>
              <a:gd name="adj4" fmla="val -357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ko-KR" altLang="en-US" sz="2400" dirty="0" smtClean="0">
                <a:solidFill>
                  <a:srgbClr val="F0FF5D"/>
                </a:solidFill>
              </a:rPr>
              <a:t>  </a:t>
            </a:r>
            <a:r>
              <a:rPr lang="ko-KR" altLang="en-US" sz="2400" dirty="0" err="1" smtClean="0">
                <a:solidFill>
                  <a:srgbClr val="F0FF5D"/>
                </a:solidFill>
              </a:rPr>
              <a:t>첫번째</a:t>
            </a:r>
            <a:r>
              <a:rPr lang="ko-KR" altLang="en-US" sz="2400" dirty="0" smtClean="0">
                <a:solidFill>
                  <a:srgbClr val="F0FF5D"/>
                </a:solidFill>
              </a:rPr>
              <a:t> </a:t>
            </a:r>
            <a:r>
              <a:rPr lang="ko-KR" altLang="en-US" sz="2400" dirty="0" err="1" smtClean="0">
                <a:solidFill>
                  <a:srgbClr val="F0FF5D"/>
                </a:solidFill>
              </a:rPr>
              <a:t>선이라는것을</a:t>
            </a:r>
            <a:r>
              <a:rPr lang="ko-KR" altLang="en-US" sz="2400" dirty="0" smtClean="0">
                <a:solidFill>
                  <a:srgbClr val="F0FF5D"/>
                </a:solidFill>
              </a:rPr>
              <a:t> 보여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</a:t>
            </a:r>
            <a:r>
              <a:rPr lang="ko-KR" altLang="en-US" sz="2400" dirty="0" smtClean="0">
                <a:solidFill>
                  <a:srgbClr val="F0FF5D"/>
                </a:solidFill>
              </a:rPr>
              <a:t>주는 화면으로 </a:t>
            </a:r>
            <a:r>
              <a:rPr lang="en-US" altLang="ko-KR" sz="2400" dirty="0" smtClean="0">
                <a:solidFill>
                  <a:srgbClr val="F0FF5D"/>
                </a:solidFill>
              </a:rPr>
              <a:t>OK</a:t>
            </a:r>
            <a:r>
              <a:rPr lang="ko-KR" altLang="en-US" sz="2400" dirty="0" smtClean="0">
                <a:solidFill>
                  <a:srgbClr val="F0FF5D"/>
                </a:solidFill>
              </a:rPr>
              <a:t>를 누른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</a:t>
            </a:r>
            <a:r>
              <a:rPr lang="ko-KR" altLang="en-US" sz="2400" dirty="0" smtClean="0">
                <a:solidFill>
                  <a:srgbClr val="F0FF5D"/>
                </a:solidFill>
              </a:rPr>
              <a:t>다</a:t>
            </a:r>
            <a:r>
              <a:rPr lang="en-US" altLang="ko-KR" sz="2400" dirty="0" smtClean="0">
                <a:solidFill>
                  <a:srgbClr val="F0FF5D"/>
                </a:solidFill>
              </a:rPr>
              <a:t>.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285992"/>
            <a:ext cx="53340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설명선 1 8"/>
          <p:cNvSpPr/>
          <p:nvPr/>
        </p:nvSpPr>
        <p:spPr>
          <a:xfrm>
            <a:off x="4429124" y="3857628"/>
            <a:ext cx="4429156" cy="2286016"/>
          </a:xfrm>
          <a:prstGeom prst="borderCallout1">
            <a:avLst>
              <a:gd name="adj1" fmla="val 14144"/>
              <a:gd name="adj2" fmla="val -3129"/>
              <a:gd name="adj3" fmla="val -46908"/>
              <a:gd name="adj4" fmla="val -17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itchFamily="34" charset="0"/>
              <a:buChar char="•"/>
            </a:pPr>
            <a:r>
              <a:rPr lang="ko-KR" altLang="en-US" sz="2400" dirty="0" smtClean="0">
                <a:solidFill>
                  <a:srgbClr val="F0FF5D"/>
                </a:solidFill>
              </a:rPr>
              <a:t>  마우스를 이용해서 유량을   </a:t>
            </a: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    </a:t>
            </a:r>
            <a:r>
              <a:rPr lang="ko-KR" altLang="en-US" sz="2400" dirty="0" smtClean="0">
                <a:solidFill>
                  <a:srgbClr val="F0FF5D"/>
                </a:solidFill>
              </a:rPr>
              <a:t>알고자 </a:t>
            </a:r>
            <a:r>
              <a:rPr lang="ko-KR" altLang="en-US" sz="2400" dirty="0" err="1" smtClean="0">
                <a:solidFill>
                  <a:srgbClr val="F0FF5D"/>
                </a:solidFill>
              </a:rPr>
              <a:t>하는곳에</a:t>
            </a:r>
            <a:r>
              <a:rPr lang="ko-KR" altLang="en-US" sz="2400" dirty="0" smtClean="0">
                <a:solidFill>
                  <a:srgbClr val="F0FF5D"/>
                </a:solidFill>
              </a:rPr>
              <a:t> 그려준다</a:t>
            </a:r>
            <a:r>
              <a:rPr lang="en-US" altLang="ko-KR" sz="2400" dirty="0" smtClean="0">
                <a:solidFill>
                  <a:srgbClr val="F0FF5D"/>
                </a:solidFill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altLang="ko-KR" sz="2400" dirty="0" smtClean="0">
              <a:solidFill>
                <a:srgbClr val="F0FF5D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ko-KR" altLang="en-US" sz="2400" dirty="0" err="1" smtClean="0">
                <a:solidFill>
                  <a:srgbClr val="F0FF5D"/>
                </a:solidFill>
              </a:rPr>
              <a:t>그릴때</a:t>
            </a:r>
            <a:r>
              <a:rPr lang="ko-KR" altLang="en-US" sz="2400" dirty="0" smtClean="0">
                <a:solidFill>
                  <a:srgbClr val="F0FF5D"/>
                </a:solidFill>
              </a:rPr>
              <a:t> 요소의 절점과 겹치지 않도록 주의 한다</a:t>
            </a:r>
            <a:r>
              <a:rPr lang="en-US" altLang="ko-KR" sz="2400" dirty="0" smtClean="0">
                <a:solidFill>
                  <a:srgbClr val="F0FF5D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입력데이터 확인 </a:t>
            </a:r>
            <a:r>
              <a:rPr lang="en-US" altLang="ko-KR" dirty="0" smtClean="0">
                <a:solidFill>
                  <a:srgbClr val="FFFF00"/>
                </a:solidFill>
              </a:rPr>
              <a:t>/ </a:t>
            </a:r>
            <a:r>
              <a:rPr lang="ko-KR" altLang="en-US" dirty="0" smtClean="0">
                <a:solidFill>
                  <a:srgbClr val="FFFF00"/>
                </a:solidFill>
              </a:rPr>
              <a:t>최적화 과정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C00000"/>
                </a:solidFill>
              </a:rPr>
              <a:t>Seep/w</a:t>
            </a:r>
            <a:endParaRPr lang="ko-KR" altLang="en-US" sz="3600" b="1" dirty="0">
              <a:solidFill>
                <a:srgbClr val="C00000"/>
              </a:solidFill>
            </a:endParaRPr>
          </a:p>
        </p:txBody>
      </p:sp>
      <p:pic>
        <p:nvPicPr>
          <p:cNvPr id="4099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3357562"/>
            <a:ext cx="585561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795 -0.16628 L -0.01511 -0.10338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결과해석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C00000"/>
                </a:solidFill>
              </a:rPr>
              <a:t>Seep/w</a:t>
            </a:r>
            <a:endParaRPr lang="ko-KR" altLang="en-US" sz="3600" b="1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285992"/>
            <a:ext cx="400052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설명선 1 6"/>
          <p:cNvSpPr/>
          <p:nvPr/>
        </p:nvSpPr>
        <p:spPr>
          <a:xfrm>
            <a:off x="4857752" y="3357562"/>
            <a:ext cx="3500462" cy="1143008"/>
          </a:xfrm>
          <a:prstGeom prst="borderCallout1">
            <a:avLst>
              <a:gd name="adj1" fmla="val 14144"/>
              <a:gd name="adj2" fmla="val -3129"/>
              <a:gd name="adj3" fmla="val 239931"/>
              <a:gd name="adj4" fmla="val -99054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 start</a:t>
            </a:r>
            <a:r>
              <a:rPr lang="ko-KR" altLang="en-US" sz="2400" dirty="0" smtClean="0">
                <a:solidFill>
                  <a:srgbClr val="F0FF5D"/>
                </a:solidFill>
              </a:rPr>
              <a:t>를 클릭해서 해석</a:t>
            </a:r>
            <a:endParaRPr lang="en-US" altLang="ko-KR" sz="2400" dirty="0" smtClean="0">
              <a:solidFill>
                <a:srgbClr val="F0FF5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428736"/>
            <a:ext cx="7772400" cy="4926824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프로그램 실행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solidFill>
                  <a:srgbClr val="FFC000"/>
                </a:solidFill>
              </a:rPr>
              <a:t>프로그램 실행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2051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214554"/>
            <a:ext cx="3286147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설명선 2 7"/>
          <p:cNvSpPr/>
          <p:nvPr/>
        </p:nvSpPr>
        <p:spPr>
          <a:xfrm>
            <a:off x="5429256" y="5000636"/>
            <a:ext cx="3000396" cy="100013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5265"/>
              <a:gd name="adj6" fmla="val -655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rgbClr val="FFFF00"/>
                </a:solidFill>
              </a:rPr>
              <a:t>1. Student license </a:t>
            </a:r>
            <a:r>
              <a:rPr lang="ko-KR" altLang="en-US" sz="2000" b="1" dirty="0" smtClean="0">
                <a:solidFill>
                  <a:srgbClr val="FFFF00"/>
                </a:solidFill>
              </a:rPr>
              <a:t>선택</a:t>
            </a:r>
            <a:endParaRPr lang="ko-KR" altLang="en-US" sz="2000" b="1" dirty="0">
              <a:solidFill>
                <a:srgbClr val="FFFF00"/>
              </a:solidFill>
            </a:endParaRPr>
          </a:p>
        </p:txBody>
      </p:sp>
      <p:sp>
        <p:nvSpPr>
          <p:cNvPr id="9" name="설명선 2 8"/>
          <p:cNvSpPr/>
          <p:nvPr/>
        </p:nvSpPr>
        <p:spPr>
          <a:xfrm>
            <a:off x="5500694" y="2143116"/>
            <a:ext cx="3286148" cy="107157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71222"/>
              <a:gd name="adj6" fmla="val -753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b="1" dirty="0" smtClean="0">
                <a:solidFill>
                  <a:srgbClr val="FFFF00"/>
                </a:solidFill>
              </a:rPr>
              <a:t>     2. Slope/w</a:t>
            </a:r>
          </a:p>
          <a:p>
            <a:r>
              <a:rPr lang="en-US" altLang="ko-KR" sz="2000" b="1" dirty="0" smtClean="0">
                <a:solidFill>
                  <a:srgbClr val="FFFF00"/>
                </a:solidFill>
              </a:rPr>
              <a:t>          Or    Seep/w  </a:t>
            </a:r>
            <a:r>
              <a:rPr lang="ko-KR" altLang="en-US" sz="2000" b="1" dirty="0" smtClean="0">
                <a:solidFill>
                  <a:srgbClr val="FFFF00"/>
                </a:solidFill>
              </a:rPr>
              <a:t>선택</a:t>
            </a:r>
            <a:endParaRPr lang="ko-KR" altLang="en-US" sz="2000" b="1" dirty="0">
              <a:solidFill>
                <a:srgbClr val="FFFF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928802"/>
            <a:ext cx="8286808" cy="4606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/>
        </p:nvSpPr>
        <p:spPr>
          <a:xfrm>
            <a:off x="1785918" y="4000504"/>
            <a:ext cx="1928826" cy="428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5.73543E-7 L -0.29931 -0.24121 " pathEditMode="relative" ptsTypes="AA">
                                      <p:cBhvr>
                                        <p:cTn id="11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결과확인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C00000"/>
                </a:solidFill>
              </a:rPr>
              <a:t>Seep/w</a:t>
            </a:r>
            <a:endParaRPr lang="ko-KR" altLang="en-US" sz="3600" b="1" dirty="0">
              <a:solidFill>
                <a:srgbClr val="C00000"/>
              </a:solidFill>
            </a:endParaRPr>
          </a:p>
        </p:txBody>
      </p:sp>
      <p:pic>
        <p:nvPicPr>
          <p:cNvPr id="6147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500306"/>
            <a:ext cx="642942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설명선 1 7"/>
          <p:cNvSpPr/>
          <p:nvPr/>
        </p:nvSpPr>
        <p:spPr>
          <a:xfrm>
            <a:off x="5357818" y="1857364"/>
            <a:ext cx="2857520" cy="1143008"/>
          </a:xfrm>
          <a:prstGeom prst="borderCallout1">
            <a:avLst>
              <a:gd name="adj1" fmla="val 14144"/>
              <a:gd name="adj2" fmla="val -3129"/>
              <a:gd name="adj3" fmla="val 228337"/>
              <a:gd name="adj4" fmla="val -33559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sz="2400" dirty="0" smtClean="0">
                <a:solidFill>
                  <a:srgbClr val="F0FF5D"/>
                </a:solidFill>
              </a:rPr>
              <a:t>   </a:t>
            </a:r>
            <a:r>
              <a:rPr lang="ko-KR" altLang="en-US" sz="2400" dirty="0" err="1" smtClean="0">
                <a:solidFill>
                  <a:srgbClr val="F0FF5D"/>
                </a:solidFill>
              </a:rPr>
              <a:t>침윤선이</a:t>
            </a:r>
            <a:r>
              <a:rPr lang="ko-KR" altLang="en-US" sz="2400" dirty="0" smtClean="0">
                <a:solidFill>
                  <a:srgbClr val="F0FF5D"/>
                </a:solidFill>
              </a:rPr>
              <a:t> 표시됨</a:t>
            </a:r>
            <a:endParaRPr lang="en-US" altLang="ko-KR" sz="2400" dirty="0" smtClean="0">
              <a:solidFill>
                <a:srgbClr val="F0FF5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214414" y="2214554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4000" dirty="0" smtClean="0">
                <a:solidFill>
                  <a:srgbClr val="FFFF00"/>
                </a:solidFill>
              </a:rPr>
              <a:t> 배면수위를 고려한 연동해석</a:t>
            </a:r>
            <a:endParaRPr lang="ko-KR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38055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제방 뒤에 물이 있고 물이 제방으로 침투한다고 하면 제방사면의 안정에 고려하여야 함</a:t>
            </a:r>
            <a:r>
              <a:rPr lang="en-US" altLang="ko-KR" dirty="0" smtClean="0">
                <a:solidFill>
                  <a:srgbClr val="FFFF00"/>
                </a:solidFill>
              </a:rPr>
              <a:t>.</a:t>
            </a:r>
          </a:p>
          <a:p>
            <a:endParaRPr lang="en-US" altLang="ko-KR" dirty="0" smtClean="0">
              <a:solidFill>
                <a:srgbClr val="FFFF00"/>
              </a:solidFill>
            </a:endParaRPr>
          </a:p>
          <a:p>
            <a:endParaRPr lang="en-US" altLang="ko-KR" dirty="0" smtClean="0">
              <a:solidFill>
                <a:srgbClr val="FFFF00"/>
              </a:solidFill>
            </a:endParaRPr>
          </a:p>
          <a:p>
            <a:r>
              <a:rPr lang="en-US" altLang="ko-KR" dirty="0" smtClean="0">
                <a:solidFill>
                  <a:srgbClr val="FFFF00"/>
                </a:solidFill>
              </a:rPr>
              <a:t>Seep/w</a:t>
            </a:r>
            <a:r>
              <a:rPr lang="ko-KR" altLang="en-US" dirty="0" smtClean="0">
                <a:solidFill>
                  <a:srgbClr val="FFFF00"/>
                </a:solidFill>
              </a:rPr>
              <a:t>를 이용하여 먼저 물이 침투하는 과정을 해석한 후 </a:t>
            </a:r>
            <a:r>
              <a:rPr lang="en-US" altLang="ko-KR" dirty="0" smtClean="0">
                <a:solidFill>
                  <a:srgbClr val="FFFF00"/>
                </a:solidFill>
              </a:rPr>
              <a:t>Slope/w</a:t>
            </a:r>
            <a:r>
              <a:rPr lang="ko-KR" altLang="en-US" dirty="0" smtClean="0">
                <a:solidFill>
                  <a:srgbClr val="FFFF00"/>
                </a:solidFill>
              </a:rPr>
              <a:t>해석 시 </a:t>
            </a:r>
            <a:r>
              <a:rPr lang="en-US" altLang="ko-KR" dirty="0" smtClean="0">
                <a:solidFill>
                  <a:srgbClr val="FFFF00"/>
                </a:solidFill>
              </a:rPr>
              <a:t>Seep/w</a:t>
            </a:r>
            <a:r>
              <a:rPr lang="ko-KR" altLang="en-US" dirty="0" smtClean="0">
                <a:solidFill>
                  <a:srgbClr val="FFFF00"/>
                </a:solidFill>
              </a:rPr>
              <a:t>결과값을 이용하여 해석</a:t>
            </a:r>
            <a:endParaRPr lang="en-US" altLang="ko-KR" dirty="0" smtClean="0">
              <a:solidFill>
                <a:srgbClr val="FFFF00"/>
              </a:solidFill>
            </a:endParaRPr>
          </a:p>
          <a:p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571472" y="357166"/>
            <a:ext cx="4429156" cy="1143008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Slope/w</a:t>
            </a:r>
            <a:r>
              <a:rPr lang="ko-KR" altLang="en-US" sz="3600" b="1" dirty="0" smtClean="0">
                <a:solidFill>
                  <a:srgbClr val="FFC000"/>
                </a:solidFill>
              </a:rPr>
              <a:t>와</a:t>
            </a:r>
            <a:r>
              <a:rPr lang="en-US" altLang="ko-KR" sz="3600" b="1" dirty="0" smtClean="0">
                <a:solidFill>
                  <a:srgbClr val="FFC000"/>
                </a:solidFill>
              </a:rPr>
              <a:t>Seep/w </a:t>
            </a:r>
          </a:p>
          <a:p>
            <a:pPr algn="ctr"/>
            <a:r>
              <a:rPr lang="ko-KR" altLang="en-US" sz="3600" b="1" dirty="0" smtClean="0">
                <a:solidFill>
                  <a:srgbClr val="FFC000"/>
                </a:solidFill>
              </a:rPr>
              <a:t>연동해석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571472" y="357166"/>
            <a:ext cx="4429156" cy="1143008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Slope/w</a:t>
            </a:r>
            <a:r>
              <a:rPr lang="ko-KR" altLang="en-US" sz="3600" b="1" dirty="0" smtClean="0">
                <a:solidFill>
                  <a:srgbClr val="FFC000"/>
                </a:solidFill>
              </a:rPr>
              <a:t>와</a:t>
            </a:r>
            <a:r>
              <a:rPr lang="en-US" altLang="ko-KR" sz="3600" b="1" dirty="0" smtClean="0">
                <a:solidFill>
                  <a:srgbClr val="FFC000"/>
                </a:solidFill>
              </a:rPr>
              <a:t>Seep/w </a:t>
            </a:r>
          </a:p>
          <a:p>
            <a:pPr algn="ctr"/>
            <a:r>
              <a:rPr lang="ko-KR" altLang="en-US" sz="3600" b="1" dirty="0" smtClean="0">
                <a:solidFill>
                  <a:srgbClr val="FFC000"/>
                </a:solidFill>
              </a:rPr>
              <a:t>연동해석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8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000" y="2520000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설명선 1 5"/>
          <p:cNvSpPr/>
          <p:nvPr/>
        </p:nvSpPr>
        <p:spPr>
          <a:xfrm>
            <a:off x="4857752" y="2428868"/>
            <a:ext cx="3571900" cy="2928958"/>
          </a:xfrm>
          <a:prstGeom prst="borderCallout1">
            <a:avLst>
              <a:gd name="adj1" fmla="val 14144"/>
              <a:gd name="adj2" fmla="val -3129"/>
              <a:gd name="adj3" fmla="val 77232"/>
              <a:gd name="adj4" fmla="val -292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sz="2400" dirty="0" smtClean="0"/>
              <a:t>   </a:t>
            </a:r>
            <a:r>
              <a:rPr lang="en-US" altLang="ko-KR" sz="2400" dirty="0" smtClean="0">
                <a:solidFill>
                  <a:srgbClr val="FFFF00"/>
                </a:solidFill>
              </a:rPr>
              <a:t>1.  </a:t>
            </a:r>
            <a:r>
              <a:rPr lang="ko-KR" altLang="en-US" sz="2400" dirty="0" smtClean="0">
                <a:solidFill>
                  <a:srgbClr val="FFFF00"/>
                </a:solidFill>
              </a:rPr>
              <a:t>미리 해석한 </a:t>
            </a:r>
            <a:r>
              <a:rPr lang="en-US" altLang="ko-KR" sz="2400" dirty="0" smtClean="0">
                <a:solidFill>
                  <a:srgbClr val="FFFF00"/>
                </a:solidFill>
              </a:rPr>
              <a:t>seep/w</a:t>
            </a:r>
          </a:p>
          <a:p>
            <a:pPr marL="342900" indent="-342900"/>
            <a:r>
              <a:rPr lang="en-US" altLang="ko-KR" sz="2400" dirty="0" smtClean="0">
                <a:solidFill>
                  <a:srgbClr val="FFFF00"/>
                </a:solidFill>
              </a:rPr>
              <a:t>         </a:t>
            </a:r>
            <a:r>
              <a:rPr lang="ko-KR" altLang="en-US" sz="2400" dirty="0" smtClean="0">
                <a:solidFill>
                  <a:srgbClr val="FFFF00"/>
                </a:solidFill>
              </a:rPr>
              <a:t>파일을 불러온다</a:t>
            </a:r>
            <a:r>
              <a:rPr lang="en-US" altLang="ko-KR" sz="2400" dirty="0" smtClean="0">
                <a:solidFill>
                  <a:srgbClr val="FFFF00"/>
                </a:solidFill>
              </a:rPr>
              <a:t>.</a:t>
            </a:r>
          </a:p>
          <a:p>
            <a:pPr marL="342900" indent="-342900"/>
            <a:endParaRPr lang="en-US" altLang="ko-KR" sz="2400" dirty="0" smtClean="0">
              <a:solidFill>
                <a:srgbClr val="FFFF00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FFF00"/>
                </a:solidFill>
              </a:rPr>
              <a:t>   2.  </a:t>
            </a:r>
            <a:r>
              <a:rPr lang="ko-KR" altLang="en-US" sz="2400" dirty="0" smtClean="0">
                <a:solidFill>
                  <a:srgbClr val="FFFF00"/>
                </a:solidFill>
              </a:rPr>
              <a:t>이후 과정은 연동하 </a:t>
            </a:r>
            <a:endParaRPr lang="en-US" altLang="ko-KR" sz="2400" dirty="0" smtClean="0">
              <a:solidFill>
                <a:srgbClr val="FFFF00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FFF00"/>
                </a:solidFill>
              </a:rPr>
              <a:t>         </a:t>
            </a:r>
            <a:r>
              <a:rPr lang="ko-KR" altLang="en-US" sz="2400" dirty="0" smtClean="0">
                <a:solidFill>
                  <a:srgbClr val="FFFF00"/>
                </a:solidFill>
              </a:rPr>
              <a:t>지 않을 때와 동일한 </a:t>
            </a:r>
            <a:endParaRPr lang="en-US" altLang="ko-KR" sz="2400" dirty="0" smtClean="0">
              <a:solidFill>
                <a:srgbClr val="FFFF00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FFF00"/>
                </a:solidFill>
              </a:rPr>
              <a:t>         </a:t>
            </a:r>
            <a:r>
              <a:rPr lang="ko-KR" altLang="en-US" sz="2400" dirty="0" smtClean="0">
                <a:solidFill>
                  <a:srgbClr val="FFFF00"/>
                </a:solidFill>
              </a:rPr>
              <a:t>순서대로 </a:t>
            </a:r>
            <a:r>
              <a:rPr lang="ko-KR" altLang="en-US" sz="2400" dirty="0" err="1" smtClean="0">
                <a:solidFill>
                  <a:srgbClr val="FFFF00"/>
                </a:solidFill>
              </a:rPr>
              <a:t>하면됨</a:t>
            </a:r>
            <a:r>
              <a:rPr lang="en-US" altLang="ko-KR" sz="2400" dirty="0" smtClean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7171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500306"/>
            <a:ext cx="396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설명선 1 6"/>
          <p:cNvSpPr/>
          <p:nvPr/>
        </p:nvSpPr>
        <p:spPr>
          <a:xfrm>
            <a:off x="4857752" y="2428868"/>
            <a:ext cx="3571900" cy="2928958"/>
          </a:xfrm>
          <a:prstGeom prst="borderCallout1">
            <a:avLst>
              <a:gd name="adj1" fmla="val 14144"/>
              <a:gd name="adj2" fmla="val -3129"/>
              <a:gd name="adj3" fmla="val 43750"/>
              <a:gd name="adj4" fmla="val -344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sz="2400" dirty="0" smtClean="0"/>
              <a:t>   </a:t>
            </a:r>
            <a:r>
              <a:rPr lang="en-US" altLang="ko-KR" sz="2400" dirty="0" smtClean="0">
                <a:solidFill>
                  <a:srgbClr val="FFFF00"/>
                </a:solidFill>
              </a:rPr>
              <a:t>1.  </a:t>
            </a:r>
            <a:r>
              <a:rPr lang="ko-KR" altLang="en-US" sz="2400" dirty="0" smtClean="0">
                <a:solidFill>
                  <a:srgbClr val="FFFF00"/>
                </a:solidFill>
              </a:rPr>
              <a:t>미리 해석한 </a:t>
            </a:r>
            <a:r>
              <a:rPr lang="en-US" altLang="ko-KR" sz="2400" dirty="0" smtClean="0">
                <a:solidFill>
                  <a:srgbClr val="FFFF00"/>
                </a:solidFill>
              </a:rPr>
              <a:t>seep/w</a:t>
            </a:r>
          </a:p>
          <a:p>
            <a:pPr marL="342900" indent="-342900"/>
            <a:r>
              <a:rPr lang="en-US" altLang="ko-KR" sz="2400" dirty="0" smtClean="0">
                <a:solidFill>
                  <a:srgbClr val="FFFF00"/>
                </a:solidFill>
              </a:rPr>
              <a:t>         </a:t>
            </a:r>
            <a:r>
              <a:rPr lang="ko-KR" altLang="en-US" sz="2400" dirty="0" smtClean="0">
                <a:solidFill>
                  <a:srgbClr val="FFFF00"/>
                </a:solidFill>
              </a:rPr>
              <a:t>파일을 불러온다</a:t>
            </a:r>
            <a:r>
              <a:rPr lang="en-US" altLang="ko-KR" sz="2400" dirty="0" smtClean="0">
                <a:solidFill>
                  <a:srgbClr val="FFFF00"/>
                </a:solidFill>
              </a:rPr>
              <a:t>.</a:t>
            </a:r>
          </a:p>
          <a:p>
            <a:pPr marL="342900" indent="-342900"/>
            <a:endParaRPr lang="en-US" altLang="ko-KR" sz="2400" dirty="0" smtClean="0">
              <a:solidFill>
                <a:srgbClr val="FFFF00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FFF00"/>
                </a:solidFill>
              </a:rPr>
              <a:t>   2.  </a:t>
            </a:r>
            <a:r>
              <a:rPr lang="ko-KR" altLang="en-US" sz="2400" dirty="0" smtClean="0">
                <a:solidFill>
                  <a:srgbClr val="FFFF00"/>
                </a:solidFill>
              </a:rPr>
              <a:t>이후 과정은 연동하 </a:t>
            </a:r>
            <a:endParaRPr lang="en-US" altLang="ko-KR" sz="2400" dirty="0" smtClean="0">
              <a:solidFill>
                <a:srgbClr val="FFFF00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FFF00"/>
                </a:solidFill>
              </a:rPr>
              <a:t>         </a:t>
            </a:r>
            <a:r>
              <a:rPr lang="ko-KR" altLang="en-US" sz="2400" dirty="0" smtClean="0">
                <a:solidFill>
                  <a:srgbClr val="FFFF00"/>
                </a:solidFill>
              </a:rPr>
              <a:t>지 않을 때와 동일한 </a:t>
            </a:r>
            <a:endParaRPr lang="en-US" altLang="ko-KR" sz="2400" dirty="0" smtClean="0">
              <a:solidFill>
                <a:srgbClr val="FFFF00"/>
              </a:solidFill>
            </a:endParaRPr>
          </a:p>
          <a:p>
            <a:pPr marL="342900" indent="-342900"/>
            <a:r>
              <a:rPr lang="en-US" altLang="ko-KR" sz="2400" dirty="0" smtClean="0">
                <a:solidFill>
                  <a:srgbClr val="FFFF00"/>
                </a:solidFill>
              </a:rPr>
              <a:t>         </a:t>
            </a:r>
            <a:r>
              <a:rPr lang="ko-KR" altLang="en-US" sz="2400" dirty="0" smtClean="0">
                <a:solidFill>
                  <a:srgbClr val="FFFF00"/>
                </a:solidFill>
              </a:rPr>
              <a:t>순서대로 진행</a:t>
            </a:r>
            <a:r>
              <a:rPr lang="en-US" altLang="ko-KR" sz="2400" dirty="0" smtClean="0">
                <a:solidFill>
                  <a:srgbClr val="FFFF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3116"/>
            <a:ext cx="4071966" cy="412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143116"/>
            <a:ext cx="414340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모서리가 둥근 직사각형 5"/>
          <p:cNvSpPr/>
          <p:nvPr/>
        </p:nvSpPr>
        <p:spPr>
          <a:xfrm>
            <a:off x="571472" y="357166"/>
            <a:ext cx="4429156" cy="1143008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Slope/w</a:t>
            </a:r>
            <a:r>
              <a:rPr lang="ko-KR" altLang="en-US" sz="3600" b="1" dirty="0" smtClean="0">
                <a:solidFill>
                  <a:srgbClr val="FFC000"/>
                </a:solidFill>
              </a:rPr>
              <a:t>와</a:t>
            </a:r>
            <a:r>
              <a:rPr lang="en-US" altLang="ko-KR" sz="3600" b="1" dirty="0" smtClean="0">
                <a:solidFill>
                  <a:srgbClr val="FFC000"/>
                </a:solidFill>
              </a:rPr>
              <a:t>Seep/w </a:t>
            </a:r>
          </a:p>
          <a:p>
            <a:pPr algn="ctr"/>
            <a:r>
              <a:rPr lang="ko-KR" altLang="en-US" sz="3600" b="1" dirty="0" smtClean="0">
                <a:solidFill>
                  <a:srgbClr val="FFC000"/>
                </a:solidFill>
              </a:rPr>
              <a:t>연동해석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286124"/>
            <a:ext cx="42195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286124"/>
            <a:ext cx="407196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설명선 1 9"/>
          <p:cNvSpPr/>
          <p:nvPr/>
        </p:nvSpPr>
        <p:spPr>
          <a:xfrm>
            <a:off x="2714612" y="4714884"/>
            <a:ext cx="4143404" cy="1071570"/>
          </a:xfrm>
          <a:prstGeom prst="borderCallout1">
            <a:avLst>
              <a:gd name="adj1" fmla="val 14144"/>
              <a:gd name="adj2" fmla="val -3129"/>
              <a:gd name="adj3" fmla="val -19160"/>
              <a:gd name="adj4" fmla="val 33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sz="2400" dirty="0" smtClean="0"/>
              <a:t>   </a:t>
            </a:r>
            <a:endParaRPr lang="en-US" altLang="ko-KR" sz="2400" dirty="0" smtClean="0">
              <a:solidFill>
                <a:srgbClr val="FFFF00"/>
              </a:solidFill>
            </a:endParaRPr>
          </a:p>
        </p:txBody>
      </p:sp>
      <p:sp>
        <p:nvSpPr>
          <p:cNvPr id="11" name="설명선 1 10"/>
          <p:cNvSpPr/>
          <p:nvPr/>
        </p:nvSpPr>
        <p:spPr>
          <a:xfrm>
            <a:off x="2714612" y="4714884"/>
            <a:ext cx="4143404" cy="1071570"/>
          </a:xfrm>
          <a:prstGeom prst="borderCallout1">
            <a:avLst>
              <a:gd name="adj1" fmla="val 8498"/>
              <a:gd name="adj2" fmla="val 101138"/>
              <a:gd name="adj3" fmla="val -32871"/>
              <a:gd name="adj4" fmla="val 1107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sz="2400" dirty="0" smtClean="0"/>
              <a:t>   </a:t>
            </a:r>
            <a:r>
              <a:rPr lang="ko-KR" altLang="en-US" sz="2400" dirty="0" err="1" smtClean="0">
                <a:solidFill>
                  <a:srgbClr val="FFFF00"/>
                </a:solidFill>
              </a:rPr>
              <a:t>연동시와</a:t>
            </a:r>
            <a:r>
              <a:rPr lang="ko-KR" altLang="en-US" sz="2400" dirty="0" smtClean="0">
                <a:solidFill>
                  <a:srgbClr val="FFFF00"/>
                </a:solidFill>
              </a:rPr>
              <a:t> </a:t>
            </a:r>
            <a:r>
              <a:rPr lang="ko-KR" altLang="en-US" sz="2400" dirty="0" err="1" smtClean="0">
                <a:solidFill>
                  <a:srgbClr val="FFFF00"/>
                </a:solidFill>
              </a:rPr>
              <a:t>비연동시</a:t>
            </a:r>
            <a:r>
              <a:rPr lang="ko-KR" altLang="en-US" sz="2400" dirty="0" smtClean="0">
                <a:solidFill>
                  <a:srgbClr val="FFFF00"/>
                </a:solidFill>
              </a:rPr>
              <a:t> 안전율</a:t>
            </a:r>
            <a:endParaRPr lang="en-US" altLang="ko-KR" sz="24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-0.08395 L -6.66667E-6 7.40056E-7 " pathEditMode="relative" ptsTypes="AA">
                                      <p:cBhvr>
                                        <p:cTn id="1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-0.09435 L -8.33333E-7 8.62165E-6 " pathEditMode="relative" ptsTypes="AA">
                                      <p:cBhvr>
                                        <p:cTn id="1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1143000"/>
          </a:xfrm>
        </p:spPr>
        <p:txBody>
          <a:bodyPr/>
          <a:lstStyle/>
          <a:p>
            <a:pPr algn="ctr"/>
            <a:r>
              <a:rPr lang="en-US" altLang="ko-KR" dirty="0" smtClean="0">
                <a:solidFill>
                  <a:srgbClr val="FFFF00"/>
                </a:solidFill>
              </a:rPr>
              <a:t>Thank</a:t>
            </a:r>
            <a:r>
              <a:rPr lang="ko-KR" altLang="en-US" dirty="0" smtClean="0">
                <a:solidFill>
                  <a:srgbClr val="FFFF00"/>
                </a:solidFill>
              </a:rPr>
              <a:t> </a:t>
            </a:r>
            <a:r>
              <a:rPr lang="en-US" altLang="ko-KR" dirty="0" smtClean="0">
                <a:solidFill>
                  <a:srgbClr val="FFFF00"/>
                </a:solidFill>
              </a:rPr>
              <a:t>you</a:t>
            </a:r>
            <a:endParaRPr lang="ko-KR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28596" y="2214554"/>
            <a:ext cx="8229600" cy="1143000"/>
          </a:xfrm>
        </p:spPr>
        <p:txBody>
          <a:bodyPr/>
          <a:lstStyle/>
          <a:p>
            <a:pPr algn="ctr"/>
            <a:r>
              <a:rPr lang="en-US" altLang="ko-KR" dirty="0" smtClean="0">
                <a:solidFill>
                  <a:srgbClr val="FFFF00"/>
                </a:solidFill>
              </a:rPr>
              <a:t>Slope/w (</a:t>
            </a:r>
            <a:r>
              <a:rPr lang="ko-KR" altLang="en-US" dirty="0" smtClean="0">
                <a:solidFill>
                  <a:srgbClr val="FFFF00"/>
                </a:solidFill>
              </a:rPr>
              <a:t>사면 안정성 해석</a:t>
            </a:r>
            <a:r>
              <a:rPr lang="en-US" altLang="ko-KR" dirty="0" smtClean="0">
                <a:solidFill>
                  <a:srgbClr val="FFFF00"/>
                </a:solidFill>
              </a:rPr>
              <a:t>)</a:t>
            </a:r>
            <a:endParaRPr lang="ko-KR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초기 설정하기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Slope/w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110017784" descr="EMB00000a6c7e1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214554"/>
            <a:ext cx="7200000" cy="4320000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0000" y="2160000"/>
            <a:ext cx="36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143504" y="2214554"/>
            <a:ext cx="321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FFFF00"/>
                </a:solidFill>
              </a:rPr>
              <a:t>1. </a:t>
            </a:r>
            <a:r>
              <a:rPr lang="ko-KR" altLang="en-US" sz="2000" dirty="0" smtClean="0">
                <a:solidFill>
                  <a:srgbClr val="FFFF00"/>
                </a:solidFill>
              </a:rPr>
              <a:t>해석화면의 크기를 설정</a:t>
            </a:r>
            <a:endParaRPr lang="ko-KR" altLang="en-US" sz="2000" dirty="0">
              <a:solidFill>
                <a:srgbClr val="FFFF00"/>
              </a:solidFill>
            </a:endParaRPr>
          </a:p>
        </p:txBody>
      </p:sp>
      <p:sp>
        <p:nvSpPr>
          <p:cNvPr id="9" name="설명선 2 8"/>
          <p:cNvSpPr/>
          <p:nvPr/>
        </p:nvSpPr>
        <p:spPr>
          <a:xfrm>
            <a:off x="4786314" y="3071810"/>
            <a:ext cx="3786214" cy="314327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1682"/>
              <a:gd name="adj6" fmla="val -649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286124"/>
            <a:ext cx="3390341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0000" y="2160000"/>
            <a:ext cx="36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초기 설정하기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000628" y="2143116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FFFF00"/>
                </a:solidFill>
              </a:rPr>
              <a:t>2. </a:t>
            </a:r>
            <a:r>
              <a:rPr lang="ko-KR" altLang="en-US" sz="2000" dirty="0" smtClean="0">
                <a:solidFill>
                  <a:srgbClr val="FFFF00"/>
                </a:solidFill>
              </a:rPr>
              <a:t>설정한 </a:t>
            </a:r>
            <a:r>
              <a:rPr lang="en-US" altLang="ko-KR" sz="2000" dirty="0">
                <a:solidFill>
                  <a:srgbClr val="FFFF00"/>
                </a:solidFill>
              </a:rPr>
              <a:t>Page </a:t>
            </a:r>
            <a:r>
              <a:rPr lang="ko-KR" altLang="en-US" sz="2000" dirty="0">
                <a:solidFill>
                  <a:srgbClr val="FFFF00"/>
                </a:solidFill>
              </a:rPr>
              <a:t>크기에 대한 </a:t>
            </a:r>
            <a:r>
              <a:rPr lang="ko-KR" altLang="en-US" sz="2000" dirty="0" smtClean="0">
                <a:solidFill>
                  <a:srgbClr val="FFFF00"/>
                </a:solidFill>
              </a:rPr>
              <a:t>해  </a:t>
            </a:r>
            <a:endParaRPr lang="en-US" altLang="ko-KR" sz="2000" dirty="0" smtClean="0">
              <a:solidFill>
                <a:srgbClr val="FFFF00"/>
              </a:solidFill>
            </a:endParaRPr>
          </a:p>
          <a:p>
            <a:r>
              <a:rPr lang="en-US" altLang="ko-KR" sz="2000" dirty="0">
                <a:solidFill>
                  <a:srgbClr val="FFFF00"/>
                </a:solidFill>
              </a:rPr>
              <a:t> </a:t>
            </a:r>
            <a:r>
              <a:rPr lang="en-US" altLang="ko-KR" sz="2000" dirty="0" smtClean="0">
                <a:solidFill>
                  <a:srgbClr val="FFFF00"/>
                </a:solidFill>
              </a:rPr>
              <a:t>  </a:t>
            </a:r>
            <a:r>
              <a:rPr lang="ko-KR" altLang="en-US" sz="2000" dirty="0" err="1" smtClean="0">
                <a:solidFill>
                  <a:srgbClr val="FFFF00"/>
                </a:solidFill>
              </a:rPr>
              <a:t>석하고자하는</a:t>
            </a:r>
            <a:r>
              <a:rPr lang="ko-KR" altLang="en-US" sz="2000" dirty="0" smtClean="0">
                <a:solidFill>
                  <a:srgbClr val="FFFF00"/>
                </a:solidFill>
              </a:rPr>
              <a:t> </a:t>
            </a:r>
            <a:r>
              <a:rPr lang="ko-KR" altLang="en-US" sz="2000" dirty="0">
                <a:solidFill>
                  <a:srgbClr val="FFFF00"/>
                </a:solidFill>
              </a:rPr>
              <a:t>대상 사면의 </a:t>
            </a:r>
            <a:r>
              <a:rPr lang="ko-KR" altLang="en-US" sz="2000" dirty="0" err="1" smtClean="0">
                <a:solidFill>
                  <a:srgbClr val="FFFF00"/>
                </a:solidFill>
              </a:rPr>
              <a:t>크</a:t>
            </a:r>
            <a:r>
              <a:rPr lang="ko-KR" altLang="en-US" sz="2000" dirty="0" smtClean="0">
                <a:solidFill>
                  <a:srgbClr val="FFFF00"/>
                </a:solidFill>
              </a:rPr>
              <a:t>  </a:t>
            </a:r>
            <a:endParaRPr lang="en-US" altLang="ko-KR" sz="2000" dirty="0" smtClean="0">
              <a:solidFill>
                <a:srgbClr val="FFFF00"/>
              </a:solidFill>
            </a:endParaRPr>
          </a:p>
          <a:p>
            <a:r>
              <a:rPr lang="en-US" altLang="ko-KR" sz="2000" dirty="0">
                <a:solidFill>
                  <a:srgbClr val="FFFF00"/>
                </a:solidFill>
              </a:rPr>
              <a:t> </a:t>
            </a:r>
            <a:r>
              <a:rPr lang="en-US" altLang="ko-KR" sz="2000" dirty="0" smtClean="0">
                <a:solidFill>
                  <a:srgbClr val="FFFF00"/>
                </a:solidFill>
              </a:rPr>
              <a:t>  </a:t>
            </a:r>
            <a:r>
              <a:rPr lang="ko-KR" altLang="en-US" sz="2000" dirty="0" smtClean="0">
                <a:solidFill>
                  <a:srgbClr val="FFFF00"/>
                </a:solidFill>
              </a:rPr>
              <a:t>기에 </a:t>
            </a:r>
            <a:r>
              <a:rPr lang="ko-KR" altLang="en-US" sz="2000" dirty="0">
                <a:solidFill>
                  <a:srgbClr val="FFFF00"/>
                </a:solidFill>
              </a:rPr>
              <a:t>대한 </a:t>
            </a:r>
            <a:r>
              <a:rPr lang="en-US" altLang="ko-KR" sz="2000" dirty="0">
                <a:solidFill>
                  <a:srgbClr val="FFFF00"/>
                </a:solidFill>
              </a:rPr>
              <a:t>Scale</a:t>
            </a:r>
            <a:r>
              <a:rPr lang="ko-KR" altLang="en-US" sz="2000" dirty="0">
                <a:solidFill>
                  <a:srgbClr val="FFFF00"/>
                </a:solidFill>
              </a:rPr>
              <a:t>을 설정</a:t>
            </a:r>
          </a:p>
        </p:txBody>
      </p:sp>
      <p:sp>
        <p:nvSpPr>
          <p:cNvPr id="9" name="설명선 2 8"/>
          <p:cNvSpPr/>
          <p:nvPr/>
        </p:nvSpPr>
        <p:spPr>
          <a:xfrm>
            <a:off x="4429124" y="3429000"/>
            <a:ext cx="4572032" cy="250033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2137"/>
              <a:gd name="adj6" fmla="val -304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Slope/w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2050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71876"/>
            <a:ext cx="4291007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0000" y="2160000"/>
            <a:ext cx="36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초기 설정하기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143504" y="2071678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altLang="ko-KR" sz="2000" dirty="0" smtClean="0">
                <a:solidFill>
                  <a:srgbClr val="FFFF00"/>
                </a:solidFill>
              </a:rPr>
              <a:t>3. </a:t>
            </a:r>
            <a:r>
              <a:rPr lang="ko-KR" altLang="en-US" sz="2000" dirty="0" smtClean="0">
                <a:solidFill>
                  <a:srgbClr val="FFFF00"/>
                </a:solidFill>
              </a:rPr>
              <a:t>모델링의 편의를 위한 격자망</a:t>
            </a:r>
            <a:endParaRPr lang="en-US" altLang="ko-KR" sz="2000" dirty="0" smtClean="0">
              <a:solidFill>
                <a:srgbClr val="FFFF00"/>
              </a:solidFill>
            </a:endParaRPr>
          </a:p>
          <a:p>
            <a:pPr marL="457200" indent="-457200"/>
            <a:r>
              <a:rPr lang="en-US" altLang="ko-KR" sz="2000" dirty="0">
                <a:solidFill>
                  <a:srgbClr val="FFFF00"/>
                </a:solidFill>
              </a:rPr>
              <a:t> </a:t>
            </a:r>
            <a:r>
              <a:rPr lang="en-US" altLang="ko-KR" sz="2000" dirty="0" smtClean="0">
                <a:solidFill>
                  <a:srgbClr val="FFFF00"/>
                </a:solidFill>
              </a:rPr>
              <a:t>   </a:t>
            </a:r>
            <a:r>
              <a:rPr lang="ko-KR" altLang="en-US" sz="2000" dirty="0" smtClean="0">
                <a:solidFill>
                  <a:srgbClr val="FFFF00"/>
                </a:solidFill>
              </a:rPr>
              <a:t>생성</a:t>
            </a:r>
            <a:endParaRPr lang="ko-KR" altLang="en-US" sz="2000" dirty="0">
              <a:solidFill>
                <a:srgbClr val="FFFF00"/>
              </a:solidFill>
            </a:endParaRPr>
          </a:p>
        </p:txBody>
      </p:sp>
      <p:sp>
        <p:nvSpPr>
          <p:cNvPr id="9" name="설명선 2 8"/>
          <p:cNvSpPr/>
          <p:nvPr/>
        </p:nvSpPr>
        <p:spPr>
          <a:xfrm>
            <a:off x="5143504" y="3429000"/>
            <a:ext cx="2928958" cy="250033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3243"/>
              <a:gd name="adj6" fmla="val -77362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436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3116"/>
            <a:ext cx="46800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모서리가 둥근 직사각형 10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Slope/w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558623"/>
            <a:ext cx="2643206" cy="221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3071810"/>
            <a:ext cx="450532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999" y="2160000"/>
            <a:ext cx="36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초기 설정하기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929190" y="2143730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altLang="ko-KR" sz="2000" dirty="0" smtClean="0">
                <a:solidFill>
                  <a:srgbClr val="FFFF00"/>
                </a:solidFill>
              </a:rPr>
              <a:t>4. </a:t>
            </a:r>
            <a:r>
              <a:rPr lang="ko-KR" altLang="en-US" sz="2000" dirty="0" smtClean="0">
                <a:solidFill>
                  <a:srgbClr val="FFFF00"/>
                </a:solidFill>
              </a:rPr>
              <a:t>화면을 보기 편하도록 </a:t>
            </a:r>
            <a:endParaRPr lang="en-US" altLang="ko-KR" sz="2000" dirty="0" smtClean="0">
              <a:solidFill>
                <a:srgbClr val="FFFF00"/>
              </a:solidFill>
            </a:endParaRPr>
          </a:p>
          <a:p>
            <a:pPr marL="457200" indent="-457200"/>
            <a:r>
              <a:rPr lang="en-US" altLang="ko-KR" sz="2000" dirty="0">
                <a:solidFill>
                  <a:srgbClr val="FFFF00"/>
                </a:solidFill>
              </a:rPr>
              <a:t> </a:t>
            </a:r>
            <a:r>
              <a:rPr lang="en-US" altLang="ko-KR" sz="2000" dirty="0" smtClean="0">
                <a:solidFill>
                  <a:srgbClr val="FFFF00"/>
                </a:solidFill>
              </a:rPr>
              <a:t>   zoom </a:t>
            </a:r>
            <a:r>
              <a:rPr lang="ko-KR" altLang="en-US" sz="2000" dirty="0" smtClean="0">
                <a:solidFill>
                  <a:srgbClr val="FFFF00"/>
                </a:solidFill>
              </a:rPr>
              <a:t>설정</a:t>
            </a:r>
            <a:endParaRPr lang="ko-KR" altLang="en-US" sz="2000" dirty="0">
              <a:solidFill>
                <a:srgbClr val="FFFF00"/>
              </a:solidFill>
            </a:endParaRPr>
          </a:p>
        </p:txBody>
      </p:sp>
      <p:sp>
        <p:nvSpPr>
          <p:cNvPr id="9" name="설명선 2 8"/>
          <p:cNvSpPr/>
          <p:nvPr/>
        </p:nvSpPr>
        <p:spPr>
          <a:xfrm>
            <a:off x="5143504" y="3571876"/>
            <a:ext cx="2571768" cy="171451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8000"/>
              <a:gd name="adj6" fmla="val -94283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Slope/w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2050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4698" y="3674996"/>
            <a:ext cx="2344202" cy="148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0000" y="2160000"/>
            <a:ext cx="36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초기 설정하기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000628" y="1785926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altLang="ko-KR" sz="2000" dirty="0" smtClean="0">
                <a:solidFill>
                  <a:srgbClr val="FFFF00"/>
                </a:solidFill>
              </a:rPr>
              <a:t>5.  X</a:t>
            </a:r>
            <a:r>
              <a:rPr lang="en-US" altLang="ko-KR" sz="2000" dirty="0">
                <a:solidFill>
                  <a:srgbClr val="FFFF00"/>
                </a:solidFill>
              </a:rPr>
              <a:t>, Y </a:t>
            </a:r>
            <a:r>
              <a:rPr lang="ko-KR" altLang="en-US" sz="2000" dirty="0">
                <a:solidFill>
                  <a:srgbClr val="FFFF00"/>
                </a:solidFill>
              </a:rPr>
              <a:t>축을 지정하고 </a:t>
            </a:r>
            <a:r>
              <a:rPr lang="ko-KR" altLang="en-US" sz="2000" dirty="0" smtClean="0">
                <a:solidFill>
                  <a:srgbClr val="FFFF00"/>
                </a:solidFill>
              </a:rPr>
              <a:t>축 설정</a:t>
            </a:r>
            <a:endParaRPr lang="en-US" altLang="ko-KR" sz="2000" dirty="0" smtClean="0">
              <a:solidFill>
                <a:srgbClr val="FFFF00"/>
              </a:solidFill>
            </a:endParaRPr>
          </a:p>
          <a:p>
            <a:pPr marL="457200" indent="-457200"/>
            <a:r>
              <a:rPr lang="en-US" altLang="ko-KR" sz="2000" dirty="0">
                <a:solidFill>
                  <a:srgbClr val="FFFF00"/>
                </a:solidFill>
              </a:rPr>
              <a:t> </a:t>
            </a:r>
            <a:r>
              <a:rPr lang="en-US" altLang="ko-KR" sz="2000" dirty="0" smtClean="0">
                <a:solidFill>
                  <a:srgbClr val="FFFF00"/>
                </a:solidFill>
              </a:rPr>
              <a:t>    </a:t>
            </a:r>
            <a:r>
              <a:rPr lang="ko-KR" altLang="en-US" sz="2000" dirty="0" smtClean="0">
                <a:solidFill>
                  <a:srgbClr val="FFFF00"/>
                </a:solidFill>
              </a:rPr>
              <a:t>에 </a:t>
            </a:r>
            <a:r>
              <a:rPr lang="ko-KR" altLang="en-US" sz="2000" dirty="0">
                <a:solidFill>
                  <a:srgbClr val="FFFF00"/>
                </a:solidFill>
              </a:rPr>
              <a:t>대한 내용을 설정</a:t>
            </a:r>
          </a:p>
          <a:p>
            <a:pPr marL="457200" indent="-457200"/>
            <a:endParaRPr lang="ko-KR" altLang="en-US" sz="2000" dirty="0"/>
          </a:p>
        </p:txBody>
      </p:sp>
      <p:sp>
        <p:nvSpPr>
          <p:cNvPr id="9" name="설명선 2 8"/>
          <p:cNvSpPr/>
          <p:nvPr/>
        </p:nvSpPr>
        <p:spPr>
          <a:xfrm>
            <a:off x="2765835" y="4071942"/>
            <a:ext cx="6000792" cy="2571768"/>
          </a:xfrm>
          <a:prstGeom prst="borderCallout2">
            <a:avLst>
              <a:gd name="adj1" fmla="val -6399"/>
              <a:gd name="adj2" fmla="val 5604"/>
              <a:gd name="adj3" fmla="val -17803"/>
              <a:gd name="adj4" fmla="val 2999"/>
              <a:gd name="adj5" fmla="val -18867"/>
              <a:gd name="adj6" fmla="val -35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1472" y="357166"/>
            <a:ext cx="3571900" cy="928694"/>
          </a:xfrm>
          <a:prstGeom prst="roundRect">
            <a:avLst/>
          </a:prstGeom>
          <a:scene3d>
            <a:camera prst="isometricOffAxis1Right">
              <a:rot lat="1075750" lon="20355349" rev="97317"/>
            </a:camera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>
                <a:solidFill>
                  <a:srgbClr val="FFC000"/>
                </a:solidFill>
              </a:rPr>
              <a:t>Slope/w</a:t>
            </a:r>
            <a:endParaRPr lang="ko-KR" altLang="en-US" sz="3600" b="1" dirty="0">
              <a:solidFill>
                <a:srgbClr val="FFC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214818"/>
            <a:ext cx="214314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4214818"/>
            <a:ext cx="3214710" cy="2281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메트로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메트로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메트로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2984</TotalTime>
  <Words>627</Words>
  <Application>Microsoft Office PowerPoint</Application>
  <PresentationFormat>화면 슬라이드 쇼(4:3)</PresentationFormat>
  <Paragraphs>172</Paragraphs>
  <Slides>35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35</vt:i4>
      </vt:variant>
    </vt:vector>
  </HeadingPairs>
  <TitlesOfParts>
    <vt:vector size="36" baseType="lpstr">
      <vt:lpstr>메트로</vt:lpstr>
      <vt:lpstr>     Slope/w        seep/w</vt:lpstr>
      <vt:lpstr>슬라이드 2</vt:lpstr>
      <vt:lpstr>슬라이드 3</vt:lpstr>
      <vt:lpstr>Slope/w (사면 안정성 해석)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Seep/w (침투류 해석)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  <vt:lpstr>슬라이드 31</vt:lpstr>
      <vt:lpstr>슬라이드 32</vt:lpstr>
      <vt:lpstr>슬라이드 33</vt:lpstr>
      <vt:lpstr>슬라이드 34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윤철원</dc:creator>
  <cp:lastModifiedBy>지반공학연구실</cp:lastModifiedBy>
  <cp:revision>262</cp:revision>
  <dcterms:created xsi:type="dcterms:W3CDTF">2010-04-22T15:08:33Z</dcterms:created>
  <dcterms:modified xsi:type="dcterms:W3CDTF">2010-05-06T08:24:32Z</dcterms:modified>
</cp:coreProperties>
</file>