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57" r:id="rId4"/>
    <p:sldId id="272" r:id="rId5"/>
    <p:sldId id="277" r:id="rId6"/>
    <p:sldId id="258" r:id="rId7"/>
    <p:sldId id="260" r:id="rId8"/>
    <p:sldId id="264" r:id="rId9"/>
    <p:sldId id="265" r:id="rId10"/>
    <p:sldId id="267" r:id="rId11"/>
    <p:sldId id="270" r:id="rId12"/>
    <p:sldId id="268" r:id="rId13"/>
    <p:sldId id="261" r:id="rId14"/>
    <p:sldId id="263" r:id="rId15"/>
    <p:sldId id="275" r:id="rId16"/>
    <p:sldId id="269" r:id="rId17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0000"/>
    <a:srgbClr val="F8F8F8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492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/>
          <p:nvPr/>
        </p:nvSpPr>
        <p:spPr>
          <a:xfrm>
            <a:off x="0" y="4743450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cxnSp>
        <p:nvCxnSpPr>
          <p:cNvPr id="5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/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6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308D7-2A39-498E-BA96-21D891E2129F}" type="datetimeFigureOut">
              <a:rPr lang="ko-KR" altLang="en-US"/>
              <a:pPr>
                <a:defRPr/>
              </a:pPr>
              <a:t>2010-12-18</a:t>
            </a:fld>
            <a:endParaRPr lang="ko-KR" alt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125F5-19B9-4022-BA66-8D2BE72080E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224E9-8D62-4E5E-A6DA-89E92EA6E1A5}" type="datetimeFigureOut">
              <a:rPr lang="ko-KR" altLang="en-US"/>
              <a:pPr>
                <a:defRPr/>
              </a:pPr>
              <a:t>2010-12-18</a:t>
            </a:fld>
            <a:endParaRPr lang="ko-KR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D4EBD-ABA3-468A-ACA3-C01CE719B1F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6C639-90BA-4D2B-8847-9BDA29352551}" type="datetimeFigureOut">
              <a:rPr lang="ko-KR" altLang="en-US"/>
              <a:pPr>
                <a:defRPr/>
              </a:pPr>
              <a:t>2010-12-18</a:t>
            </a:fld>
            <a:endParaRPr lang="ko-KR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F7B54-3D4A-4FE6-AB94-7C0318668CB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FF86C-9EB9-4A4A-92B4-CE6472B8CA41}" type="datetimeFigureOut">
              <a:rPr lang="ko-KR" altLang="en-US"/>
              <a:pPr>
                <a:defRPr/>
              </a:pPr>
              <a:t>2010-12-18</a:t>
            </a:fld>
            <a:endParaRPr lang="ko-KR" altLang="en-US"/>
          </a:p>
        </p:txBody>
      </p:sp>
      <p:sp>
        <p:nvSpPr>
          <p:cNvPr id="6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2FF7D-22F4-4DD4-B3C2-768011DECB8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5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cxnSp>
        <p:nvCxnSpPr>
          <p:cNvPr id="6" name="Straight Connector 17"/>
          <p:cNvCxnSpPr/>
          <p:nvPr/>
        </p:nvCxnSpPr>
        <p:spPr>
          <a:xfrm>
            <a:off x="-4763" y="1828800"/>
            <a:ext cx="9144001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/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lvl="0"/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7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0C90C-0562-4D14-AF7D-7513F61E9BE8}" type="datetimeFigureOut">
              <a:rPr lang="ko-KR" altLang="en-US"/>
              <a:pPr>
                <a:defRPr/>
              </a:pPr>
              <a:t>2010-12-18</a:t>
            </a:fld>
            <a:endParaRPr lang="ko-KR" altLang="en-US"/>
          </a:p>
        </p:txBody>
      </p:sp>
      <p:sp>
        <p:nvSpPr>
          <p:cNvPr id="8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12802-AA30-4852-95C2-F6EC3D06985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9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6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8D989-7E0F-4C06-B1D9-9159CA08451F}" type="datetimeFigureOut">
              <a:rPr lang="ko-KR" altLang="en-US"/>
              <a:pPr>
                <a:defRPr/>
              </a:pPr>
              <a:t>2010-12-18</a:t>
            </a:fld>
            <a:endParaRPr lang="ko-KR" altLang="en-US"/>
          </a:p>
        </p:txBody>
      </p:sp>
      <p:sp>
        <p:nvSpPr>
          <p:cNvPr id="7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84CAD-A504-4123-9638-46D7203652E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/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/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8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02133-5DF2-403A-8975-8DEF86B6AD85}" type="datetimeFigureOut">
              <a:rPr lang="ko-KR" altLang="en-US"/>
              <a:pPr>
                <a:defRPr/>
              </a:pPr>
              <a:t>2010-12-18</a:t>
            </a:fld>
            <a:endParaRPr lang="ko-KR" altLang="en-US"/>
          </a:p>
        </p:txBody>
      </p:sp>
      <p:sp>
        <p:nvSpPr>
          <p:cNvPr id="9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2174A-1ABC-4A43-A365-D573C85D24F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0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CFA9F-E81D-499F-B34F-9234EEF3BB2B}" type="datetimeFigureOut">
              <a:rPr lang="ko-KR" altLang="en-US"/>
              <a:pPr>
                <a:defRPr/>
              </a:pPr>
              <a:t>2010-12-18</a:t>
            </a:fld>
            <a:endParaRPr lang="ko-KR" altLang="en-US"/>
          </a:p>
        </p:txBody>
      </p:sp>
      <p:sp>
        <p:nvSpPr>
          <p:cNvPr id="5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2788D-23F8-4048-B4C7-D93C61F9EC8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A484A-3194-4F2D-8D62-D8B559892429}" type="datetimeFigureOut">
              <a:rPr lang="ko-KR" altLang="en-US"/>
              <a:pPr>
                <a:defRPr/>
              </a:pPr>
              <a:t>2010-12-18</a:t>
            </a:fld>
            <a:endParaRPr lang="ko-KR" altLang="en-US"/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60337-9219-4279-A522-110F7033EB5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5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6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cxnSp>
        <p:nvCxnSpPr>
          <p:cNvPr id="7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8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B02CE-4B87-4042-9FC7-BF6B1F3F1305}" type="datetimeFigureOut">
              <a:rPr lang="ko-KR" altLang="en-US"/>
              <a:pPr>
                <a:defRPr/>
              </a:pPr>
              <a:t>2010-12-18</a:t>
            </a:fld>
            <a:endParaRPr lang="ko-KR" alt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C5CA9-033E-4F42-A228-E55A1634DAD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6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cxnSp>
        <p:nvCxnSpPr>
          <p:cNvPr id="7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en-US" noProof="0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8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1AAFC-4168-40B6-9E28-86D06F4CFB46}" type="datetimeFigureOut">
              <a:rPr lang="ko-KR" altLang="en-US"/>
              <a:pPr>
                <a:defRPr/>
              </a:pPr>
              <a:t>2010-12-18</a:t>
            </a:fld>
            <a:endParaRPr lang="ko-KR" altLang="en-US"/>
          </a:p>
        </p:txBody>
      </p:sp>
      <p:sp>
        <p:nvSpPr>
          <p:cNvPr id="9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D6D89-6708-4A23-907C-2574B6DE014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0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52425" y="228600"/>
            <a:ext cx="76803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5" y="1463675"/>
            <a:ext cx="7680325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5" y="6543675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000" b="1" smtClean="0">
                <a:solidFill>
                  <a:schemeClr val="tx1">
                    <a:alpha val="6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17CCA62-C5E7-4F06-9E1A-2C8314B0AB22}" type="datetimeFigureOut">
              <a:rPr lang="ko-KR" altLang="en-US"/>
              <a:pPr>
                <a:defRPr/>
              </a:pPr>
              <a:t>2010-12-18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50" y="6543675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000" b="1" i="1">
                <a:solidFill>
                  <a:schemeClr val="tx1">
                    <a:alpha val="6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5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000" b="1" smtClean="0">
                <a:solidFill>
                  <a:schemeClr val="tx1">
                    <a:alpha val="6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B1577C-1CD2-4BBC-8EC0-EA5BDD2C884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fontAlgn="base" latinLnBrk="1">
        <a:spcBef>
          <a:spcPts val="40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Tunga" pitchFamily="2"/>
        </a:defRPr>
      </a:lvl1pPr>
      <a:lvl2pPr algn="l" rtl="0" fontAlgn="base" latinLnBrk="1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ea typeface="맑은 고딕" pitchFamily="50" charset="-127"/>
          <a:cs typeface="Tunga" pitchFamily="2"/>
        </a:defRPr>
      </a:lvl2pPr>
      <a:lvl3pPr algn="l" rtl="0" fontAlgn="base" latinLnBrk="1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ea typeface="맑은 고딕" pitchFamily="50" charset="-127"/>
          <a:cs typeface="Tunga" pitchFamily="2"/>
        </a:defRPr>
      </a:lvl3pPr>
      <a:lvl4pPr algn="l" rtl="0" fontAlgn="base" latinLnBrk="1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ea typeface="맑은 고딕" pitchFamily="50" charset="-127"/>
          <a:cs typeface="Tunga" pitchFamily="2"/>
        </a:defRPr>
      </a:lvl4pPr>
      <a:lvl5pPr algn="l" rtl="0" fontAlgn="base" latinLnBrk="1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ea typeface="맑은 고딕" pitchFamily="50" charset="-127"/>
          <a:cs typeface="Tunga" pitchFamily="2"/>
        </a:defRPr>
      </a:lvl5pPr>
      <a:lvl6pPr marL="457200" algn="l" rtl="0" fontAlgn="base" latinLnBrk="1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ea typeface="맑은 고딕" pitchFamily="50" charset="-127"/>
          <a:cs typeface="Tunga" pitchFamily="2"/>
        </a:defRPr>
      </a:lvl6pPr>
      <a:lvl7pPr marL="914400" algn="l" rtl="0" fontAlgn="base" latinLnBrk="1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ea typeface="맑은 고딕" pitchFamily="50" charset="-127"/>
          <a:cs typeface="Tunga" pitchFamily="2"/>
        </a:defRPr>
      </a:lvl7pPr>
      <a:lvl8pPr marL="1371600" algn="l" rtl="0" fontAlgn="base" latinLnBrk="1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ea typeface="맑은 고딕" pitchFamily="50" charset="-127"/>
          <a:cs typeface="Tunga" pitchFamily="2"/>
        </a:defRPr>
      </a:lvl8pPr>
      <a:lvl9pPr marL="1828800" algn="l" rtl="0" fontAlgn="base" latinLnBrk="1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ea typeface="맑은 고딕" pitchFamily="50" charset="-127"/>
          <a:cs typeface="Tunga" pitchFamily="2"/>
        </a:defRPr>
      </a:lvl9pPr>
    </p:titleStyle>
    <p:bodyStyle>
      <a:lvl1pPr algn="l" rtl="0" fontAlgn="base" latinLnBrk="1">
        <a:spcBef>
          <a:spcPts val="1200"/>
        </a:spcBef>
        <a:spcAft>
          <a:spcPct val="0"/>
        </a:spcAft>
        <a:buClr>
          <a:srgbClr val="000000"/>
        </a:buClr>
        <a:buFont typeface="Arial" charset="0"/>
        <a:defRPr kern="1200" spc="3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rtl="0" fontAlgn="base" latinLnBrk="1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rtl="0" fontAlgn="base" latinLnBrk="1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rtl="0" fontAlgn="base" latinLnBrk="1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rtl="0" fontAlgn="base" latinLnBrk="1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1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1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1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1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ko-KR" altLang="en-US" dirty="0"/>
              <a:t>도로기하구조설계</a:t>
            </a:r>
            <a:endParaRPr lang="ko-KR" altLang="en-US" dirty="0"/>
          </a:p>
        </p:txBody>
      </p:sp>
      <p:sp>
        <p:nvSpPr>
          <p:cNvPr id="5" name="부제목 4"/>
          <p:cNvSpPr>
            <a:spLocks noGrp="1"/>
          </p:cNvSpPr>
          <p:nvPr>
            <p:ph type="subTitle" idx="1"/>
          </p:nvPr>
        </p:nvSpPr>
        <p:spPr>
          <a:xfrm>
            <a:off x="352425" y="2895600"/>
            <a:ext cx="4572000" cy="1368425"/>
          </a:xfrm>
        </p:spPr>
        <p:txBody>
          <a:bodyPr>
            <a:normAutofit fontScale="77500" lnSpcReduction="20000"/>
          </a:bodyPr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ko-KR" altLang="en-US" dirty="0" smtClean="0"/>
              <a:t>아우토반</a:t>
            </a:r>
            <a:r>
              <a:rPr lang="en-US" altLang="ko-KR" dirty="0" smtClean="0"/>
              <a:t>		</a:t>
            </a:r>
            <a:r>
              <a:rPr lang="ko-KR" altLang="en-US" dirty="0" smtClean="0"/>
              <a:t>김동수</a:t>
            </a:r>
            <a:r>
              <a:rPr lang="en-US" altLang="ko-KR" dirty="0" smtClean="0"/>
              <a:t>	20627433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altLang="ko-KR" dirty="0" smtClean="0"/>
              <a:t>		</a:t>
            </a:r>
            <a:r>
              <a:rPr lang="ko-KR" altLang="en-US" dirty="0" smtClean="0"/>
              <a:t>김승일</a:t>
            </a:r>
            <a:r>
              <a:rPr lang="en-US" altLang="ko-KR" dirty="0" smtClean="0"/>
              <a:t>	20627488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altLang="ko-KR" dirty="0" smtClean="0"/>
              <a:t>		</a:t>
            </a:r>
            <a:r>
              <a:rPr lang="ko-KR" altLang="en-US" dirty="0" smtClean="0"/>
              <a:t>이상재</a:t>
            </a:r>
            <a:r>
              <a:rPr lang="en-US" altLang="ko-KR" dirty="0" smtClean="0"/>
              <a:t>	20627792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altLang="ko-KR" dirty="0" smtClean="0"/>
              <a:t>		</a:t>
            </a:r>
            <a:r>
              <a:rPr lang="ko-KR" altLang="en-US" dirty="0" smtClean="0"/>
              <a:t>전재문</a:t>
            </a:r>
            <a:r>
              <a:rPr lang="en-US" altLang="ko-KR" dirty="0" smtClean="0"/>
              <a:t>	20627912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77" name="Picture 49" descr="상충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" y="2565400"/>
            <a:ext cx="8793163" cy="4117975"/>
          </a:xfrm>
          <a:prstGeom prst="rect">
            <a:avLst/>
          </a:prstGeom>
          <a:noFill/>
        </p:spPr>
      </p:pic>
      <p:sp>
        <p:nvSpPr>
          <p:cNvPr id="22529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smtClean="0"/>
              <a:t> 회전 반경</a:t>
            </a:r>
          </a:p>
        </p:txBody>
      </p:sp>
      <p:sp>
        <p:nvSpPr>
          <p:cNvPr id="5" name="액자 4"/>
          <p:cNvSpPr/>
          <p:nvPr/>
        </p:nvSpPr>
        <p:spPr>
          <a:xfrm>
            <a:off x="4932363" y="3213100"/>
            <a:ext cx="2016125" cy="1944688"/>
          </a:xfrm>
          <a:prstGeom prst="frame">
            <a:avLst>
              <a:gd name="adj1" fmla="val 323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solidFill>
                <a:schemeClr val="tx1"/>
              </a:solidFill>
            </a:endParaRPr>
          </a:p>
        </p:txBody>
      </p:sp>
      <p:sp>
        <p:nvSpPr>
          <p:cNvPr id="22573" name="TextBox 5"/>
          <p:cNvSpPr txBox="1">
            <a:spLocks noChangeArrowheads="1"/>
          </p:cNvSpPr>
          <p:nvPr/>
        </p:nvSpPr>
        <p:spPr bwMode="auto">
          <a:xfrm>
            <a:off x="5219700" y="3316288"/>
            <a:ext cx="216058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kumimoji="0" lang="en-US" altLang="ko-KR">
              <a:latin typeface="Corbel" pitchFamily="34" charset="0"/>
              <a:ea typeface="맑은 고딕" pitchFamily="50" charset="-127"/>
            </a:endParaRPr>
          </a:p>
          <a:p>
            <a:r>
              <a:rPr kumimoji="0" lang="ko-KR" altLang="en-US">
                <a:latin typeface="Corbel" pitchFamily="34" charset="0"/>
                <a:ea typeface="맑은 고딕" pitchFamily="50" charset="-127"/>
              </a:rPr>
              <a:t>곡률반경 </a:t>
            </a:r>
            <a:r>
              <a:rPr kumimoji="0" lang="en-US" altLang="ko-KR">
                <a:latin typeface="Corbel" pitchFamily="34" charset="0"/>
                <a:ea typeface="맑은 고딕" pitchFamily="50" charset="-127"/>
              </a:rPr>
              <a:t> 28m</a:t>
            </a:r>
          </a:p>
          <a:p>
            <a:endParaRPr kumimoji="0" lang="ko-KR" altLang="en-US">
              <a:latin typeface="Corbel" pitchFamily="34" charset="0"/>
              <a:ea typeface="맑은 고딕" pitchFamily="50" charset="-127"/>
            </a:endParaRPr>
          </a:p>
        </p:txBody>
      </p:sp>
      <p:sp>
        <p:nvSpPr>
          <p:cNvPr id="7" name="액자 6"/>
          <p:cNvSpPr/>
          <p:nvPr/>
        </p:nvSpPr>
        <p:spPr>
          <a:xfrm>
            <a:off x="539750" y="3140075"/>
            <a:ext cx="2763838" cy="2665413"/>
          </a:xfrm>
          <a:prstGeom prst="frame">
            <a:avLst>
              <a:gd name="adj1" fmla="val 323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solidFill>
                <a:schemeClr val="tx1"/>
              </a:solidFill>
            </a:endParaRPr>
          </a:p>
        </p:txBody>
      </p:sp>
      <p:sp>
        <p:nvSpPr>
          <p:cNvPr id="22575" name="TextBox 7"/>
          <p:cNvSpPr txBox="1">
            <a:spLocks noChangeArrowheads="1"/>
          </p:cNvSpPr>
          <p:nvPr/>
        </p:nvSpPr>
        <p:spPr bwMode="auto">
          <a:xfrm>
            <a:off x="755650" y="3716338"/>
            <a:ext cx="15128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ko-KR" altLang="en-US">
                <a:latin typeface="Corbel" pitchFamily="34" charset="0"/>
                <a:ea typeface="맑은 고딕" pitchFamily="50" charset="-127"/>
              </a:rPr>
              <a:t>곡률반경 </a:t>
            </a:r>
            <a:r>
              <a:rPr kumimoji="0" lang="en-US" altLang="ko-KR">
                <a:latin typeface="Corbel" pitchFamily="34" charset="0"/>
                <a:ea typeface="맑은 고딕" pitchFamily="50" charset="-127"/>
              </a:rPr>
              <a:t> 72m</a:t>
            </a:r>
            <a:endParaRPr kumimoji="0" lang="ko-KR" altLang="en-US">
              <a:latin typeface="Corbel" pitchFamily="34" charset="0"/>
              <a:ea typeface="맑은 고딕" pitchFamily="50" charset="-127"/>
            </a:endParaRPr>
          </a:p>
        </p:txBody>
      </p:sp>
      <p:graphicFrame>
        <p:nvGraphicFramePr>
          <p:cNvPr id="11" name="내용 개체 틀 10"/>
          <p:cNvGraphicFramePr>
            <a:graphicFrameLocks noGrp="1"/>
          </p:cNvGraphicFramePr>
          <p:nvPr>
            <p:ph sz="quarter" idx="13"/>
          </p:nvPr>
        </p:nvGraphicFramePr>
        <p:xfrm>
          <a:off x="563563" y="1320800"/>
          <a:ext cx="7680325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5319"/>
                <a:gridCol w="1153001"/>
                <a:gridCol w="1153001"/>
                <a:gridCol w="1153001"/>
                <a:gridCol w="1153001"/>
                <a:gridCol w="1153001"/>
              </a:tblGrid>
              <a:tr h="127784">
                <a:tc grid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교차로 곡선의 최소회전 반경</a:t>
                      </a:r>
                      <a:endParaRPr lang="ko-KR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5254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회전설계속도</a:t>
                      </a:r>
                      <a:r>
                        <a:rPr lang="en-US" altLang="ko-KR" sz="1600" dirty="0" smtClean="0"/>
                        <a:t>(</a:t>
                      </a:r>
                      <a:r>
                        <a:rPr lang="en-US" altLang="ko-KR" sz="1600" dirty="0" err="1" smtClean="0"/>
                        <a:t>kph</a:t>
                      </a:r>
                      <a:r>
                        <a:rPr lang="en-US" altLang="ko-KR" sz="1600" dirty="0" smtClean="0"/>
                        <a:t>)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20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30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40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50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60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/>
                        <a:t>최소회전반경</a:t>
                      </a:r>
                      <a:r>
                        <a:rPr lang="en-US" altLang="ko-KR" sz="1600" dirty="0" smtClean="0"/>
                        <a:t>(m)</a:t>
                      </a:r>
                      <a:endParaRPr lang="ko-KR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10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24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46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76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111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1300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적정회전반경</a:t>
                      </a:r>
                      <a:r>
                        <a:rPr lang="en-US" altLang="ko-KR" sz="1600" dirty="0" smtClean="0"/>
                        <a:t>(m)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11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25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45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75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111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평균주행속도</a:t>
                      </a:r>
                      <a:r>
                        <a:rPr lang="en-US" altLang="ko-KR" sz="1600" dirty="0" smtClean="0"/>
                        <a:t>(</a:t>
                      </a:r>
                      <a:r>
                        <a:rPr lang="en-US" altLang="ko-KR" sz="1600" dirty="0" err="1" smtClean="0"/>
                        <a:t>kph</a:t>
                      </a:r>
                      <a:r>
                        <a:rPr lang="en-US" altLang="ko-KR" sz="1600" dirty="0" smtClean="0"/>
                        <a:t>)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12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27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35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43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51</a:t>
                      </a:r>
                      <a:endParaRPr lang="ko-KR" alt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액자 11"/>
          <p:cNvSpPr/>
          <p:nvPr/>
        </p:nvSpPr>
        <p:spPr>
          <a:xfrm>
            <a:off x="3635375" y="1628775"/>
            <a:ext cx="1152525" cy="1368425"/>
          </a:xfrm>
          <a:prstGeom prst="frame">
            <a:avLst>
              <a:gd name="adj1" fmla="val 257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>
          <a:xfrm>
            <a:off x="352425" y="1463675"/>
            <a:ext cx="7680325" cy="4724400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ko-KR" altLang="en-US" sz="2000" dirty="0" smtClean="0"/>
              <a:t> 차량과 보행자를 안전하고 질서 있게 이동시킬 목적으로 </a:t>
            </a:r>
            <a:r>
              <a:rPr lang="ko-KR" altLang="en-US" sz="2000" dirty="0" err="1" smtClean="0"/>
              <a:t>교통섬을</a:t>
            </a:r>
            <a:r>
              <a:rPr lang="ko-KR" altLang="en-US" sz="2000" dirty="0" smtClean="0"/>
              <a:t> 이용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상충하는 </a:t>
            </a:r>
            <a:r>
              <a:rPr lang="ko-KR" altLang="en-US" sz="2000" dirty="0" err="1" smtClean="0"/>
              <a:t>교통류를</a:t>
            </a:r>
            <a:r>
              <a:rPr lang="ko-KR" altLang="en-US" sz="2000" dirty="0" smtClean="0"/>
              <a:t> 분리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sp>
        <p:nvSpPr>
          <p:cNvPr id="23554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smtClean="0"/>
              <a:t> 도류화</a:t>
            </a:r>
          </a:p>
        </p:txBody>
      </p:sp>
      <p:pic>
        <p:nvPicPr>
          <p:cNvPr id="23557" name="Picture 5" descr="상충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420938"/>
            <a:ext cx="7775575" cy="4321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5" name="Picture 9" descr="상충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2708275"/>
            <a:ext cx="8972550" cy="4033838"/>
          </a:xfrm>
          <a:prstGeom prst="rect">
            <a:avLst/>
          </a:prstGeom>
          <a:noFill/>
        </p:spPr>
      </p:pic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>
          <a:xfrm>
            <a:off x="250825" y="1463675"/>
            <a:ext cx="8713788" cy="4724400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ko-KR" altLang="en-US" sz="2000" dirty="0" smtClean="0"/>
              <a:t>교차로 내에서 교통의 흐름에 영향을 최소화 하면서 보행자의 안전 고려</a:t>
            </a:r>
            <a:r>
              <a:rPr lang="en-US" altLang="ko-KR" sz="2000" dirty="0" smtClean="0"/>
              <a:t>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ko-KR" altLang="en-US" sz="2000" dirty="0" smtClean="0"/>
              <a:t> 보행자의 보행 속도가 통상 </a:t>
            </a:r>
            <a:r>
              <a:rPr lang="en-US" altLang="ko-KR" sz="2000" dirty="0" smtClean="0"/>
              <a:t>1.2m/sec </a:t>
            </a:r>
            <a:r>
              <a:rPr lang="ko-KR" altLang="en-US" sz="2000" dirty="0" smtClean="0"/>
              <a:t>임을 고려하여 보행자들이 최단거리로 횡단할 수 있는 횡단보도 설치</a:t>
            </a:r>
            <a:r>
              <a:rPr lang="en-US" altLang="ko-KR" sz="2000" dirty="0" smtClean="0"/>
              <a:t>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ko-KR" altLang="en-US" dirty="0"/>
          </a:p>
        </p:txBody>
      </p:sp>
      <p:sp>
        <p:nvSpPr>
          <p:cNvPr id="24578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smtClean="0"/>
              <a:t> 보행자 시설</a:t>
            </a:r>
          </a:p>
        </p:txBody>
      </p:sp>
      <p:grpSp>
        <p:nvGrpSpPr>
          <p:cNvPr id="24589" name="Group 13"/>
          <p:cNvGrpSpPr>
            <a:grpSpLocks/>
          </p:cNvGrpSpPr>
          <p:nvPr/>
        </p:nvGrpSpPr>
        <p:grpSpPr bwMode="auto">
          <a:xfrm>
            <a:off x="1908175" y="3573463"/>
            <a:ext cx="4105275" cy="3213100"/>
            <a:chOff x="1247" y="2296"/>
            <a:chExt cx="2586" cy="2024"/>
          </a:xfrm>
        </p:grpSpPr>
        <p:pic>
          <p:nvPicPr>
            <p:cNvPr id="24587" name="Picture 11" descr="횡단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837" y="3183"/>
              <a:ext cx="1180" cy="1137"/>
            </a:xfrm>
            <a:prstGeom prst="rect">
              <a:avLst/>
            </a:prstGeom>
            <a:noFill/>
            <a:ln w="38100">
              <a:solidFill>
                <a:srgbClr val="F60000"/>
              </a:solidFill>
              <a:miter lim="800000"/>
              <a:headEnd/>
              <a:tailEnd/>
            </a:ln>
          </p:spPr>
        </p:pic>
        <p:pic>
          <p:nvPicPr>
            <p:cNvPr id="24588" name="Picture 12" descr="횡단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08" y="2296"/>
              <a:ext cx="1225" cy="1081"/>
            </a:xfrm>
            <a:prstGeom prst="rect">
              <a:avLst/>
            </a:prstGeom>
            <a:noFill/>
            <a:ln w="38100">
              <a:solidFill>
                <a:srgbClr val="F60000"/>
              </a:solidFill>
              <a:miter lim="800000"/>
              <a:headEnd/>
              <a:tailEnd/>
            </a:ln>
          </p:spPr>
        </p:pic>
        <p:pic>
          <p:nvPicPr>
            <p:cNvPr id="24586" name="Picture 10" descr="횡단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247" y="2387"/>
              <a:ext cx="1089" cy="1089"/>
            </a:xfrm>
            <a:prstGeom prst="rect">
              <a:avLst/>
            </a:prstGeom>
            <a:noFill/>
            <a:ln w="38100">
              <a:solidFill>
                <a:srgbClr val="F60000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38" name="Picture 38" descr="상충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" y="1268413"/>
            <a:ext cx="8972550" cy="5486400"/>
          </a:xfrm>
          <a:prstGeom prst="rect">
            <a:avLst/>
          </a:prstGeom>
          <a:noFill/>
        </p:spPr>
      </p:pic>
      <p:sp>
        <p:nvSpPr>
          <p:cNvPr id="25602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smtClean="0"/>
              <a:t> 설계 교차로의 상충</a:t>
            </a:r>
          </a:p>
        </p:txBody>
      </p:sp>
      <p:grpSp>
        <p:nvGrpSpPr>
          <p:cNvPr id="25642" name="Group 42"/>
          <p:cNvGrpSpPr>
            <a:grpSpLocks/>
          </p:cNvGrpSpPr>
          <p:nvPr/>
        </p:nvGrpSpPr>
        <p:grpSpPr bwMode="auto">
          <a:xfrm>
            <a:off x="3059113" y="3495675"/>
            <a:ext cx="4105275" cy="2697163"/>
            <a:chOff x="1927" y="2202"/>
            <a:chExt cx="2586" cy="1699"/>
          </a:xfrm>
        </p:grpSpPr>
        <p:cxnSp>
          <p:nvCxnSpPr>
            <p:cNvPr id="6" name="직선 화살표 연결선 5"/>
            <p:cNvCxnSpPr/>
            <p:nvPr/>
          </p:nvCxnSpPr>
          <p:spPr>
            <a:xfrm flipV="1">
              <a:off x="1927" y="3566"/>
              <a:ext cx="2586" cy="33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/>
            <p:cNvCxnSpPr/>
            <p:nvPr/>
          </p:nvCxnSpPr>
          <p:spPr>
            <a:xfrm flipV="1">
              <a:off x="1927" y="3611"/>
              <a:ext cx="1043" cy="18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연결선 28"/>
            <p:cNvCxnSpPr/>
            <p:nvPr/>
          </p:nvCxnSpPr>
          <p:spPr>
            <a:xfrm rot="5400000" flipH="1" flipV="1">
              <a:off x="2649" y="3066"/>
              <a:ext cx="865" cy="23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화살표 연결선 32"/>
            <p:cNvCxnSpPr/>
            <p:nvPr/>
          </p:nvCxnSpPr>
          <p:spPr>
            <a:xfrm rot="16200000" flipV="1">
              <a:off x="2763" y="2319"/>
              <a:ext cx="548" cy="31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643" name="Group 43"/>
          <p:cNvGrpSpPr>
            <a:grpSpLocks/>
          </p:cNvGrpSpPr>
          <p:nvPr/>
        </p:nvGrpSpPr>
        <p:grpSpPr bwMode="auto">
          <a:xfrm>
            <a:off x="395288" y="1628775"/>
            <a:ext cx="7345362" cy="4105275"/>
            <a:chOff x="249" y="1026"/>
            <a:chExt cx="4627" cy="2586"/>
          </a:xfrm>
        </p:grpSpPr>
        <p:cxnSp>
          <p:nvCxnSpPr>
            <p:cNvPr id="35" name="직선 연결선 34"/>
            <p:cNvCxnSpPr/>
            <p:nvPr/>
          </p:nvCxnSpPr>
          <p:spPr>
            <a:xfrm rot="16200000" flipH="1">
              <a:off x="2518" y="2433"/>
              <a:ext cx="816" cy="453"/>
            </a:xfrm>
            <a:prstGeom prst="line">
              <a:avLst/>
            </a:prstGeom>
            <a:ln w="28575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연결선 36"/>
            <p:cNvCxnSpPr/>
            <p:nvPr/>
          </p:nvCxnSpPr>
          <p:spPr>
            <a:xfrm>
              <a:off x="3152" y="3067"/>
              <a:ext cx="1180" cy="363"/>
            </a:xfrm>
            <a:prstGeom prst="line">
              <a:avLst/>
            </a:prstGeom>
            <a:ln w="28575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직선 화살표 연결선 40"/>
            <p:cNvCxnSpPr/>
            <p:nvPr/>
          </p:nvCxnSpPr>
          <p:spPr>
            <a:xfrm flipV="1">
              <a:off x="4332" y="3385"/>
              <a:ext cx="544" cy="45"/>
            </a:xfrm>
            <a:prstGeom prst="straightConnector1">
              <a:avLst/>
            </a:prstGeom>
            <a:ln w="28575">
              <a:solidFill>
                <a:srgbClr val="00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직선 연결선 59"/>
            <p:cNvCxnSpPr/>
            <p:nvPr/>
          </p:nvCxnSpPr>
          <p:spPr>
            <a:xfrm rot="5400000">
              <a:off x="1859" y="1367"/>
              <a:ext cx="998" cy="317"/>
            </a:xfrm>
            <a:prstGeom prst="line">
              <a:avLst/>
            </a:prstGeom>
            <a:ln w="28575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직선 연결선 61"/>
            <p:cNvCxnSpPr/>
            <p:nvPr/>
          </p:nvCxnSpPr>
          <p:spPr>
            <a:xfrm rot="5400000">
              <a:off x="1384" y="2159"/>
              <a:ext cx="952" cy="681"/>
            </a:xfrm>
            <a:prstGeom prst="line">
              <a:avLst/>
            </a:prstGeom>
            <a:ln w="28575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직선 연결선 63"/>
            <p:cNvCxnSpPr/>
            <p:nvPr/>
          </p:nvCxnSpPr>
          <p:spPr>
            <a:xfrm rot="5400000">
              <a:off x="907" y="2863"/>
              <a:ext cx="590" cy="726"/>
            </a:xfrm>
            <a:prstGeom prst="line">
              <a:avLst/>
            </a:prstGeom>
            <a:ln w="28575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직선 화살표 연결선 65"/>
            <p:cNvCxnSpPr/>
            <p:nvPr/>
          </p:nvCxnSpPr>
          <p:spPr>
            <a:xfrm rot="10800000" flipV="1">
              <a:off x="249" y="3521"/>
              <a:ext cx="590" cy="91"/>
            </a:xfrm>
            <a:prstGeom prst="straightConnector1">
              <a:avLst/>
            </a:prstGeom>
            <a:ln w="28575">
              <a:solidFill>
                <a:srgbClr val="00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606" name="TextBox 71"/>
          <p:cNvSpPr txBox="1">
            <a:spLocks noChangeArrowheads="1"/>
          </p:cNvSpPr>
          <p:nvPr/>
        </p:nvSpPr>
        <p:spPr bwMode="auto">
          <a:xfrm>
            <a:off x="5219700" y="1700213"/>
            <a:ext cx="36004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ko-KR" altLang="en-US">
                <a:latin typeface="Corbel" pitchFamily="34" charset="0"/>
                <a:ea typeface="맑은 고딕" pitchFamily="50" charset="-127"/>
              </a:rPr>
              <a:t> 각 차로의 진행방향을 결정시켜 상충지점을 최소화 함</a:t>
            </a:r>
            <a:r>
              <a:rPr kumimoji="0" lang="en-US" altLang="ko-KR">
                <a:latin typeface="Corbel" pitchFamily="34" charset="0"/>
                <a:ea typeface="맑은 고딕" pitchFamily="50" charset="-127"/>
              </a:rPr>
              <a:t>.</a:t>
            </a:r>
          </a:p>
          <a:p>
            <a:endParaRPr kumimoji="0" lang="en-US" altLang="ko-KR">
              <a:latin typeface="Corbel" pitchFamily="34" charset="0"/>
              <a:ea typeface="맑은 고딕" pitchFamily="50" charset="-127"/>
            </a:endParaRPr>
          </a:p>
          <a:p>
            <a:r>
              <a:rPr kumimoji="0" lang="ko-KR" altLang="en-US">
                <a:latin typeface="Corbel" pitchFamily="34" charset="0"/>
                <a:ea typeface="맑은 고딕" pitchFamily="50" charset="-127"/>
              </a:rPr>
              <a:t>교통간의 교차 상충 </a:t>
            </a:r>
            <a:r>
              <a:rPr kumimoji="0" lang="en-US" altLang="ko-KR">
                <a:latin typeface="Corbel" pitchFamily="34" charset="0"/>
                <a:ea typeface="맑은 고딕" pitchFamily="50" charset="-127"/>
              </a:rPr>
              <a:t>: 3</a:t>
            </a:r>
            <a:r>
              <a:rPr kumimoji="0" lang="ko-KR" altLang="en-US">
                <a:latin typeface="Corbel" pitchFamily="34" charset="0"/>
                <a:ea typeface="맑은 고딕" pitchFamily="50" charset="-127"/>
              </a:rPr>
              <a:t>지점</a:t>
            </a:r>
            <a:endParaRPr kumimoji="0" lang="en-US" altLang="ko-KR">
              <a:latin typeface="Corbel" pitchFamily="34" charset="0"/>
              <a:ea typeface="맑은 고딕" pitchFamily="50" charset="-127"/>
            </a:endParaRPr>
          </a:p>
          <a:p>
            <a:r>
              <a:rPr kumimoji="0" lang="ko-KR" altLang="en-US">
                <a:latin typeface="Corbel" pitchFamily="34" charset="0"/>
                <a:ea typeface="맑은 고딕" pitchFamily="50" charset="-127"/>
              </a:rPr>
              <a:t>교통류와 보행자간의 상충 </a:t>
            </a:r>
            <a:r>
              <a:rPr kumimoji="0" lang="en-US" altLang="ko-KR">
                <a:latin typeface="Corbel" pitchFamily="34" charset="0"/>
                <a:ea typeface="맑은 고딕" pitchFamily="50" charset="-127"/>
              </a:rPr>
              <a:t>: 7</a:t>
            </a:r>
            <a:r>
              <a:rPr kumimoji="0" lang="ko-KR" altLang="en-US">
                <a:latin typeface="Corbel" pitchFamily="34" charset="0"/>
                <a:ea typeface="맑은 고딕" pitchFamily="50" charset="-127"/>
              </a:rPr>
              <a:t>지점</a:t>
            </a:r>
          </a:p>
        </p:txBody>
      </p:sp>
      <p:grpSp>
        <p:nvGrpSpPr>
          <p:cNvPr id="25644" name="Group 44"/>
          <p:cNvGrpSpPr>
            <a:grpSpLocks/>
          </p:cNvGrpSpPr>
          <p:nvPr/>
        </p:nvGrpSpPr>
        <p:grpSpPr bwMode="auto">
          <a:xfrm>
            <a:off x="2555875" y="3716338"/>
            <a:ext cx="3960813" cy="2520950"/>
            <a:chOff x="1610" y="2341"/>
            <a:chExt cx="2495" cy="1588"/>
          </a:xfrm>
        </p:grpSpPr>
        <p:sp>
          <p:nvSpPr>
            <p:cNvPr id="73" name="폭발 1 72"/>
            <p:cNvSpPr/>
            <p:nvPr/>
          </p:nvSpPr>
          <p:spPr>
            <a:xfrm>
              <a:off x="2925" y="3385"/>
              <a:ext cx="136" cy="136"/>
            </a:xfrm>
            <a:prstGeom prst="irregularSeal1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74" name="폭발 1 73"/>
            <p:cNvSpPr/>
            <p:nvPr/>
          </p:nvSpPr>
          <p:spPr>
            <a:xfrm>
              <a:off x="3061" y="2976"/>
              <a:ext cx="136" cy="136"/>
            </a:xfrm>
            <a:prstGeom prst="irregularSeal1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75" name="폭발 1 74"/>
            <p:cNvSpPr/>
            <p:nvPr/>
          </p:nvSpPr>
          <p:spPr>
            <a:xfrm>
              <a:off x="3969" y="3249"/>
              <a:ext cx="136" cy="136"/>
            </a:xfrm>
            <a:prstGeom prst="irregularSeal1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27" name="폭발 1 26"/>
            <p:cNvSpPr/>
            <p:nvPr/>
          </p:nvSpPr>
          <p:spPr>
            <a:xfrm>
              <a:off x="2245" y="3475"/>
              <a:ext cx="136" cy="136"/>
            </a:xfrm>
            <a:prstGeom prst="irregularSeal1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30" name="폭발 1 29"/>
            <p:cNvSpPr/>
            <p:nvPr/>
          </p:nvSpPr>
          <p:spPr>
            <a:xfrm>
              <a:off x="2290" y="3657"/>
              <a:ext cx="136" cy="136"/>
            </a:xfrm>
            <a:prstGeom prst="irregularSeal1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31" name="폭발 1 30"/>
            <p:cNvSpPr/>
            <p:nvPr/>
          </p:nvSpPr>
          <p:spPr>
            <a:xfrm>
              <a:off x="2290" y="3793"/>
              <a:ext cx="136" cy="136"/>
            </a:xfrm>
            <a:prstGeom prst="irregularSeal1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32" name="폭발 1 31"/>
            <p:cNvSpPr/>
            <p:nvPr/>
          </p:nvSpPr>
          <p:spPr>
            <a:xfrm>
              <a:off x="2835" y="2523"/>
              <a:ext cx="136" cy="136"/>
            </a:xfrm>
            <a:prstGeom prst="irregularSeal1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34" name="폭발 1 33"/>
            <p:cNvSpPr/>
            <p:nvPr/>
          </p:nvSpPr>
          <p:spPr>
            <a:xfrm>
              <a:off x="3016" y="2432"/>
              <a:ext cx="136" cy="136"/>
            </a:xfrm>
            <a:prstGeom prst="irregularSeal1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36" name="폭발 1 35"/>
            <p:cNvSpPr/>
            <p:nvPr/>
          </p:nvSpPr>
          <p:spPr>
            <a:xfrm>
              <a:off x="3152" y="2341"/>
              <a:ext cx="137" cy="136"/>
            </a:xfrm>
            <a:prstGeom prst="irregularSeal1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38" name="폭발 1 37"/>
            <p:cNvSpPr/>
            <p:nvPr/>
          </p:nvSpPr>
          <p:spPr>
            <a:xfrm>
              <a:off x="1610" y="2704"/>
              <a:ext cx="136" cy="136"/>
            </a:xfrm>
            <a:prstGeom prst="irregularSeal1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</p:grpSp>
      <p:grpSp>
        <p:nvGrpSpPr>
          <p:cNvPr id="25641" name="Group 41"/>
          <p:cNvGrpSpPr>
            <a:grpSpLocks/>
          </p:cNvGrpSpPr>
          <p:nvPr/>
        </p:nvGrpSpPr>
        <p:grpSpPr bwMode="auto">
          <a:xfrm>
            <a:off x="468313" y="2924175"/>
            <a:ext cx="7559675" cy="3025775"/>
            <a:chOff x="295" y="1842"/>
            <a:chExt cx="4762" cy="1906"/>
          </a:xfrm>
        </p:grpSpPr>
        <p:cxnSp>
          <p:nvCxnSpPr>
            <p:cNvPr id="20" name="직선 연결선 19"/>
            <p:cNvCxnSpPr/>
            <p:nvPr/>
          </p:nvCxnSpPr>
          <p:spPr>
            <a:xfrm rot="10800000">
              <a:off x="4014" y="3022"/>
              <a:ext cx="816" cy="45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/>
            <p:nvPr/>
          </p:nvCxnSpPr>
          <p:spPr>
            <a:xfrm rot="10800000">
              <a:off x="3288" y="2523"/>
              <a:ext cx="726" cy="499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39" name="Line 39"/>
            <p:cNvSpPr>
              <a:spLocks noChangeShapeType="1"/>
            </p:cNvSpPr>
            <p:nvPr/>
          </p:nvSpPr>
          <p:spPr bwMode="auto">
            <a:xfrm flipV="1">
              <a:off x="295" y="3203"/>
              <a:ext cx="4762" cy="545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 type="arrow" w="med" len="med"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640" name="Line 40"/>
            <p:cNvSpPr>
              <a:spLocks noChangeShapeType="1"/>
            </p:cNvSpPr>
            <p:nvPr/>
          </p:nvSpPr>
          <p:spPr bwMode="auto">
            <a:xfrm>
              <a:off x="2925" y="1842"/>
              <a:ext cx="363" cy="681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 type="arrow" w="med" len="med"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79388" y="1341438"/>
            <a:ext cx="8785225" cy="5327650"/>
          </a:xfrm>
          <a:prstGeom prst="rect">
            <a:avLst/>
          </a:prstGeom>
          <a:solidFill>
            <a:srgbClr val="F8F8F8"/>
          </a:solidFill>
          <a:ln>
            <a:solidFill>
              <a:srgbClr val="F8F8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6626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smtClean="0"/>
              <a:t> 평면 교차로 설계 결과</a:t>
            </a:r>
          </a:p>
        </p:txBody>
      </p:sp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268413"/>
            <a:ext cx="8785225" cy="540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79388" y="1341438"/>
            <a:ext cx="8785225" cy="5327650"/>
          </a:xfrm>
          <a:prstGeom prst="rect">
            <a:avLst/>
          </a:prstGeom>
          <a:solidFill>
            <a:srgbClr val="F8F8F8"/>
          </a:solidFill>
          <a:ln>
            <a:solidFill>
              <a:srgbClr val="F8F8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7650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smtClean="0"/>
              <a:t> 평면 교차로 설계 결과</a:t>
            </a:r>
          </a:p>
        </p:txBody>
      </p:sp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341438"/>
            <a:ext cx="8785225" cy="532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>
          <a:xfrm>
            <a:off x="352425" y="260350"/>
            <a:ext cx="7680325" cy="5927725"/>
          </a:xfrm>
        </p:spPr>
        <p:txBody>
          <a:bodyPr anchor="ctr"/>
          <a:lstStyle/>
          <a:p>
            <a:pPr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altLang="ko-KR" sz="11500" dirty="0" smtClean="0"/>
              <a:t>Thank you~</a:t>
            </a:r>
            <a:endParaRPr lang="ko-KR" altLang="en-US" sz="115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>
          <a:xfrm>
            <a:off x="352425" y="1463675"/>
            <a:ext cx="7680325" cy="4724400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ko-KR" altLang="en-US" sz="2000" dirty="0" smtClean="0"/>
              <a:t>현재 교차로의 문제점</a:t>
            </a: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§"/>
              <a:defRPr/>
            </a:pPr>
            <a:r>
              <a:rPr lang="ko-KR" altLang="en-US" sz="2000" dirty="0" smtClean="0"/>
              <a:t>현 교차로에서 발생할 수 있는 문제점</a:t>
            </a: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§"/>
              <a:defRPr/>
            </a:pPr>
            <a:r>
              <a:rPr lang="ko-KR" altLang="en-US" sz="2000" dirty="0" smtClean="0"/>
              <a:t>현 교차로 도면</a:t>
            </a: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ko-KR" altLang="en-US" sz="2000" dirty="0" smtClean="0"/>
              <a:t>교차로 </a:t>
            </a:r>
            <a:r>
              <a:rPr lang="ko-KR" altLang="en-US" sz="2000" dirty="0" err="1" smtClean="0"/>
              <a:t>설계시</a:t>
            </a:r>
            <a:r>
              <a:rPr lang="ko-KR" altLang="en-US" sz="2000" dirty="0" smtClean="0"/>
              <a:t> 고려사항</a:t>
            </a: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§"/>
              <a:defRPr/>
            </a:pPr>
            <a:r>
              <a:rPr lang="ko-KR" altLang="en-US" sz="2000" dirty="0" err="1" smtClean="0"/>
              <a:t>시거</a:t>
            </a: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§"/>
              <a:defRPr/>
            </a:pPr>
            <a:r>
              <a:rPr lang="ko-KR" altLang="en-US" sz="2000" dirty="0" smtClean="0"/>
              <a:t>회전반경</a:t>
            </a: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§"/>
              <a:defRPr/>
            </a:pPr>
            <a:r>
              <a:rPr lang="ko-KR" altLang="en-US" sz="2000" dirty="0" err="1" smtClean="0"/>
              <a:t>도류화</a:t>
            </a: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§"/>
              <a:defRPr/>
            </a:pPr>
            <a:r>
              <a:rPr lang="ko-KR" altLang="en-US" sz="2000" dirty="0" smtClean="0"/>
              <a:t>보행자시설</a:t>
            </a: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§"/>
              <a:defRPr/>
            </a:pPr>
            <a:r>
              <a:rPr lang="ko-KR" altLang="en-US" sz="2000" dirty="0" smtClean="0"/>
              <a:t>교차로 상충</a:t>
            </a: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ko-KR" altLang="en-US" sz="2000" dirty="0" smtClean="0"/>
              <a:t>교차로 개선 설계도면</a:t>
            </a: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en-US" altLang="ko-KR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en-US" altLang="ko-KR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ko-KR" altLang="en-US" dirty="0"/>
          </a:p>
        </p:txBody>
      </p:sp>
      <p:sp>
        <p:nvSpPr>
          <p:cNvPr id="14338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- </a:t>
            </a:r>
            <a:r>
              <a:rPr lang="ko-KR" altLang="en-US" smtClean="0"/>
              <a:t>목</a:t>
            </a:r>
            <a:r>
              <a:rPr lang="en-US" altLang="ko-KR" smtClean="0"/>
              <a:t> </a:t>
            </a:r>
            <a:r>
              <a:rPr lang="ko-KR" altLang="en-US" smtClean="0"/>
              <a:t>차 </a:t>
            </a:r>
            <a:r>
              <a:rPr lang="en-US" altLang="ko-KR" smtClean="0"/>
              <a:t>-</a:t>
            </a:r>
            <a:endParaRPr lang="ko-KR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내용 개체 틀 11" descr="위성.jpg"/>
          <p:cNvPicPr preferRelativeResize="0">
            <a:picLocks noGrp="1"/>
          </p:cNvPicPr>
          <p:nvPr>
            <p:ph sz="quarter" idx="1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11638" y="2997200"/>
            <a:ext cx="4319587" cy="3600450"/>
          </a:xfrm>
        </p:spPr>
      </p:pic>
      <p:pic>
        <p:nvPicPr>
          <p:cNvPr id="15362" name="내용 개체 틀 10" descr="2010-12-07 15.07.25.jpg"/>
          <p:cNvPicPr preferRelativeResize="0">
            <a:picLocks noGrp="1"/>
          </p:cNvPicPr>
          <p:nvPr>
            <p:ph sz="quarter" idx="13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9750" y="1268413"/>
            <a:ext cx="4319588" cy="3600450"/>
          </a:xfrm>
        </p:spPr>
      </p:pic>
      <p:sp>
        <p:nvSpPr>
          <p:cNvPr id="1536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smtClean="0"/>
              <a:t>현 교차로 문제점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>
          <a:xfrm>
            <a:off x="352425" y="1463675"/>
            <a:ext cx="7680325" cy="4724400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ko-KR" altLang="en-US" sz="2000" dirty="0" smtClean="0"/>
              <a:t> 교차로 내의 넓은 면적에 비해 도로 </a:t>
            </a:r>
            <a:r>
              <a:rPr lang="ko-KR" altLang="en-US" sz="2000" dirty="0" err="1" smtClean="0"/>
              <a:t>사용성이</a:t>
            </a:r>
            <a:r>
              <a:rPr lang="ko-KR" altLang="en-US" sz="2000" dirty="0" smtClean="0"/>
              <a:t> 떨어진다</a:t>
            </a:r>
            <a:r>
              <a:rPr lang="en-US" altLang="ko-KR" sz="2000" dirty="0" smtClean="0"/>
              <a:t>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en-US" altLang="ko-KR" sz="2000" dirty="0" smtClean="0"/>
              <a:t> </a:t>
            </a:r>
            <a:r>
              <a:rPr lang="ko-KR" altLang="en-US" sz="2000" dirty="0" smtClean="0"/>
              <a:t>좌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우회전에 대한 유도선이 없어 차량의 방향전환에 혼동을 준다</a:t>
            </a:r>
            <a:r>
              <a:rPr lang="en-US" altLang="ko-KR" sz="2000" dirty="0" smtClean="0"/>
              <a:t>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ko-KR" altLang="en-US" sz="2000" dirty="0" smtClean="0"/>
              <a:t> </a:t>
            </a:r>
            <a:r>
              <a:rPr lang="ko-KR" altLang="en-US" sz="2000" dirty="0" err="1" smtClean="0"/>
              <a:t>산업협력단</a:t>
            </a:r>
            <a:r>
              <a:rPr lang="ko-KR" altLang="en-US" sz="2000" dirty="0" smtClean="0"/>
              <a:t> 주차장 진입 차량으로 인해 통행에 영향을 줄 수 있다</a:t>
            </a:r>
            <a:r>
              <a:rPr lang="en-US" altLang="ko-KR" sz="2000" dirty="0" smtClean="0"/>
              <a:t>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ko-KR" altLang="en-US" sz="2000" dirty="0" smtClean="0"/>
              <a:t> 횡단보도가 멀리 있어 학생들의 무단횡단이 야기된다</a:t>
            </a:r>
            <a:r>
              <a:rPr lang="en-US" altLang="ko-KR" sz="2000" dirty="0" smtClean="0"/>
              <a:t>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en-US" altLang="ko-KR" sz="2000" dirty="0" smtClean="0"/>
          </a:p>
        </p:txBody>
      </p:sp>
      <p:sp>
        <p:nvSpPr>
          <p:cNvPr id="16386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smtClean="0"/>
              <a:t>현 교차로 문제점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내용 개체 틀 3"/>
          <p:cNvPicPr preferRelativeResize="0">
            <a:picLocks noGrp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5288" y="1412875"/>
            <a:ext cx="4319587" cy="3600450"/>
          </a:xfrm>
        </p:spPr>
      </p:pic>
      <p:sp>
        <p:nvSpPr>
          <p:cNvPr id="17410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smtClean="0"/>
              <a:t>현 교차로 문제점</a:t>
            </a:r>
          </a:p>
        </p:txBody>
      </p:sp>
      <p:pic>
        <p:nvPicPr>
          <p:cNvPr id="17411" name="그림 4"/>
          <p:cNvPicPr preferRelativeResize="0"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2997200"/>
            <a:ext cx="43211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4787900" y="1557338"/>
            <a:ext cx="37449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ko-KR" altLang="en-US">
                <a:latin typeface="Corbel" pitchFamily="34" charset="0"/>
                <a:ea typeface="맑은 고딕" pitchFamily="50" charset="-127"/>
              </a:rPr>
              <a:t>☜ 보행자의 무단횡단</a:t>
            </a:r>
          </a:p>
        </p:txBody>
      </p:sp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539750" y="5732463"/>
            <a:ext cx="37449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kumimoji="0" lang="ko-KR" altLang="en-US">
                <a:latin typeface="Corbel" pitchFamily="34" charset="0"/>
                <a:ea typeface="맑은 고딕" pitchFamily="50" charset="-127"/>
              </a:rPr>
              <a:t>차량의 불안전한 좌회전 ☞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>
          <a:xfrm>
            <a:off x="352425" y="1463675"/>
            <a:ext cx="7680325" cy="4724400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ko-KR" altLang="en-US"/>
          </a:p>
        </p:txBody>
      </p:sp>
      <p:sp>
        <p:nvSpPr>
          <p:cNvPr id="18434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smtClean="0"/>
              <a:t> 현 교차로 설계도면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323850" y="1412875"/>
            <a:ext cx="8424863" cy="5040313"/>
          </a:xfrm>
          <a:prstGeom prst="rect">
            <a:avLst/>
          </a:prstGeom>
          <a:solidFill>
            <a:srgbClr val="F8F8F8"/>
          </a:solidFill>
          <a:ln>
            <a:solidFill>
              <a:srgbClr val="F8F8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138" y="1427163"/>
            <a:ext cx="8424862" cy="505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>
          <a:xfrm>
            <a:off x="352425" y="1463675"/>
            <a:ext cx="7680325" cy="4724400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ko-KR" altLang="en-US" sz="2000" dirty="0" smtClean="0"/>
              <a:t>상충지점 수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상충의 면적을 최소화</a:t>
            </a:r>
            <a:r>
              <a:rPr lang="en-US" altLang="ko-KR" sz="2000" dirty="0" smtClean="0"/>
              <a:t>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ko-KR" altLang="en-US" sz="2000" dirty="0" smtClean="0"/>
              <a:t>가장 타당한 교차 방법을 사용</a:t>
            </a:r>
            <a:r>
              <a:rPr lang="en-US" altLang="ko-KR" sz="2000" dirty="0" smtClean="0"/>
              <a:t>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ko-KR" altLang="en-US" sz="2000" dirty="0" smtClean="0"/>
              <a:t>회전교통 경로 설치</a:t>
            </a:r>
            <a:r>
              <a:rPr lang="en-US" altLang="ko-KR" sz="2000" dirty="0" smtClean="0"/>
              <a:t>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ko-KR" altLang="en-US" sz="2000" dirty="0" smtClean="0"/>
              <a:t>복잡한 합류와 분류를 피함</a:t>
            </a:r>
            <a:r>
              <a:rPr lang="en-US" altLang="ko-KR" sz="2000" dirty="0" smtClean="0"/>
              <a:t>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ko-KR" altLang="en-US" sz="2000" dirty="0" smtClean="0"/>
              <a:t>연속된 상충 점을 격리</a:t>
            </a:r>
            <a:r>
              <a:rPr lang="en-US" altLang="ko-KR" sz="2000" dirty="0" smtClean="0"/>
              <a:t>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ko-KR" altLang="en-US" sz="2000" dirty="0" smtClean="0"/>
              <a:t>교통량이 많고 빠른 교통 류의 우선권을 줄 것</a:t>
            </a:r>
            <a:r>
              <a:rPr lang="en-US" altLang="ko-KR" sz="2000" dirty="0" smtClean="0"/>
              <a:t>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en-US" altLang="ko-KR" sz="2000" dirty="0" smtClean="0"/>
          </a:p>
        </p:txBody>
      </p:sp>
      <p:sp>
        <p:nvSpPr>
          <p:cNvPr id="19458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smtClean="0"/>
              <a:t>평면교차 설계 시 고려요소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>
          <a:xfrm>
            <a:off x="352425" y="1463675"/>
            <a:ext cx="8251825" cy="4724400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ko-KR" altLang="en-US" sz="2000" dirty="0" smtClean="0"/>
              <a:t>상대속도를 줄일 것</a:t>
            </a:r>
            <a:r>
              <a:rPr lang="en-US" altLang="ko-KR" sz="2000" dirty="0" smtClean="0"/>
              <a:t>.</a:t>
            </a:r>
          </a:p>
          <a:p>
            <a:pPr algn="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altLang="ko-KR" sz="2000" dirty="0" smtClean="0"/>
              <a:t>&lt;</a:t>
            </a:r>
            <a:r>
              <a:rPr lang="ko-KR" altLang="en-US" sz="2000" dirty="0" err="1" smtClean="0"/>
              <a:t>교차로내</a:t>
            </a:r>
            <a:r>
              <a:rPr lang="ko-KR" altLang="en-US" sz="2000" dirty="0" smtClean="0"/>
              <a:t> 운행속도가 낮으므로 상대속도를 줄일 필요 없다</a:t>
            </a:r>
            <a:r>
              <a:rPr lang="en-US" altLang="ko-KR" sz="2000" dirty="0" smtClean="0"/>
              <a:t>.&gt;</a:t>
            </a:r>
          </a:p>
          <a:p>
            <a:pPr algn="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ko-KR" altLang="en-US" sz="2000" dirty="0" smtClean="0"/>
              <a:t>설계와 교통통제 조화시킬 것</a:t>
            </a:r>
            <a:r>
              <a:rPr lang="en-US" altLang="ko-KR" sz="2000" dirty="0" smtClean="0"/>
              <a:t>. </a:t>
            </a:r>
          </a:p>
          <a:p>
            <a:pPr algn="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altLang="ko-KR" sz="2000" dirty="0" smtClean="0"/>
              <a:t>&lt;</a:t>
            </a:r>
            <a:r>
              <a:rPr lang="ko-KR" altLang="en-US" sz="2000" dirty="0" smtClean="0"/>
              <a:t>낮은 상대속도를 유지하는 교차로는 많은 교통통제설비 불필요</a:t>
            </a:r>
            <a:r>
              <a:rPr lang="en-US" altLang="ko-KR" sz="2000" dirty="0" smtClean="0"/>
              <a:t>.&gt;</a:t>
            </a:r>
          </a:p>
          <a:p>
            <a:pPr algn="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ko-KR" altLang="en-US" sz="2000" dirty="0" smtClean="0"/>
              <a:t>이질 </a:t>
            </a:r>
            <a:r>
              <a:rPr lang="ko-KR" altLang="en-US" sz="2000" dirty="0" err="1" smtClean="0"/>
              <a:t>교통류를</a:t>
            </a:r>
            <a:r>
              <a:rPr lang="ko-KR" altLang="en-US" sz="2000" dirty="0" smtClean="0"/>
              <a:t> 분리시킬 것</a:t>
            </a:r>
            <a:r>
              <a:rPr lang="en-US" altLang="ko-KR" sz="2000" dirty="0" smtClean="0"/>
              <a:t>.</a:t>
            </a:r>
          </a:p>
          <a:p>
            <a:pPr algn="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altLang="ko-KR" sz="2000" dirty="0" smtClean="0"/>
              <a:t> &lt;</a:t>
            </a:r>
            <a:r>
              <a:rPr lang="ko-KR" altLang="en-US" sz="2000" dirty="0" smtClean="0"/>
              <a:t>교내에는 일반차량이 많으므로 </a:t>
            </a:r>
            <a:r>
              <a:rPr lang="ko-KR" altLang="en-US" sz="2000" dirty="0" err="1" smtClean="0"/>
              <a:t>전용차로가</a:t>
            </a:r>
            <a:r>
              <a:rPr lang="ko-KR" altLang="en-US" sz="2000" dirty="0" smtClean="0"/>
              <a:t> 불필요</a:t>
            </a:r>
            <a:r>
              <a:rPr lang="en-US" altLang="ko-KR" sz="2000" dirty="0" smtClean="0"/>
              <a:t>.&gt;</a:t>
            </a:r>
            <a:endParaRPr lang="ko-KR" altLang="en-US" sz="2000" dirty="0"/>
          </a:p>
        </p:txBody>
      </p:sp>
      <p:sp>
        <p:nvSpPr>
          <p:cNvPr id="20482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smtClean="0"/>
              <a:t>고려하지 않은 사항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smtClean="0"/>
              <a:t> 교차로의 시거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13"/>
          </p:nvPr>
        </p:nvSpPr>
        <p:spPr>
          <a:xfrm>
            <a:off x="352425" y="1268413"/>
            <a:ext cx="8396288" cy="5184775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ko-KR" altLang="en-US" sz="2000" dirty="0" err="1" smtClean="0"/>
              <a:t>시거</a:t>
            </a:r>
            <a:r>
              <a:rPr lang="ko-KR" altLang="en-US" sz="2000" dirty="0" smtClean="0"/>
              <a:t> 산정 </a:t>
            </a:r>
            <a:r>
              <a:rPr lang="en-US" altLang="ko-KR" sz="2000" dirty="0" smtClean="0"/>
              <a:t>:</a:t>
            </a:r>
            <a:r>
              <a:rPr lang="ko-KR" altLang="en-US" sz="2000" dirty="0" smtClean="0"/>
              <a:t> 모든 자동차의 운전자가 타 자동차의 위치 및 속도를 파악할 수 있도록 충분한 </a:t>
            </a:r>
            <a:r>
              <a:rPr lang="ko-KR" altLang="en-US" sz="2000" dirty="0" err="1" smtClean="0"/>
              <a:t>시거</a:t>
            </a:r>
            <a:r>
              <a:rPr lang="ko-KR" altLang="en-US" sz="2000" dirty="0" smtClean="0"/>
              <a:t> 확보</a:t>
            </a:r>
            <a:r>
              <a:rPr lang="en-US" altLang="ko-KR" sz="2000" dirty="0" smtClean="0"/>
              <a:t>.</a:t>
            </a:r>
            <a:r>
              <a:rPr lang="ko-KR" altLang="en-US" sz="2000" dirty="0" smtClean="0"/>
              <a:t> </a:t>
            </a: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ko-KR" altLang="en-US" sz="2000" dirty="0" smtClean="0"/>
              <a:t> </a:t>
            </a:r>
            <a:r>
              <a:rPr lang="ko-KR" altLang="en-US" sz="2000" dirty="0" err="1" smtClean="0"/>
              <a:t>비신호</a:t>
            </a:r>
            <a:r>
              <a:rPr lang="ko-KR" altLang="en-US" sz="2000" dirty="0" smtClean="0"/>
              <a:t> 교차로에서 운전자가 불쾌감을 주지 않을 정도의 감속도</a:t>
            </a:r>
            <a:r>
              <a:rPr lang="en-US" altLang="ko-KR" sz="2000" dirty="0" smtClean="0"/>
              <a:t>(a) 2.0m/sec</a:t>
            </a:r>
            <a:r>
              <a:rPr lang="en-US" altLang="ko-KR" sz="2000" baseline="30000" dirty="0" smtClean="0"/>
              <a:t>2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운전자의 인지 반응시간</a:t>
            </a:r>
            <a:r>
              <a:rPr lang="en-US" altLang="ko-KR" sz="2000" dirty="0" smtClean="0"/>
              <a:t>(t) 2</a:t>
            </a:r>
            <a:r>
              <a:rPr lang="ko-KR" altLang="en-US" sz="2000" dirty="0" smtClean="0"/>
              <a:t>초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속도 조절 시간 </a:t>
            </a:r>
            <a:r>
              <a:rPr lang="en-US" altLang="ko-KR" sz="2000" dirty="0" smtClean="0"/>
              <a:t>1</a:t>
            </a:r>
            <a:r>
              <a:rPr lang="ko-KR" altLang="en-US" sz="2000" dirty="0" smtClean="0"/>
              <a:t>초를 적용한 최소 </a:t>
            </a:r>
            <a:r>
              <a:rPr lang="ko-KR" altLang="en-US" sz="2000" dirty="0" err="1" smtClean="0"/>
              <a:t>시거는</a:t>
            </a:r>
            <a:r>
              <a:rPr lang="ko-KR" altLang="en-US" sz="2000" dirty="0" smtClean="0"/>
              <a:t> 약 </a:t>
            </a:r>
            <a:r>
              <a:rPr lang="en-US" altLang="ko-KR" sz="2000" dirty="0" smtClean="0"/>
              <a:t>47m.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ko-KR" altLang="en-US" sz="2000" dirty="0" smtClean="0"/>
              <a:t>비 신호 교차로의 최소 </a:t>
            </a:r>
            <a:r>
              <a:rPr lang="ko-KR" altLang="en-US" sz="2000" dirty="0" err="1" smtClean="0"/>
              <a:t>시거</a:t>
            </a: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r>
              <a:rPr lang="ko-KR" altLang="en-US" sz="2000" dirty="0" smtClean="0"/>
              <a:t>교차로 내에 </a:t>
            </a:r>
            <a:r>
              <a:rPr lang="ko-KR" altLang="en-US" sz="2000" dirty="0" err="1" smtClean="0"/>
              <a:t>시거</a:t>
            </a:r>
            <a:r>
              <a:rPr lang="ko-KR" altLang="en-US" sz="2000" dirty="0" smtClean="0"/>
              <a:t> 장애물이 없어 </a:t>
            </a:r>
            <a:r>
              <a:rPr lang="ko-KR" altLang="en-US" sz="2000" dirty="0" err="1" smtClean="0"/>
              <a:t>시거</a:t>
            </a:r>
            <a:r>
              <a:rPr lang="ko-KR" altLang="en-US" sz="2000" dirty="0" smtClean="0"/>
              <a:t> 확보됨</a:t>
            </a:r>
            <a:r>
              <a:rPr lang="en-US" altLang="ko-KR" sz="2000" dirty="0" smtClean="0"/>
              <a:t>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endParaRPr lang="en-US" altLang="ko-KR" sz="20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endParaRPr lang="en-US" altLang="ko-KR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endParaRPr lang="en-US" altLang="ko-KR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endParaRPr lang="en-US" altLang="ko-KR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endParaRPr lang="en-US" altLang="ko-KR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endParaRPr lang="en-US" altLang="ko-KR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endParaRPr lang="en-US" altLang="ko-KR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Ø"/>
              <a:defRPr/>
            </a:pPr>
            <a:endParaRPr lang="en-US" altLang="ko-KR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en-US" altLang="ko-KR" dirty="0" smtClean="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755650" y="4437063"/>
          <a:ext cx="7561263" cy="1279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140"/>
                <a:gridCol w="1260140"/>
                <a:gridCol w="1260140"/>
                <a:gridCol w="1260140"/>
                <a:gridCol w="1260140"/>
                <a:gridCol w="1260140"/>
              </a:tblGrid>
              <a:tr h="49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설계 속도</a:t>
                      </a:r>
                      <a:endParaRPr lang="en-US" altLang="ko-KR" dirty="0" smtClean="0"/>
                    </a:p>
                    <a:p>
                      <a:pPr algn="ctr" latinLnBrk="1"/>
                      <a:r>
                        <a:rPr lang="en-US" altLang="ko-KR" dirty="0" smtClean="0"/>
                        <a:t>(km/h)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20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30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40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50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60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최소 </a:t>
                      </a:r>
                      <a:r>
                        <a:rPr lang="ko-KR" altLang="en-US" dirty="0" err="1" smtClean="0"/>
                        <a:t>시거</a:t>
                      </a:r>
                      <a:r>
                        <a:rPr lang="en-US" altLang="ko-KR" dirty="0" smtClean="0"/>
                        <a:t>(m)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25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40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60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85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115</a:t>
                      </a:r>
                      <a:endParaRPr lang="ko-KR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액자 7"/>
          <p:cNvSpPr/>
          <p:nvPr/>
        </p:nvSpPr>
        <p:spPr>
          <a:xfrm>
            <a:off x="3289300" y="4437063"/>
            <a:ext cx="1223963" cy="1295400"/>
          </a:xfrm>
          <a:prstGeom prst="frame">
            <a:avLst>
              <a:gd name="adj1" fmla="val 492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solidFill>
                <a:schemeClr val="tx1"/>
              </a:solidFill>
            </a:endParaRPr>
          </a:p>
        </p:txBody>
      </p:sp>
      <p:pic>
        <p:nvPicPr>
          <p:cNvPr id="21531" name="Picture 2" descr="C:\Documents and Settings\MYHOME\바탕 화면\도로\시거계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3141663"/>
            <a:ext cx="5903913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사용자 지정 10">
      <a:dk1>
        <a:srgbClr val="2F7AE6"/>
      </a:dk1>
      <a:lt1>
        <a:srgbClr val="CDF6FF"/>
      </a:lt1>
      <a:dk2>
        <a:srgbClr val="005466"/>
      </a:dk2>
      <a:lt2>
        <a:srgbClr val="D9F3F4"/>
      </a:lt2>
      <a:accent1>
        <a:srgbClr val="3F949A"/>
      </a:accent1>
      <a:accent2>
        <a:srgbClr val="4764B0"/>
      </a:accent2>
      <a:accent3>
        <a:srgbClr val="4FADD1"/>
      </a:accent3>
      <a:accent4>
        <a:srgbClr val="85B692"/>
      </a:accent4>
      <a:accent5>
        <a:srgbClr val="000000"/>
      </a:accent5>
      <a:accent6>
        <a:srgbClr val="819BAB"/>
      </a:accent6>
      <a:hlink>
        <a:srgbClr val="7C0808"/>
      </a:hlink>
      <a:folHlink>
        <a:srgbClr val="0D356F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TS101790491</Template>
  <TotalTime>444</TotalTime>
  <Words>330</Words>
  <Application>Microsoft Office PowerPoint</Application>
  <PresentationFormat>화면 슬라이드 쇼(4:3)</PresentationFormat>
  <Paragraphs>123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디자인 서식 파일</vt:lpstr>
      </vt:variant>
      <vt:variant>
        <vt:i4>12</vt:i4>
      </vt:variant>
      <vt:variant>
        <vt:lpstr>슬라이드 제목</vt:lpstr>
      </vt:variant>
      <vt:variant>
        <vt:i4>16</vt:i4>
      </vt:variant>
    </vt:vector>
  </HeadingPairs>
  <TitlesOfParts>
    <vt:vector size="35" baseType="lpstr">
      <vt:lpstr>Corbel</vt:lpstr>
      <vt:lpstr>맑은 고딕</vt:lpstr>
      <vt:lpstr>Arial</vt:lpstr>
      <vt:lpstr>Tunga</vt:lpstr>
      <vt:lpstr>Tahoma</vt:lpstr>
      <vt:lpstr>Wingdings</vt:lpstr>
      <vt:lpstr>굴림</vt:lpstr>
      <vt:lpstr>Mylar</vt:lpstr>
      <vt:lpstr>Mylar</vt:lpstr>
      <vt:lpstr>Mylar</vt:lpstr>
      <vt:lpstr>Mylar</vt:lpstr>
      <vt:lpstr>Mylar</vt:lpstr>
      <vt:lpstr>Mylar</vt:lpstr>
      <vt:lpstr>Mylar</vt:lpstr>
      <vt:lpstr>Mylar</vt:lpstr>
      <vt:lpstr>Mylar</vt:lpstr>
      <vt:lpstr>Mylar</vt:lpstr>
      <vt:lpstr>Mylar</vt:lpstr>
      <vt:lpstr>Mylar</vt:lpstr>
      <vt:lpstr>슬라이드 1</vt:lpstr>
      <vt:lpstr>- 목 차 -</vt:lpstr>
      <vt:lpstr>현 교차로 문제점</vt:lpstr>
      <vt:lpstr>현 교차로 문제점</vt:lpstr>
      <vt:lpstr>현 교차로 문제점</vt:lpstr>
      <vt:lpstr> 현 교차로 설계도면</vt:lpstr>
      <vt:lpstr>평면교차 설계 시 고려요소 </vt:lpstr>
      <vt:lpstr>고려하지 않은 사항</vt:lpstr>
      <vt:lpstr> 교차로의 시거</vt:lpstr>
      <vt:lpstr> 회전 반경</vt:lpstr>
      <vt:lpstr> 도류화</vt:lpstr>
      <vt:lpstr> 보행자 시설</vt:lpstr>
      <vt:lpstr> 설계 교차로의 상충</vt:lpstr>
      <vt:lpstr> 평면 교차로 설계 결과</vt:lpstr>
      <vt:lpstr> 평면 교차로 설계 결과</vt:lpstr>
      <vt:lpstr>슬라이드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도로기하구조설계</dc:title>
  <dc:creator>cq40</dc:creator>
  <cp:lastModifiedBy>토목J</cp:lastModifiedBy>
  <cp:revision>43</cp:revision>
  <dcterms:created xsi:type="dcterms:W3CDTF">2010-12-07T05:25:48Z</dcterms:created>
  <dcterms:modified xsi:type="dcterms:W3CDTF">2010-12-18T07:09:51Z</dcterms:modified>
</cp:coreProperties>
</file>