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4" r:id="rId28"/>
    <p:sldId id="283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64" d="100"/>
          <a:sy n="64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16BB9-C9C7-4AFF-A75F-EBEEF392837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36C7-2DEC-4511-B9B0-260434F79E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99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36C7-2DEC-4511-B9B0-260434F79EC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7454CA-A670-4ADE-BC21-1E4AE646D6FA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A6807D-AD30-411A-9925-D9EDFFE630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8mfYvvu9Pt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n.nate.com/video/200671377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6tcDGDTMU" TargetMode="External"/><Relationship Id="rId2" Type="http://schemas.openxmlformats.org/officeDocument/2006/relationships/hyperlink" Target="https://www.youtube.com/watch?v=PkbrsR855T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-jI6ZaB_Y&amp;index=13&amp;list=PLF5FB21E4D5DBD59F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amunhwaedu.com/xe/menu4_3/63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ch4H_EfGNc&amp;list=PLF5FB21E4D5DBD59F&amp;index=1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imnews.imbc.com/replay/2010/nwdesk/article/2693794_1309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blog.daum.net/mysunshine-xiah/6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youtube.com/watch?v=SB2MzY8pQ-0&amp;list=PLF7B6A2AE3952D97C&amp;index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afe.naver.com/sakura321/175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url=http://restintouhou.tistory.com/240&amp;rct=j&amp;frm=1&amp;q=&amp;esrc=s&amp;sa=U&amp;ei=FYEOVdaUFouH8QXwvYLQBg&amp;ved=0CDkQ9QEwEg&amp;usg=AFQjCNF6RTX3JeFPF-7Su3F_xAsLu_pRz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07504" y="692696"/>
            <a:ext cx="63544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日本の伝統文化</a:t>
            </a:r>
            <a:r>
              <a:rPr lang="ko-KR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Adobe Kaiti Std R" pitchFamily="18" charset="-128"/>
              </a:rPr>
              <a:t/>
            </a:r>
            <a:br>
              <a:rPr lang="ko-KR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Adobe Kaiti Std R" pitchFamily="18" charset="-128"/>
              </a:rPr>
            </a:br>
            <a:endParaRPr lang="ko-KR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Adobe Kaiti Std R" pitchFamily="1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3140968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</a:rPr>
              <a:t>能</a:t>
            </a:r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 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   </a:t>
            </a:r>
          </a:p>
          <a:p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</a:rPr>
              <a:t>歌舞伎  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Adobe Ming Std L" pitchFamily="18" charset="-128"/>
            </a:endParaRPr>
          </a:p>
          <a:p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</a:rPr>
              <a:t>狂言  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Adobe Ming Std L" pitchFamily="18" charset="-128"/>
            </a:endParaRPr>
          </a:p>
          <a:p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</a:rPr>
              <a:t>文樂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</a:rPr>
              <a:t>  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Adobe Ming Std L" pitchFamily="18" charset="-128"/>
            </a:endParaRPr>
          </a:p>
          <a:p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</a:rPr>
              <a:t>落語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3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44624"/>
            <a:ext cx="223224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노의 배역</a:t>
            </a:r>
            <a:r>
              <a:rPr lang="en-US" altLang="ko-KR" sz="2000" dirty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</a:rPr>
              <a:t>2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텍스트 개체 틀 3"/>
          <p:cNvSpPr txBox="1">
            <a:spLocks/>
          </p:cNvSpPr>
          <p:nvPr/>
        </p:nvSpPr>
        <p:spPr>
          <a:xfrm>
            <a:off x="5652120" y="980728"/>
            <a:ext cx="3008313" cy="4691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 smtClean="0">
                <a:latin typeface="+mj-ea"/>
                <a:ea typeface="+mj-ea"/>
              </a:rPr>
              <a:t>고켄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 smtClean="0">
                <a:latin typeface="+mj-ea"/>
                <a:ea typeface="+mj-ea"/>
              </a:rPr>
              <a:t>-</a:t>
            </a:r>
            <a:r>
              <a:rPr lang="ko-KR" altLang="en-US" sz="2400" dirty="0" smtClean="0">
                <a:latin typeface="+mj-ea"/>
                <a:ea typeface="+mj-ea"/>
              </a:rPr>
              <a:t>등장인물의 후견인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 smtClean="0">
                <a:latin typeface="+mj-ea"/>
                <a:ea typeface="+mj-ea"/>
              </a:rPr>
              <a:t>-</a:t>
            </a:r>
            <a:r>
              <a:rPr lang="ko-KR" altLang="en-US" sz="2400" dirty="0" smtClean="0">
                <a:latin typeface="+mj-ea"/>
                <a:ea typeface="+mj-ea"/>
              </a:rPr>
              <a:t>연기지도력이 있는           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en-US" altLang="ko-KR" sz="2400" dirty="0" smtClean="0">
                <a:latin typeface="+mj-ea"/>
                <a:ea typeface="+mj-ea"/>
              </a:rPr>
              <a:t> </a:t>
            </a:r>
            <a:r>
              <a:rPr lang="ko-KR" altLang="en-US" sz="2400" dirty="0" smtClean="0">
                <a:latin typeface="+mj-ea"/>
                <a:ea typeface="+mj-ea"/>
              </a:rPr>
              <a:t>사람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ko-KR" altLang="en-US" sz="2400" dirty="0" err="1" smtClean="0">
                <a:latin typeface="+mj-ea"/>
                <a:ea typeface="+mj-ea"/>
              </a:rPr>
              <a:t>하야시카타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ko-KR" altLang="en-US" sz="2400" dirty="0" err="1" smtClean="0">
                <a:latin typeface="+mj-ea"/>
                <a:ea typeface="+mj-ea"/>
              </a:rPr>
              <a:t>지우타이</a:t>
            </a:r>
            <a:endParaRPr lang="ko-KR" altLang="en-US" sz="2400" dirty="0">
              <a:latin typeface="+mj-ea"/>
              <a:ea typeface="+mj-ea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0728"/>
            <a:ext cx="482376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8164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38164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07504" y="44624"/>
            <a:ext cx="223224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노 감상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648072"/>
          </a:xfrm>
        </p:spPr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tx1"/>
                </a:solidFill>
                <a:latin typeface="+mj-ea"/>
              </a:rPr>
              <a:t>chapter3. </a:t>
            </a:r>
            <a:r>
              <a:rPr lang="ko-KR" altLang="en-US" sz="28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가부키</a:t>
            </a:r>
            <a:r>
              <a:rPr lang="en-US" altLang="ko-KR" sz="28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歌舞伎</a:t>
            </a:r>
            <a:endParaRPr lang="ko-KR" altLang="en-US" sz="28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836712"/>
            <a:ext cx="60841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2615970" y="1340768"/>
            <a:ext cx="3456384" cy="1296144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*</a:t>
            </a:r>
            <a:r>
              <a:rPr lang="ko-KR" altLang="en-US" sz="2800" dirty="0" smtClean="0">
                <a:latin typeface="+mj-ea"/>
                <a:ea typeface="+mj-ea"/>
              </a:rPr>
              <a:t>가부키의 유래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*</a:t>
            </a:r>
            <a:r>
              <a:rPr lang="ko-KR" altLang="en-US" sz="2800" dirty="0" smtClean="0">
                <a:latin typeface="+mj-ea"/>
                <a:ea typeface="+mj-ea"/>
              </a:rPr>
              <a:t>가부키의 과거</a:t>
            </a:r>
            <a:endParaRPr lang="en-US" altLang="ko-KR" sz="2800" dirty="0" smtClean="0">
              <a:latin typeface="+mj-ea"/>
              <a:ea typeface="+mj-ea"/>
            </a:endParaRPr>
          </a:p>
        </p:txBody>
      </p:sp>
      <p:pic>
        <p:nvPicPr>
          <p:cNvPr id="8" name="그림 7" descr="ec23_30_i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780928"/>
            <a:ext cx="6036269" cy="310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00px-Okuni_with_cross_dressed_as_a_samur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192487" cy="5869482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07504" y="44624"/>
            <a:ext cx="223224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가부키의 창시자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1960" y="1240565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가부키의 창시자라고 불리는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r"/>
            <a:r>
              <a:rPr lang="ko-KR" altLang="en-US" sz="4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dirty="0" err="1">
                <a:latin typeface="HY견고딕" pitchFamily="18" charset="-127"/>
                <a:ea typeface="HY견고딕" pitchFamily="18" charset="-127"/>
              </a:rPr>
              <a:t>이즈모노</a:t>
            </a:r>
            <a:r>
              <a:rPr lang="ko-KR" altLang="en-US" sz="4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dirty="0" err="1">
                <a:latin typeface="HY견고딕" pitchFamily="18" charset="-127"/>
                <a:ea typeface="HY견고딕" pitchFamily="18" charset="-127"/>
              </a:rPr>
              <a:t>오쿠니</a:t>
            </a:r>
            <a:endParaRPr lang="en-US" altLang="ko-KR" sz="4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44624"/>
            <a:ext cx="2808312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가부키의 변천 과정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그림 5" descr="330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811476" cy="5256584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0" y="1052736"/>
            <a:ext cx="3888432" cy="374441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1)</a:t>
            </a:r>
            <a:r>
              <a:rPr lang="ko-KR" altLang="en-US" dirty="0" smtClean="0">
                <a:solidFill>
                  <a:srgbClr val="FF6699"/>
                </a:solidFill>
                <a:latin typeface="HY울릉도M" pitchFamily="18" charset="-127"/>
                <a:ea typeface="HY울릉도M" pitchFamily="18" charset="-127"/>
              </a:rPr>
              <a:t>소녀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가부키에서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       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smtClean="0">
                <a:solidFill>
                  <a:srgbClr val="33CCFF"/>
                </a:solidFill>
                <a:latin typeface="HY울릉도M" pitchFamily="18" charset="-127"/>
                <a:ea typeface="HY울릉도M" pitchFamily="18" charset="-127"/>
              </a:rPr>
              <a:t>미소년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가부키로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marL="742950" indent="-742950">
              <a:buNone/>
            </a:pP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marL="742950" indent="-742950"/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2)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와카슈카부키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marL="742950" indent="-742950"/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 marL="742950" indent="-742950"/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3)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탄압극복 후 더욱 더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세련된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marL="742950" indent="-742950"/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가부키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marL="742950" indent="-742950"/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 marL="742950" indent="-742950"/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>
              <a:hlinkClick r:id="rId3"/>
            </a:endParaRPr>
          </a:p>
          <a:p>
            <a:endParaRPr lang="en-US" altLang="ko-KR" dirty="0"/>
          </a:p>
          <a:p>
            <a:endParaRPr lang="en-US" altLang="ko-KR" dirty="0"/>
          </a:p>
          <a:p>
            <a:pPr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44624"/>
            <a:ext cx="223224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14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6632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가부키의 분류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251520" y="980728"/>
            <a:ext cx="5544616" cy="5112568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창작과정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lvl="1"/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준가부키</a:t>
            </a:r>
            <a:r>
              <a:rPr lang="ja-JP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ja-JP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ja-JP" altLang="en-US" sz="2400" dirty="0" smtClean="0">
                <a:latin typeface="HY견고딕" pitchFamily="18" charset="-127"/>
                <a:ea typeface="HY견고딕" pitchFamily="18" charset="-127"/>
              </a:rPr>
              <a:t>歌舞伎</a:t>
            </a:r>
            <a:r>
              <a:rPr lang="en-US" altLang="ja-JP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lvl="1"/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기다유카부키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ja-JP" altLang="en-US" sz="2400" dirty="0" smtClean="0">
                <a:latin typeface="HY견고딕" pitchFamily="18" charset="-127"/>
                <a:ea typeface="HY견고딕" pitchFamily="18" charset="-127"/>
              </a:rPr>
              <a:t>義太夫歌舞伎）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lvl="1"/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신가부키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ja-JP" altLang="en-US" sz="2400" dirty="0" smtClean="0">
                <a:latin typeface="HY견고딕" pitchFamily="18" charset="-127"/>
                <a:ea typeface="HY견고딕" pitchFamily="18" charset="-127"/>
              </a:rPr>
              <a:t>新歌舞伎）</a:t>
            </a:r>
            <a:endParaRPr lang="en-US" altLang="ja-JP" sz="2400" dirty="0" smtClean="0">
              <a:latin typeface="HY견고딕" pitchFamily="18" charset="-127"/>
              <a:ea typeface="HY견고딕" pitchFamily="18" charset="-127"/>
            </a:endParaRPr>
          </a:p>
          <a:p>
            <a:pPr lvl="1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무용극 (舞踊劇)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lvl="1"/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600" dirty="0">
                <a:latin typeface="HY견고딕" pitchFamily="18" charset="-127"/>
                <a:ea typeface="HY견고딕" pitchFamily="18" charset="-127"/>
              </a:rPr>
              <a:t>작품내용</a:t>
            </a:r>
            <a:endParaRPr lang="en-US" altLang="ko-KR" sz="2600" dirty="0">
              <a:latin typeface="HY견고딕" pitchFamily="18" charset="-127"/>
              <a:ea typeface="HY견고딕" pitchFamily="18" charset="-127"/>
            </a:endParaRPr>
          </a:p>
          <a:p>
            <a:pPr lvl="1"/>
            <a:r>
              <a:rPr lang="ko-KR" altLang="en-US" sz="2600" dirty="0">
                <a:latin typeface="HY견고딕" pitchFamily="18" charset="-127"/>
                <a:ea typeface="HY견고딕" pitchFamily="18" charset="-127"/>
              </a:rPr>
              <a:t>시대물(時代物)</a:t>
            </a:r>
            <a:endParaRPr lang="en-US" altLang="ko-KR" sz="2600" dirty="0">
              <a:latin typeface="HY견고딕" pitchFamily="18" charset="-127"/>
              <a:ea typeface="HY견고딕" pitchFamily="18" charset="-127"/>
            </a:endParaRPr>
          </a:p>
          <a:p>
            <a:pPr lvl="1"/>
            <a:r>
              <a:rPr lang="ko-KR" altLang="en-US" sz="2600" dirty="0" err="1">
                <a:latin typeface="HY견고딕" pitchFamily="18" charset="-127"/>
                <a:ea typeface="HY견고딕" pitchFamily="18" charset="-127"/>
              </a:rPr>
              <a:t>세와물</a:t>
            </a:r>
            <a:r>
              <a:rPr lang="ko-KR" altLang="en-US" sz="26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600" dirty="0" err="1">
                <a:latin typeface="HY견고딕" pitchFamily="18" charset="-127"/>
                <a:ea typeface="HY견고딕" pitchFamily="18" charset="-127"/>
              </a:rPr>
              <a:t>世話物</a:t>
            </a:r>
            <a:r>
              <a:rPr lang="ko-KR" altLang="en-US" sz="2600" dirty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600" dirty="0">
              <a:latin typeface="HY견고딕" pitchFamily="18" charset="-127"/>
              <a:ea typeface="HY견고딕" pitchFamily="18" charset="-127"/>
            </a:endParaRPr>
          </a:p>
          <a:p>
            <a:pPr lvl="1"/>
            <a:r>
              <a:rPr lang="ko-KR" altLang="en-US" sz="2600" dirty="0" err="1">
                <a:latin typeface="HY견고딕" pitchFamily="18" charset="-127"/>
                <a:ea typeface="HY견고딕" pitchFamily="18" charset="-127"/>
              </a:rPr>
              <a:t>오이에모노</a:t>
            </a:r>
            <a:r>
              <a:rPr lang="en-US" altLang="ko-KR" sz="26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ja-JP" altLang="en-US" sz="2600" dirty="0">
                <a:latin typeface="HY견고딕" pitchFamily="18" charset="-127"/>
                <a:ea typeface="HY견고딕" pitchFamily="18" charset="-127"/>
              </a:rPr>
              <a:t>お家</a:t>
            </a:r>
            <a:r>
              <a:rPr lang="ko-KR" altLang="en-US" sz="2600" dirty="0">
                <a:latin typeface="HY견고딕" pitchFamily="18" charset="-127"/>
                <a:ea typeface="HY견고딕" pitchFamily="18" charset="-127"/>
              </a:rPr>
              <a:t>物</a:t>
            </a:r>
            <a:r>
              <a:rPr lang="en-US" altLang="ko-KR" sz="2600" dirty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600" dirty="0">
              <a:latin typeface="HY견고딕" pitchFamily="18" charset="-127"/>
              <a:ea typeface="HY견고딕" pitchFamily="18" charset="-127"/>
            </a:endParaRPr>
          </a:p>
          <a:p>
            <a:pPr lvl="1"/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26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862064" cy="288032"/>
          </a:xfrm>
        </p:spPr>
        <p:txBody>
          <a:bodyPr>
            <a:noAutofit/>
          </a:bodyPr>
          <a:lstStyle/>
          <a:p>
            <a:pPr lvl="1" algn="l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신 가부키</a:t>
            </a:r>
            <a:r>
              <a:rPr lang="ja-JP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2000" dirty="0" smtClean="0">
                <a:latin typeface="HY견고딕" pitchFamily="18" charset="-127"/>
                <a:ea typeface="HY견고딕" pitchFamily="18" charset="-127"/>
              </a:rPr>
              <a:t>新歌舞伎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31318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그림 5" descr="슈젠지모노가타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3038475" cy="5143500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1594520" cy="4525963"/>
          </a:xfrm>
        </p:spPr>
        <p:txBody>
          <a:bodyPr vert="eaVert" anchor="b">
            <a:normAutofit/>
          </a:bodyPr>
          <a:lstStyle/>
          <a:p>
            <a:r>
              <a:rPr lang="ko-KR" altLang="en-US" sz="3600" dirty="0" err="1" smtClean="0">
                <a:latin typeface="+mj-ea"/>
                <a:ea typeface="+mj-ea"/>
              </a:rPr>
              <a:t>슈젠지모노가타리</a:t>
            </a:r>
            <a:endParaRPr lang="en-US" altLang="ko-KR" sz="3600" dirty="0" smtClean="0">
              <a:latin typeface="+mj-ea"/>
              <a:ea typeface="+mj-ea"/>
            </a:endParaRPr>
          </a:p>
          <a:p>
            <a:r>
              <a:rPr lang="en-US" altLang="ko-KR" sz="3600" dirty="0" smtClean="0">
                <a:latin typeface="+mj-ea"/>
                <a:ea typeface="+mj-ea"/>
              </a:rPr>
              <a:t>(</a:t>
            </a:r>
            <a:r>
              <a:rPr lang="ko-KR" altLang="en-US" sz="3600" dirty="0" err="1" smtClean="0">
                <a:latin typeface="+mj-ea"/>
                <a:ea typeface="+mj-ea"/>
              </a:rPr>
              <a:t>修善寺物語</a:t>
            </a:r>
            <a:r>
              <a:rPr lang="ja-JP" altLang="en-US" sz="3600" dirty="0" smtClean="0">
                <a:latin typeface="+mj-ea"/>
                <a:ea typeface="+mj-ea"/>
              </a:rPr>
              <a:t>）</a:t>
            </a:r>
            <a:endParaRPr lang="ko-KR" altLang="en-US" sz="3600" dirty="0">
              <a:latin typeface="+mj-ea"/>
              <a:ea typeface="+mj-ea"/>
            </a:endParaRPr>
          </a:p>
        </p:txBody>
      </p:sp>
      <p:pic>
        <p:nvPicPr>
          <p:cNvPr id="8" name="그림 7" descr="슈젠지모노가타리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744416" cy="51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034680" cy="274042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시대물 時代物</a:t>
            </a:r>
            <a:endParaRPr lang="ko-KR" altLang="en-US" sz="20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7306444" y="1600200"/>
            <a:ext cx="1380356" cy="4525963"/>
          </a:xfrm>
        </p:spPr>
        <p:txBody>
          <a:bodyPr vert="eaVert">
            <a:normAutofit fontScale="92500" lnSpcReduction="10000"/>
          </a:bodyPr>
          <a:lstStyle/>
          <a:p>
            <a:r>
              <a:rPr lang="ko-KR" altLang="en-US" sz="3600" dirty="0" err="1" smtClean="0">
                <a:latin typeface="HY견고딕" pitchFamily="18" charset="-127"/>
                <a:ea typeface="HY견고딕" pitchFamily="18" charset="-127"/>
              </a:rPr>
              <a:t>스케로쿠</a:t>
            </a:r>
            <a:r>
              <a:rPr lang="en-US" altLang="ko-KR" sz="3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ja-JP" altLang="en-US" sz="3600" dirty="0" smtClean="0">
                <a:latin typeface="HY견고딕" pitchFamily="18" charset="-127"/>
                <a:ea typeface="HY견고딕" pitchFamily="18" charset="-127"/>
              </a:rPr>
              <a:t>助六）</a:t>
            </a:r>
            <a:endParaRPr lang="en-US" altLang="ko-KR" sz="3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  <a:hlinkClick r:id="rId2"/>
              </a:rPr>
              <a:t>스케로쿠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hlinkClick r:id="rId2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hlinkClick r:id="rId2"/>
              </a:rPr>
              <a:t>1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  <a:hlinkClick r:id="rId3"/>
              </a:rPr>
              <a:t>스케로쿠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hlinkClick r:id="rId3"/>
              </a:rPr>
              <a:t>2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그림 7" descr="스케로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60781"/>
            <a:ext cx="3366377" cy="4488500"/>
          </a:xfrm>
          <a:prstGeom prst="rect">
            <a:avLst/>
          </a:prstGeom>
        </p:spPr>
      </p:pic>
      <p:pic>
        <p:nvPicPr>
          <p:cNvPr id="9" name="그림 8" descr="스케로쿠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484784"/>
            <a:ext cx="32385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10344" y="202630"/>
            <a:ext cx="4402832" cy="346050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다양한 가부키</a:t>
            </a:r>
            <a:endParaRPr lang="ko-KR" altLang="en-US" sz="20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295232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서민들의 세계에서부터 무사들</a:t>
            </a: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귀족들의 세계에 이르기까지 다양한 등장 인물과 배경을 지니는 가부키는 오늘날에도 새로이 창작되며 레퍼토리를 확대시켜 나아가고 있다</a:t>
            </a: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. </a:t>
            </a:r>
            <a:b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</a:br>
            <a:endParaRPr lang="en-US" altLang="ko-KR" sz="3200" b="1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09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682752" cy="274042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가부키의 무대 장치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87549" y="1628800"/>
            <a:ext cx="3970784" cy="2692896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>
                <a:latin typeface="+mj-ea"/>
                <a:ea typeface="+mj-ea"/>
              </a:rPr>
              <a:t>하나미치</a:t>
            </a:r>
            <a:r>
              <a:rPr lang="en-US" altLang="ko-KR" sz="2800" dirty="0" smtClean="0">
                <a:latin typeface="+mj-ea"/>
                <a:ea typeface="+mj-ea"/>
              </a:rPr>
              <a:t>(</a:t>
            </a:r>
            <a:r>
              <a:rPr lang="ja-JP" altLang="en-US" sz="2800" dirty="0">
                <a:latin typeface="+mj-ea"/>
                <a:ea typeface="+mj-ea"/>
              </a:rPr>
              <a:t>花</a:t>
            </a:r>
            <a:r>
              <a:rPr lang="ja-JP" altLang="en-US" sz="2800" dirty="0" smtClean="0">
                <a:latin typeface="+mj-ea"/>
                <a:ea typeface="+mj-ea"/>
              </a:rPr>
              <a:t>道</a:t>
            </a:r>
            <a:r>
              <a:rPr lang="en-US" altLang="ko-KR" sz="2800" dirty="0" smtClean="0">
                <a:latin typeface="+mj-ea"/>
                <a:ea typeface="+mj-ea"/>
              </a:rPr>
              <a:t>)</a:t>
            </a:r>
          </a:p>
          <a:p>
            <a:r>
              <a:rPr lang="ko-KR" altLang="en-US" sz="2800" dirty="0" smtClean="0">
                <a:latin typeface="+mj-ea"/>
                <a:ea typeface="+mj-ea"/>
              </a:rPr>
              <a:t>회전무</a:t>
            </a:r>
            <a:r>
              <a:rPr lang="ko-KR" altLang="en-US" sz="2800" dirty="0">
                <a:latin typeface="+mj-ea"/>
                <a:ea typeface="+mj-ea"/>
              </a:rPr>
              <a:t>대</a:t>
            </a:r>
            <a:r>
              <a:rPr lang="en-US" altLang="ko-KR" sz="2800" dirty="0" smtClean="0">
                <a:latin typeface="+mj-ea"/>
                <a:ea typeface="+mj-ea"/>
              </a:rPr>
              <a:t>(</a:t>
            </a:r>
            <a:r>
              <a:rPr lang="ja-JP" altLang="en-US" sz="2800" dirty="0" smtClean="0">
                <a:latin typeface="+mj-ea"/>
                <a:ea typeface="+mj-ea"/>
              </a:rPr>
              <a:t>回り舞台</a:t>
            </a:r>
            <a:r>
              <a:rPr lang="en-US" altLang="ko-KR" sz="2800" dirty="0" smtClean="0">
                <a:latin typeface="+mj-ea"/>
                <a:ea typeface="+mj-ea"/>
              </a:rPr>
              <a:t>)</a:t>
            </a:r>
          </a:p>
          <a:p>
            <a:r>
              <a:rPr lang="ko-KR" altLang="en-US" sz="2800" dirty="0" smtClean="0">
                <a:latin typeface="+mj-ea"/>
                <a:ea typeface="+mj-ea"/>
              </a:rPr>
              <a:t>세리</a:t>
            </a:r>
            <a:r>
              <a:rPr lang="ja-JP" altLang="en-US" sz="2800" dirty="0" smtClean="0">
                <a:latin typeface="+mj-ea"/>
                <a:ea typeface="+mj-ea"/>
              </a:rPr>
              <a:t>（せり）</a:t>
            </a:r>
            <a:endParaRPr lang="en-US" altLang="ja-JP" sz="2800" dirty="0" smtClean="0">
              <a:latin typeface="+mj-ea"/>
              <a:ea typeface="+mj-ea"/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2400" dirty="0" err="1" smtClean="0">
                <a:latin typeface="+mj-ea"/>
                <a:ea typeface="+mj-ea"/>
              </a:rPr>
              <a:t>슷폰</a:t>
            </a:r>
            <a:r>
              <a:rPr lang="en-US" altLang="ko-KR" sz="2400" dirty="0" smtClean="0">
                <a:latin typeface="+mj-ea"/>
                <a:ea typeface="+mj-ea"/>
              </a:rPr>
              <a:t>(</a:t>
            </a:r>
            <a:r>
              <a:rPr lang="ja-JP" altLang="en-US" sz="2400" dirty="0" smtClean="0">
                <a:latin typeface="+mj-ea"/>
                <a:ea typeface="+mj-ea"/>
              </a:rPr>
              <a:t>すっぽん</a:t>
            </a:r>
            <a:r>
              <a:rPr lang="en-US" altLang="ko-KR" sz="2400" dirty="0" smtClean="0">
                <a:latin typeface="+mj-ea"/>
                <a:ea typeface="+mj-ea"/>
              </a:rPr>
              <a:t>)</a:t>
            </a:r>
            <a:endParaRPr lang="ko-KR" altLang="en-US" sz="2400" dirty="0"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98" y="1293510"/>
            <a:ext cx="451054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4356484" cy="903630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≫index</a:t>
            </a:r>
            <a:endParaRPr lang="ko-KR" altLang="en-US" sz="6000" dirty="0"/>
          </a:p>
        </p:txBody>
      </p:sp>
      <p:sp>
        <p:nvSpPr>
          <p:cNvPr id="4" name="타원 3"/>
          <p:cNvSpPr/>
          <p:nvPr/>
        </p:nvSpPr>
        <p:spPr>
          <a:xfrm>
            <a:off x="539552" y="1764052"/>
            <a:ext cx="4334196" cy="41852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3347864" y="1621014"/>
            <a:ext cx="4248472" cy="727866"/>
          </a:xfrm>
          <a:prstGeom prst="flowChartAlternateProcess">
            <a:avLst/>
          </a:prstGeom>
          <a:solidFill>
            <a:srgbClr val="FF0000">
              <a:alpha val="8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chapter1.</a:t>
            </a:r>
            <a:r>
              <a:rPr lang="ko-KR" altLang="en-US" sz="2000" dirty="0"/>
              <a:t>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분라쿠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文樂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순서도: 대체 처리 10"/>
          <p:cNvSpPr/>
          <p:nvPr/>
        </p:nvSpPr>
        <p:spPr>
          <a:xfrm>
            <a:off x="3851920" y="2492896"/>
            <a:ext cx="4248472" cy="727866"/>
          </a:xfrm>
          <a:prstGeom prst="flowChartAlternateProcess">
            <a:avLst/>
          </a:prstGeom>
          <a:solidFill>
            <a:srgbClr val="FF0000">
              <a:alpha val="8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chapter2.</a:t>
            </a:r>
            <a:r>
              <a:rPr lang="ko-KR" altLang="en-US" sz="2000" dirty="0"/>
              <a:t>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노</a:t>
            </a:r>
            <a:r>
              <a:rPr lang="en-US" altLang="ko-KR" sz="2000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能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순서도: 대체 처리 11"/>
          <p:cNvSpPr/>
          <p:nvPr/>
        </p:nvSpPr>
        <p:spPr>
          <a:xfrm>
            <a:off x="4038771" y="3386115"/>
            <a:ext cx="4248472" cy="727866"/>
          </a:xfrm>
          <a:prstGeom prst="flowChartAlternateProcess">
            <a:avLst/>
          </a:prstGeom>
          <a:solidFill>
            <a:srgbClr val="FF0000">
              <a:alpha val="8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chapter3.</a:t>
            </a:r>
            <a:r>
              <a:rPr lang="ko-KR" altLang="en-US" sz="2000" dirty="0"/>
              <a:t> </a:t>
            </a:r>
            <a:r>
              <a:rPr lang="ko-KR" altLang="en-US" sz="2000" dirty="0">
                <a:latin typeface="Adobe 고딕 Std B" pitchFamily="34" charset="-127"/>
                <a:ea typeface="Adobe 고딕 Std B" pitchFamily="34" charset="-127"/>
              </a:rPr>
              <a:t>가부키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歌舞伎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순서도: 대체 처리 12"/>
          <p:cNvSpPr/>
          <p:nvPr/>
        </p:nvSpPr>
        <p:spPr>
          <a:xfrm>
            <a:off x="3857964" y="4365104"/>
            <a:ext cx="4248472" cy="727866"/>
          </a:xfrm>
          <a:prstGeom prst="flowChartAlternateProcess">
            <a:avLst/>
          </a:prstGeom>
          <a:solidFill>
            <a:srgbClr val="FF0000">
              <a:alpha val="8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chapter4.</a:t>
            </a:r>
            <a:r>
              <a:rPr lang="ko-KR" altLang="en-US" sz="2000" dirty="0"/>
              <a:t> </a:t>
            </a:r>
            <a:r>
              <a:rPr lang="ko-KR" altLang="en-US" sz="2000" dirty="0" err="1">
                <a:latin typeface="Adobe 고딕 Std B" pitchFamily="34" charset="-127"/>
                <a:ea typeface="Adobe 고딕 Std B" pitchFamily="34" charset="-127"/>
              </a:rPr>
              <a:t>쿄겐</a:t>
            </a:r>
            <a:r>
              <a:rPr lang="ko-KR" altLang="en-US" sz="2000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狂言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3347864" y="5221414"/>
            <a:ext cx="4248472" cy="727866"/>
          </a:xfrm>
          <a:prstGeom prst="flowChartAlternateProcess">
            <a:avLst/>
          </a:prstGeom>
          <a:solidFill>
            <a:srgbClr val="FF0000">
              <a:alpha val="8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chapter5.</a:t>
            </a:r>
            <a:r>
              <a:rPr lang="ko-KR" altLang="en-US" sz="2000" dirty="0"/>
              <a:t>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라쿠고</a:t>
            </a:r>
            <a:r>
              <a:rPr lang="en-US" altLang="ko-KR" sz="2000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落語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2720" y="2795444"/>
            <a:ext cx="31478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2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일본의</a:t>
            </a:r>
            <a:endParaRPr lang="en-US" altLang="ko-KR" sz="36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전통문화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07504" y="303647"/>
            <a:ext cx="4834880" cy="245033"/>
          </a:xfrm>
        </p:spPr>
        <p:txBody>
          <a:bodyPr>
            <a:noAutofit/>
          </a:bodyPr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하나미치</a:t>
            </a:r>
            <a:r>
              <a:rPr lang="en-US" altLang="ko-KR" sz="20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花道</a:t>
            </a:r>
            <a:endParaRPr lang="ko-KR" altLang="en-US" sz="20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896543" cy="3672408"/>
          </a:xfrm>
          <a:effectLst>
            <a:softEdge rad="63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6"/>
          <a:stretch/>
        </p:blipFill>
        <p:spPr>
          <a:xfrm>
            <a:off x="4139952" y="3789040"/>
            <a:ext cx="4738395" cy="25789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004048" y="164331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ea"/>
              </a:rPr>
              <a:t>·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단순한 통로가 아닌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주요 장면을 연기하는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무대의 일부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관객과의 친근감을 연출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45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6997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07504" y="266727"/>
            <a:ext cx="3209528" cy="281953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회전무대</a:t>
            </a:r>
            <a:r>
              <a:rPr lang="en-US" altLang="ko-KR" sz="2000" dirty="0">
                <a:solidFill>
                  <a:schemeClr val="tx1"/>
                </a:solidFill>
                <a:latin typeface="+mj-ea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</a:rPr>
              <a:t>回り舞台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75"/>
          <a:stretch/>
        </p:blipFill>
        <p:spPr>
          <a:xfrm>
            <a:off x="530689" y="1340768"/>
            <a:ext cx="4257335" cy="2454215"/>
          </a:xfr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788024" y="155679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시간절약</a:t>
            </a:r>
            <a:r>
              <a:rPr lang="en-US" altLang="ko-KR" sz="2400" dirty="0" smtClean="0">
                <a:latin typeface="+mj-ea"/>
                <a:ea typeface="+mj-ea"/>
              </a:rPr>
              <a:t/>
            </a:r>
            <a:br>
              <a:rPr lang="en-US" altLang="ko-KR" sz="2400" dirty="0" smtClean="0">
                <a:latin typeface="+mj-ea"/>
                <a:ea typeface="+mj-ea"/>
              </a:rPr>
            </a:br>
            <a:r>
              <a:rPr lang="ko-KR" altLang="en-US" sz="2400" dirty="0" smtClean="0">
                <a:latin typeface="+mj-ea"/>
                <a:ea typeface="+mj-ea"/>
              </a:rPr>
              <a:t>장면전환의 예술성</a:t>
            </a:r>
            <a:endParaRPr lang="ko-KR" altLang="en-US" sz="2400" dirty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3212976"/>
            <a:ext cx="4666290" cy="31108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632200" cy="2730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019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33478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826768" cy="274042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세리</a:t>
            </a:r>
            <a:r>
              <a:rPr lang="en-US" altLang="ko-KR" sz="2000" dirty="0">
                <a:solidFill>
                  <a:schemeClr val="tx1"/>
                </a:solidFill>
                <a:latin typeface="+mj-ea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</a:rPr>
              <a:t>せり 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2000" dirty="0" err="1" smtClean="0">
                <a:solidFill>
                  <a:schemeClr val="tx1"/>
                </a:solidFill>
                <a:latin typeface="+mj-ea"/>
              </a:rPr>
              <a:t>슷폰</a:t>
            </a:r>
            <a:r>
              <a:rPr lang="ja-JP" altLang="en-US" sz="2000" dirty="0">
                <a:solidFill>
                  <a:schemeClr val="tx1"/>
                </a:solidFill>
                <a:latin typeface="+mj-ea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</a:rPr>
              <a:t>すっぽん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32333" r="142" b="-366"/>
          <a:stretch/>
        </p:blipFill>
        <p:spPr>
          <a:xfrm>
            <a:off x="395537" y="1556792"/>
            <a:ext cx="4752528" cy="3212642"/>
          </a:xfrm>
        </p:spPr>
      </p:pic>
      <p:sp>
        <p:nvSpPr>
          <p:cNvPr id="7" name="TextBox 6"/>
          <p:cNvSpPr txBox="1"/>
          <p:nvPr/>
        </p:nvSpPr>
        <p:spPr>
          <a:xfrm>
            <a:off x="5215532" y="1628800"/>
            <a:ext cx="382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리프트 형식의 등장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 smtClean="0">
                <a:latin typeface="+mj-ea"/>
                <a:ea typeface="+mj-ea"/>
              </a:rPr>
              <a:t>및</a:t>
            </a:r>
            <a:r>
              <a:rPr lang="en-US" altLang="ko-KR" sz="2400" dirty="0" smtClean="0">
                <a:latin typeface="+mj-ea"/>
                <a:ea typeface="+mj-ea"/>
              </a:rPr>
              <a:t/>
            </a:r>
            <a:br>
              <a:rPr lang="en-US" altLang="ko-KR" sz="2400" dirty="0" smtClean="0">
                <a:latin typeface="+mj-ea"/>
                <a:ea typeface="+mj-ea"/>
              </a:rPr>
            </a:br>
            <a:r>
              <a:rPr lang="ko-KR" altLang="en-US" sz="2400" dirty="0" smtClean="0">
                <a:latin typeface="+mj-ea"/>
                <a:ea typeface="+mj-ea"/>
              </a:rPr>
              <a:t>퇴장장치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179" y="3463686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+mj-ea"/>
                <a:ea typeface="+mj-ea"/>
              </a:rPr>
              <a:t>슷폰</a:t>
            </a:r>
            <a:r>
              <a:rPr lang="en-US" altLang="ko-KR" sz="2000" dirty="0" smtClean="0">
                <a:latin typeface="+mj-ea"/>
                <a:ea typeface="+mj-ea"/>
              </a:rPr>
              <a:t>- </a:t>
            </a:r>
            <a:r>
              <a:rPr lang="ko-KR" altLang="en-US" sz="2000" dirty="0" err="1" smtClean="0">
                <a:latin typeface="+mj-ea"/>
                <a:ea typeface="+mj-ea"/>
              </a:rPr>
              <a:t>하나미치</a:t>
            </a:r>
            <a:r>
              <a:rPr lang="ko-KR" altLang="en-US" sz="2000" dirty="0" smtClean="0">
                <a:latin typeface="+mj-ea"/>
                <a:ea typeface="+mj-ea"/>
              </a:rPr>
              <a:t> 위의 작은 세리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j-ea"/>
                <a:ea typeface="+mj-ea"/>
              </a:rPr>
              <a:t>드나드는 인물은 요괴나 유령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632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42119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682752" cy="274042"/>
          </a:xfrm>
        </p:spPr>
        <p:txBody>
          <a:bodyPr>
            <a:noAutofit/>
          </a:bodyPr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히키마쿠</a:t>
            </a:r>
            <a:r>
              <a:rPr lang="en-US" altLang="ko-KR" sz="20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引幕</a:t>
            </a:r>
            <a:r>
              <a:rPr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,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효시기</a:t>
            </a:r>
            <a:r>
              <a:rPr lang="en-US" altLang="ko-KR" sz="20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拍子木</a:t>
            </a:r>
            <a:endParaRPr lang="ko-KR" altLang="en-US" sz="20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029908" y="1556792"/>
            <a:ext cx="2934580" cy="1368151"/>
          </a:xfrm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히키마쿠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죠시키마쿠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)-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주황색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진 초록색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검정의가로줄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무늬로 된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막을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드리운다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0" y="1412776"/>
            <a:ext cx="5606192" cy="4730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6136" y="3212976"/>
            <a:ext cx="305983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효시기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시작과 단락의 바뀜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끝남을 알리는 나무막대 소리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900" dirty="0">
                <a:latin typeface="HY견고딕" pitchFamily="18" charset="-127"/>
                <a:ea typeface="HY견고딕" pitchFamily="18" charset="-127"/>
                <a:hlinkClick r:id="rId3"/>
              </a:rPr>
              <a:t>https://</a:t>
            </a:r>
            <a:r>
              <a:rPr lang="en-US" altLang="ko-KR" sz="900" dirty="0" smtClean="0">
                <a:latin typeface="HY견고딕" pitchFamily="18" charset="-127"/>
                <a:ea typeface="HY견고딕" pitchFamily="18" charset="-127"/>
                <a:hlinkClick r:id="rId3"/>
              </a:rPr>
              <a:t>www.youtube.com/watch?v=yD-jI6ZaB_Y&amp;index=13&amp;list=PLF5FB21E4D5DBD59F</a:t>
            </a:r>
            <a:endParaRPr lang="en-US" altLang="ko-KR" sz="900" dirty="0" smtClean="0">
              <a:latin typeface="HY견고딕" pitchFamily="18" charset="-127"/>
              <a:ea typeface="HY견고딕" pitchFamily="18" charset="-127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00:30-</a:t>
            </a:r>
            <a:endParaRPr lang="ko-KR" altLang="en-US" sz="11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4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1810544" cy="274042"/>
          </a:xfrm>
        </p:spPr>
        <p:txBody>
          <a:bodyPr>
            <a:noAutofit/>
          </a:bodyPr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+mj-ea"/>
              </a:rPr>
              <a:t>게자와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  <a:latin typeface="+mj-ea"/>
              </a:rPr>
              <a:t>다</a:t>
            </a:r>
            <a:r>
              <a:rPr lang="ko-KR" altLang="en-US" sz="2000" dirty="0" err="1" smtClean="0">
                <a:solidFill>
                  <a:schemeClr val="tx1"/>
                </a:solidFill>
                <a:latin typeface="+mj-ea"/>
              </a:rPr>
              <a:t>유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06896" y="1659835"/>
            <a:ext cx="82296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게자음악은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무대를 향해 왼쪽에 검은 발로 칸막이를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한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안에서 연주하기에 연주자의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모습은 볼 수가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없다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가부키의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효과음악은 모두 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게자음악이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떠맡는다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다유는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일종의 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나레이터로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다유의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옆자리엔 담당악사가 앉는다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dirty="0">
              <a:latin typeface="HY견고딕" pitchFamily="18" charset="-127"/>
              <a:ea typeface="HY견고딕" pitchFamily="18" charset="-127"/>
              <a:hlinkClick r:id="rId2"/>
            </a:endParaRPr>
          </a:p>
          <a:p>
            <a:endParaRPr lang="en-US" altLang="ko-KR" sz="2400" dirty="0" smtClean="0"/>
          </a:p>
          <a:p>
            <a:endParaRPr lang="en-US" altLang="ko-KR" dirty="0">
              <a:hlinkClick r:id="rId2"/>
            </a:endParaRPr>
          </a:p>
          <a:p>
            <a:r>
              <a:rPr lang="en-US" altLang="ko-KR" sz="1800" dirty="0" smtClean="0">
                <a:hlinkClick r:id="rId2"/>
              </a:rPr>
              <a:t>http://damunhwaedu.com/xe/menu4_3/637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623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9512" y="296747"/>
            <a:ext cx="2962672" cy="274042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팬 그룹과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습명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23528" y="3140968"/>
            <a:ext cx="3898776" cy="152209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습명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조부나 스승 등의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이름과 연기양식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팬 그룹까지 이어받아 대를 잇는다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8"/>
          <a:stretch/>
        </p:blipFill>
        <p:spPr>
          <a:xfrm>
            <a:off x="4338635" y="1384402"/>
            <a:ext cx="4323612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55679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히이키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렌추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)-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열혈 팬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후원자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단골손님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445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 rot="10800000" flipV="1">
            <a:off x="179512" y="218254"/>
            <a:ext cx="3034680" cy="360040"/>
          </a:xfrm>
        </p:spPr>
        <p:txBody>
          <a:bodyPr>
            <a:noAutofit/>
          </a:bodyPr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+mj-ea"/>
              </a:rPr>
              <a:t>구마도리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2178528" cy="3221243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58" y="3668255"/>
            <a:ext cx="4644008" cy="30960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" y="764703"/>
            <a:ext cx="5798274" cy="2903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249289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영웅</a:t>
            </a:r>
            <a:r>
              <a:rPr lang="en-US" altLang="ko-KR" sz="2400" dirty="0" smtClean="0">
                <a:latin typeface="+mj-ea"/>
                <a:ea typeface="+mj-ea"/>
              </a:rPr>
              <a:t>-</a:t>
            </a:r>
            <a:r>
              <a:rPr lang="ko-KR" altLang="en-US" sz="2400" dirty="0" smtClean="0">
                <a:latin typeface="+mj-ea"/>
                <a:ea typeface="+mj-ea"/>
              </a:rPr>
              <a:t>붉은색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ko-KR" altLang="en-US" sz="2400" dirty="0" smtClean="0">
                <a:latin typeface="+mj-ea"/>
                <a:ea typeface="+mj-ea"/>
              </a:rPr>
              <a:t>악인</a:t>
            </a:r>
            <a:r>
              <a:rPr lang="en-US" altLang="ko-KR" sz="2400" dirty="0" smtClean="0">
                <a:latin typeface="+mj-ea"/>
                <a:ea typeface="+mj-ea"/>
              </a:rPr>
              <a:t>- </a:t>
            </a:r>
            <a:r>
              <a:rPr lang="ko-KR" altLang="en-US" sz="2400" dirty="0" smtClean="0">
                <a:latin typeface="+mj-ea"/>
                <a:ea typeface="+mj-ea"/>
              </a:rPr>
              <a:t>푸른색</a:t>
            </a:r>
            <a:endParaRPr lang="en-US" altLang="ko-KR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7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38519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07504" y="157802"/>
            <a:ext cx="4186808" cy="418058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가부키에 관련된 여러 장르의 책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가부키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교겐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가부키의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대본집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동작지시 ‘</a:t>
            </a:r>
            <a:r>
              <a:rPr lang="ko-KR" altLang="en-US" sz="2200" dirty="0" err="1">
                <a:latin typeface="HY견고딕" pitchFamily="18" charset="-127"/>
                <a:ea typeface="HY견고딕" pitchFamily="18" charset="-127"/>
              </a:rPr>
              <a:t>도가키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,</a:t>
            </a:r>
            <a:b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무대장치설명 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200" dirty="0" err="1">
                <a:latin typeface="HY견고딕" pitchFamily="18" charset="-127"/>
                <a:ea typeface="HY견고딕" pitchFamily="18" charset="-127"/>
              </a:rPr>
              <a:t>부타이가키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대사 ‘</a:t>
            </a:r>
            <a:r>
              <a:rPr lang="ko-KR" altLang="en-US" sz="2200" dirty="0" err="1">
                <a:latin typeface="HY견고딕" pitchFamily="18" charset="-127"/>
                <a:ea typeface="HY견고딕" pitchFamily="18" charset="-127"/>
              </a:rPr>
              <a:t>세리후가키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로 구성</a:t>
            </a:r>
            <a:endParaRPr lang="en-US" altLang="ko-KR" sz="22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예담집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가부키 가문의 비전서로 수련과정이나 경험이 담겨있다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.</a:t>
            </a:r>
            <a:b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근대에는 감상평이나 연구론 등의 내용으로 바뀌었다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7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84380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9512" y="306686"/>
            <a:ext cx="2890664" cy="274042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가부키 만의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연기법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미에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見得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)-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무대에서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연기가 진행되는 어느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한 순간에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배우가 정지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상태로 손이나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발에 힘을 집중시키는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연기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다테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殺陳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)- ‘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다치마와리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立回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)’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라고도 하며 난투를 표현 하는 모든 것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>
                <a:latin typeface="HY견고딕" pitchFamily="18" charset="-127"/>
                <a:ea typeface="HY견고딕" pitchFamily="18" charset="-127"/>
                <a:hlinkClick r:id="rId2"/>
              </a:rPr>
              <a:t>https://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  <a:hlinkClick r:id="rId2"/>
              </a:rPr>
              <a:t>www.youtube.com/watch?v=ich4H_EfGNc&amp;list=PLF5FB21E4D5DBD59F&amp;index=12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9:40-11:40</a:t>
            </a:r>
            <a:endParaRPr lang="en-US" altLang="ko-KR" sz="1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25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648072"/>
          </a:xfrm>
        </p:spPr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tx1"/>
                </a:solidFill>
                <a:latin typeface="+mj-ea"/>
              </a:rPr>
              <a:t>Chapter4.  </a:t>
            </a:r>
            <a:r>
              <a:rPr lang="ko-KR" altLang="en-US" sz="2800" dirty="0" err="1" smtClean="0">
                <a:solidFill>
                  <a:schemeClr val="tx1"/>
                </a:solidFill>
                <a:latin typeface="+mj-ea"/>
              </a:rPr>
              <a:t>쿄겐</a:t>
            </a:r>
            <a:r>
              <a:rPr lang="ko-KR" altLang="en-US" sz="2800" dirty="0" smtClean="0">
                <a:solidFill>
                  <a:schemeClr val="tx1"/>
                </a:solidFill>
                <a:latin typeface="+mj-ea"/>
              </a:rPr>
              <a:t> </a:t>
            </a:r>
            <a:endParaRPr lang="ko-KR" altLang="en-US" sz="28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836712"/>
            <a:ext cx="60841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67" y="1484784"/>
            <a:ext cx="6552728" cy="43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648072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chemeClr val="tx1"/>
                </a:solidFill>
                <a:latin typeface="+mj-ea"/>
              </a:rPr>
              <a:t>chapter1.</a:t>
            </a:r>
            <a:r>
              <a:rPr lang="ko-KR" altLang="en-US" sz="2800" dirty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2800" dirty="0" err="1">
                <a:solidFill>
                  <a:schemeClr val="tx1"/>
                </a:solidFill>
                <a:latin typeface="+mj-ea"/>
              </a:rPr>
              <a:t>분라쿠</a:t>
            </a:r>
            <a:r>
              <a:rPr lang="ko-KR" altLang="en-US" sz="2800" dirty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2800" dirty="0" err="1" smtClean="0">
                <a:solidFill>
                  <a:schemeClr val="tx1"/>
                </a:solidFill>
                <a:latin typeface="+mj-ea"/>
              </a:rPr>
              <a:t>文樂</a:t>
            </a:r>
            <a:endParaRPr lang="ko-KR" altLang="en-US" sz="28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5915058" cy="37593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24298"/>
            <a:ext cx="5832648" cy="3888432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0" y="836712"/>
            <a:ext cx="60841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888975"/>
            <a:ext cx="397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단순한 인형극에서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닌교조루리로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발전되는 과정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제목 1"/>
          <p:cNvSpPr txBox="1">
            <a:spLocks/>
          </p:cNvSpPr>
          <p:nvPr/>
        </p:nvSpPr>
        <p:spPr>
          <a:xfrm>
            <a:off x="107504" y="41176"/>
            <a:ext cx="223224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err="1">
                <a:solidFill>
                  <a:schemeClr val="tx1"/>
                </a:solidFill>
                <a:latin typeface="+mj-ea"/>
              </a:rPr>
              <a:t>쿄겐의</a:t>
            </a:r>
            <a:r>
              <a:rPr lang="ko-KR" altLang="en-US" sz="2000" dirty="0">
                <a:solidFill>
                  <a:schemeClr val="tx1"/>
                </a:solidFill>
                <a:latin typeface="+mj-ea"/>
              </a:rPr>
              <a:t> 무대</a:t>
            </a:r>
          </a:p>
        </p:txBody>
      </p:sp>
      <p:sp>
        <p:nvSpPr>
          <p:cNvPr id="10" name="내용 개체 틀 2"/>
          <p:cNvSpPr>
            <a:spLocks noGrp="1"/>
          </p:cNvSpPr>
          <p:nvPr/>
        </p:nvSpPr>
        <p:spPr>
          <a:xfrm>
            <a:off x="4719811" y="1250159"/>
            <a:ext cx="37651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None/>
            </a:pP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sz="4500" dirty="0" err="1">
                <a:latin typeface="HY견고딕" pitchFamily="18" charset="-127"/>
                <a:ea typeface="HY견고딕" pitchFamily="18" charset="-127"/>
              </a:rPr>
              <a:t>쿄</a:t>
            </a:r>
            <a:r>
              <a:rPr lang="ko-KR" altLang="en-US" sz="4500" dirty="0" err="1" smtClean="0">
                <a:latin typeface="HY견고딕" pitchFamily="18" charset="-127"/>
                <a:ea typeface="HY견고딕" pitchFamily="18" charset="-127"/>
              </a:rPr>
              <a:t>겐</a:t>
            </a:r>
            <a:r>
              <a:rPr lang="ko-KR" altLang="en-US" sz="4500" dirty="0" smtClean="0">
                <a:latin typeface="HY견고딕" pitchFamily="18" charset="-127"/>
                <a:ea typeface="HY견고딕" pitchFamily="18" charset="-127"/>
              </a:rPr>
              <a:t> 전용 극장이 있는 것이 아니라</a:t>
            </a:r>
            <a:r>
              <a:rPr lang="en-US" altLang="ko-KR" sz="45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500" dirty="0" smtClean="0">
                <a:latin typeface="HY견고딕" pitchFamily="18" charset="-127"/>
                <a:ea typeface="HY견고딕" pitchFamily="18" charset="-127"/>
              </a:rPr>
              <a:t>노와 같은 무대에서 공연한다</a:t>
            </a:r>
            <a:r>
              <a:rPr lang="en-US" altLang="ko-KR" sz="45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pic>
        <p:nvPicPr>
          <p:cNvPr id="11" name="그림 10" descr="d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57" y="2978351"/>
            <a:ext cx="4357718" cy="2786082"/>
          </a:xfrm>
          <a:prstGeom prst="rect">
            <a:avLst/>
          </a:prstGeom>
        </p:spPr>
      </p:pic>
      <p:pic>
        <p:nvPicPr>
          <p:cNvPr id="12" name="그림 11" descr="dd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5" y="1093567"/>
            <a:ext cx="3857652" cy="29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제목 1"/>
          <p:cNvSpPr txBox="1">
            <a:spLocks/>
          </p:cNvSpPr>
          <p:nvPr/>
        </p:nvSpPr>
        <p:spPr>
          <a:xfrm>
            <a:off x="35496" y="-27384"/>
            <a:ext cx="223224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err="1" smtClean="0">
                <a:solidFill>
                  <a:schemeClr val="tx1"/>
                </a:solidFill>
                <a:latin typeface="+mj-ea"/>
              </a:rPr>
              <a:t>쿄겐이란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</a:rPr>
              <a:t>?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70" y="2196949"/>
            <a:ext cx="6209016" cy="3760247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1151620" y="900805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일상언어로 가볍고 웃음과 풍자를 추구한다</a:t>
            </a:r>
            <a:r>
              <a:rPr lang="en-US" altLang="ko-KR" sz="2400" dirty="0" smtClean="0">
                <a:latin typeface="+mj-ea"/>
                <a:ea typeface="+mj-ea"/>
              </a:rPr>
              <a:t>.</a:t>
            </a:r>
            <a:br>
              <a:rPr lang="en-US" altLang="ko-KR" sz="2400" dirty="0" smtClean="0">
                <a:latin typeface="+mj-ea"/>
                <a:ea typeface="+mj-ea"/>
              </a:rPr>
            </a:br>
            <a:r>
              <a:rPr lang="ko-KR" altLang="en-US" sz="2400" dirty="0" smtClean="0">
                <a:latin typeface="+mj-ea"/>
                <a:ea typeface="+mj-ea"/>
              </a:rPr>
              <a:t>압축적이며 </a:t>
            </a:r>
            <a:r>
              <a:rPr lang="ko-KR" altLang="en-US" sz="2400" dirty="0">
                <a:latin typeface="+mj-ea"/>
                <a:ea typeface="+mj-ea"/>
              </a:rPr>
              <a:t>상징적인 의미가 짧은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시간 </a:t>
            </a:r>
            <a:r>
              <a:rPr lang="ko-KR" altLang="en-US" sz="2400" dirty="0" smtClean="0">
                <a:latin typeface="+mj-ea"/>
                <a:ea typeface="+mj-ea"/>
              </a:rPr>
              <a:t>안에</a:t>
            </a:r>
            <a:r>
              <a:rPr lang="en-US" altLang="ko-KR" sz="2400" dirty="0">
                <a:latin typeface="+mj-ea"/>
                <a:ea typeface="+mj-ea"/>
              </a:rPr>
              <a:t/>
            </a:r>
            <a:br>
              <a:rPr lang="en-US" altLang="ko-KR" sz="2400" dirty="0">
                <a:latin typeface="+mj-ea"/>
                <a:ea typeface="+mj-ea"/>
              </a:rPr>
            </a:br>
            <a:r>
              <a:rPr lang="ko-KR" altLang="en-US" sz="2400" dirty="0" smtClean="0">
                <a:latin typeface="+mj-ea"/>
                <a:ea typeface="+mj-ea"/>
              </a:rPr>
              <a:t>전달되도록 </a:t>
            </a:r>
            <a:r>
              <a:rPr lang="ko-KR" altLang="en-US" sz="2400" dirty="0">
                <a:latin typeface="+mj-ea"/>
                <a:ea typeface="+mj-ea"/>
              </a:rPr>
              <a:t>짜여 있다</a:t>
            </a:r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9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 txBox="1">
            <a:spLocks/>
          </p:cNvSpPr>
          <p:nvPr/>
        </p:nvSpPr>
        <p:spPr>
          <a:xfrm>
            <a:off x="0" y="41176"/>
            <a:ext cx="223224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err="1">
                <a:solidFill>
                  <a:schemeClr val="tx1"/>
                </a:solidFill>
              </a:rPr>
              <a:t>쿄겐의</a:t>
            </a:r>
            <a:r>
              <a:rPr lang="ko-KR" altLang="en-US" sz="2000" dirty="0">
                <a:solidFill>
                  <a:schemeClr val="tx1"/>
                </a:solidFill>
              </a:rPr>
              <a:t> 연기 방식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348944" y="1124744"/>
            <a:ext cx="84010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일상을 그대로 표현하는 사실적인 연기와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미리 약속된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양식적인 연기가 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dfa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64" y="2276872"/>
            <a:ext cx="5063472" cy="38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6997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제목 1"/>
          <p:cNvSpPr txBox="1">
            <a:spLocks/>
          </p:cNvSpPr>
          <p:nvPr/>
        </p:nvSpPr>
        <p:spPr>
          <a:xfrm>
            <a:off x="0" y="41176"/>
            <a:ext cx="3059832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err="1">
                <a:solidFill>
                  <a:schemeClr val="tx1"/>
                </a:solidFill>
              </a:rPr>
              <a:t>쿄겐의</a:t>
            </a:r>
            <a:r>
              <a:rPr lang="ko-KR" altLang="en-US" sz="2000" dirty="0">
                <a:solidFill>
                  <a:schemeClr val="tx1"/>
                </a:solidFill>
              </a:rPr>
              <a:t> 의상 및 소도구</a:t>
            </a:r>
          </a:p>
        </p:txBody>
      </p:sp>
      <p:sp>
        <p:nvSpPr>
          <p:cNvPr id="6" name="내용 개체 틀 6"/>
          <p:cNvSpPr>
            <a:spLocks noGrp="1"/>
          </p:cNvSpPr>
          <p:nvPr/>
        </p:nvSpPr>
        <p:spPr>
          <a:xfrm>
            <a:off x="423123" y="1243301"/>
            <a:ext cx="8229600" cy="1013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쿄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겐시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배우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의 의상은 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쿄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겐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형성 당시의 모습으로 꾸민다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부채는 매우 간단하며 유용하게 쓰이는 소도구이다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5" y="2328551"/>
            <a:ext cx="4326068" cy="3286148"/>
          </a:xfrm>
          <a:prstGeom prst="rect">
            <a:avLst/>
          </a:prstGeom>
        </p:spPr>
      </p:pic>
      <p:pic>
        <p:nvPicPr>
          <p:cNvPr id="8" name="그림 7" descr="d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11" y="2328551"/>
            <a:ext cx="4291135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내용 개체 틀 2"/>
          <p:cNvSpPr>
            <a:spLocks noGrp="1"/>
          </p:cNvSpPr>
          <p:nvPr/>
        </p:nvSpPr>
        <p:spPr>
          <a:xfrm>
            <a:off x="599889" y="1257202"/>
            <a:ext cx="5929354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>
                <a:latin typeface="+mj-ea"/>
                <a:ea typeface="+mj-ea"/>
              </a:rPr>
              <a:t>‘</a:t>
            </a:r>
            <a:r>
              <a:rPr lang="ko-KR" altLang="en-US" sz="2400" dirty="0" err="1">
                <a:latin typeface="+mj-ea"/>
                <a:ea typeface="+mj-ea"/>
              </a:rPr>
              <a:t>쿄</a:t>
            </a:r>
            <a:r>
              <a:rPr lang="ko-KR" altLang="en-US" sz="2400" dirty="0" err="1" smtClean="0">
                <a:latin typeface="+mj-ea"/>
                <a:ea typeface="+mj-ea"/>
              </a:rPr>
              <a:t>겐</a:t>
            </a:r>
            <a:r>
              <a:rPr lang="ko-KR" altLang="en-US" sz="2400" dirty="0" smtClean="0">
                <a:latin typeface="+mj-ea"/>
                <a:ea typeface="+mj-ea"/>
              </a:rPr>
              <a:t> 붐</a:t>
            </a:r>
            <a:r>
              <a:rPr lang="en-US" altLang="ko-KR" sz="2400" dirty="0" smtClean="0">
                <a:latin typeface="+mj-ea"/>
                <a:ea typeface="+mj-ea"/>
              </a:rPr>
              <a:t>’ </a:t>
            </a:r>
            <a:r>
              <a:rPr lang="ko-KR" altLang="en-US" sz="2400" dirty="0" smtClean="0">
                <a:latin typeface="+mj-ea"/>
                <a:ea typeface="+mj-ea"/>
              </a:rPr>
              <a:t>이라고 할 정도로 </a:t>
            </a:r>
            <a:r>
              <a:rPr lang="ko-KR" altLang="en-US" sz="2400" dirty="0" err="1" smtClean="0">
                <a:latin typeface="+mj-ea"/>
                <a:ea typeface="+mj-ea"/>
              </a:rPr>
              <a:t>쿄겐이</a:t>
            </a:r>
            <a:r>
              <a:rPr lang="ko-KR" altLang="en-US" sz="2400" dirty="0" smtClean="0">
                <a:latin typeface="+mj-ea"/>
                <a:ea typeface="+mj-ea"/>
              </a:rPr>
              <a:t> 인기를 얻고 있다</a:t>
            </a:r>
            <a:r>
              <a:rPr lang="en-US" altLang="ko-KR" sz="2400" dirty="0" smtClean="0">
                <a:latin typeface="+mj-ea"/>
                <a:ea typeface="+mj-ea"/>
              </a:rPr>
              <a:t>. </a:t>
            </a:r>
            <a:r>
              <a:rPr lang="ko-KR" altLang="en-US" sz="2400" dirty="0" err="1">
                <a:latin typeface="+mj-ea"/>
                <a:ea typeface="+mj-ea"/>
              </a:rPr>
              <a:t>쿄</a:t>
            </a:r>
            <a:r>
              <a:rPr lang="ko-KR" altLang="en-US" sz="2400" dirty="0" err="1" smtClean="0">
                <a:latin typeface="+mj-ea"/>
                <a:ea typeface="+mj-ea"/>
              </a:rPr>
              <a:t>겐의</a:t>
            </a:r>
            <a:r>
              <a:rPr lang="ko-KR" altLang="en-US" sz="2400" dirty="0" smtClean="0">
                <a:latin typeface="+mj-ea"/>
                <a:ea typeface="+mj-ea"/>
              </a:rPr>
              <a:t> 공연 방식도 예전과는 달라졌고  학교나 단체의 초청을 </a:t>
            </a:r>
            <a:r>
              <a:rPr lang="en-US" altLang="ko-KR" sz="2400" dirty="0">
                <a:latin typeface="+mj-ea"/>
                <a:ea typeface="+mj-ea"/>
              </a:rPr>
              <a:t/>
            </a:r>
            <a:br>
              <a:rPr lang="en-US" altLang="ko-KR" sz="2400" dirty="0">
                <a:latin typeface="+mj-ea"/>
                <a:ea typeface="+mj-ea"/>
              </a:rPr>
            </a:br>
            <a:r>
              <a:rPr lang="ko-KR" altLang="en-US" sz="2400" dirty="0" smtClean="0">
                <a:latin typeface="+mj-ea"/>
                <a:ea typeface="+mj-ea"/>
              </a:rPr>
              <a:t>받아 공연하는 일도 많아 졌다</a:t>
            </a:r>
            <a:r>
              <a:rPr lang="en-US" altLang="ko-KR" sz="2400" dirty="0" smtClean="0">
                <a:latin typeface="+mj-ea"/>
                <a:ea typeface="+mj-ea"/>
              </a:rPr>
              <a:t>.</a:t>
            </a:r>
          </a:p>
          <a:p>
            <a:pPr lvl="1"/>
            <a:r>
              <a:rPr lang="en-US" altLang="ko-KR" sz="1050" b="1" dirty="0" smtClean="0">
                <a:latin typeface="+mj-ea"/>
                <a:ea typeface="+mj-ea"/>
                <a:hlinkClick r:id="rId2"/>
              </a:rPr>
              <a:t>https://www.youtube.com/watch?v=SB2MzY8pQ-0&amp;list=PLF7B6A2AE3952D97C&amp;index=1</a:t>
            </a:r>
            <a:endParaRPr lang="ko-KR" altLang="en-US" sz="1050" b="1" dirty="0">
              <a:latin typeface="+mj-ea"/>
              <a:ea typeface="+mj-ea"/>
            </a:endParaRPr>
          </a:p>
        </p:txBody>
      </p:sp>
      <p:pic>
        <p:nvPicPr>
          <p:cNvPr id="6" name="그림 5" descr="쿄겐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29" y="3345433"/>
            <a:ext cx="4572032" cy="2912433"/>
          </a:xfrm>
          <a:prstGeom prst="rect">
            <a:avLst/>
          </a:prstGeom>
        </p:spPr>
      </p:pic>
      <p:pic>
        <p:nvPicPr>
          <p:cNvPr id="7" name="그림 6" descr="d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385" y="845674"/>
            <a:ext cx="1785950" cy="5691229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72413" y="116632"/>
            <a:ext cx="2555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latin typeface="+mj-ea"/>
                <a:ea typeface="+mj-ea"/>
              </a:rPr>
              <a:t>오늘날의 </a:t>
            </a:r>
            <a:r>
              <a:rPr lang="ko-KR" altLang="en-US" sz="2000" dirty="0" err="1">
                <a:latin typeface="+mj-ea"/>
                <a:ea typeface="+mj-ea"/>
              </a:rPr>
              <a:t>쿄</a:t>
            </a:r>
            <a:r>
              <a:rPr lang="ko-KR" altLang="en-US" sz="2000" dirty="0" err="1" smtClean="0">
                <a:latin typeface="+mj-ea"/>
                <a:ea typeface="+mj-ea"/>
              </a:rPr>
              <a:t>겐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144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648072"/>
          </a:xfrm>
        </p:spPr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tx1"/>
                </a:solidFill>
                <a:latin typeface="+mj-ea"/>
              </a:rPr>
              <a:t>Chapter5 .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ea"/>
              </a:rPr>
              <a:t>라쿠고</a:t>
            </a:r>
            <a:r>
              <a:rPr lang="ko-KR" altLang="en-US" sz="2800" b="1" dirty="0" smtClean="0">
                <a:solidFill>
                  <a:schemeClr val="tx1"/>
                </a:solidFill>
                <a:latin typeface="+mj-ea"/>
              </a:rPr>
              <a:t> 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ea"/>
              </a:rPr>
              <a:t>落語</a:t>
            </a:r>
            <a:endParaRPr lang="ko-KR" altLang="en-US" sz="28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836712"/>
            <a:ext cx="60841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1802"/>
            <a:ext cx="710337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6496" y="2594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6" name="그림 5" descr="blog_naver_com_20150322_171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84784"/>
            <a:ext cx="3843466" cy="4464496"/>
          </a:xfrm>
          <a:prstGeom prst="rect">
            <a:avLst/>
          </a:prstGeom>
        </p:spPr>
      </p:pic>
      <p:pic>
        <p:nvPicPr>
          <p:cNvPr id="7" name="그림 6" descr="blog_naver_com_20150322_1718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27" y="1484784"/>
            <a:ext cx="3677436" cy="4464496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50601" y="116632"/>
            <a:ext cx="156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 smtClean="0">
                <a:latin typeface="+mj-ea"/>
                <a:ea typeface="+mj-ea"/>
              </a:rPr>
              <a:t>라쿠고란</a:t>
            </a:r>
            <a:r>
              <a:rPr lang="en-US" altLang="ko-KR" sz="2000" b="1" dirty="0">
                <a:latin typeface="+mj-ea"/>
                <a:ea typeface="+mj-ea"/>
              </a:rPr>
              <a:t>?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811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91581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405" y="116632"/>
            <a:ext cx="421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 smtClean="0">
                <a:latin typeface="+mj-ea"/>
                <a:ea typeface="+mj-ea"/>
              </a:rPr>
              <a:t>라쿠고의</a:t>
            </a:r>
            <a:r>
              <a:rPr lang="ko-KR" altLang="en-US" sz="2000" dirty="0" smtClean="0">
                <a:latin typeface="+mj-ea"/>
                <a:ea typeface="+mj-ea"/>
              </a:rPr>
              <a:t> 기원 및 발생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74" y="1124744"/>
            <a:ext cx="4843264" cy="49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5" y="2049406"/>
            <a:ext cx="4467849" cy="335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2865" y="3253705"/>
            <a:ext cx="4368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+mj-ea"/>
                <a:ea typeface="+mj-ea"/>
              </a:rPr>
              <a:t>요세라는</a:t>
            </a:r>
            <a:r>
              <a:rPr lang="ko-KR" altLang="en-US" dirty="0" smtClean="0">
                <a:latin typeface="+mj-ea"/>
                <a:ea typeface="+mj-ea"/>
              </a:rPr>
              <a:t> 무대 단상 위에서 큰 도구 없이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부채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손수건 만을 이용하고 오로지 입담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만으로 사람들의 호기심을 사로잡는다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2413" y="148570"/>
            <a:ext cx="212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 smtClean="0">
                <a:latin typeface="+mj-ea"/>
                <a:ea typeface="+mj-ea"/>
              </a:rPr>
              <a:t>라쿠고의</a:t>
            </a:r>
            <a:r>
              <a:rPr lang="ko-KR" altLang="en-US" sz="2000" dirty="0" smtClean="0">
                <a:latin typeface="+mj-ea"/>
                <a:ea typeface="+mj-ea"/>
              </a:rPr>
              <a:t> 특징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0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060848"/>
            <a:ext cx="45207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0" dirty="0">
                <a:latin typeface="+mj-ea"/>
                <a:ea typeface="+mj-ea"/>
              </a:rPr>
              <a:t>Q</a:t>
            </a:r>
            <a:r>
              <a:rPr lang="en-US" altLang="ko-KR" sz="14000" dirty="0" smtClean="0">
                <a:latin typeface="+mj-ea"/>
                <a:ea typeface="+mj-ea"/>
              </a:rPr>
              <a:t>&amp;A</a:t>
            </a:r>
            <a:endParaRPr lang="ko-KR" altLang="en-US" sz="1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271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188640"/>
            <a:ext cx="7344816" cy="360040"/>
          </a:xfrm>
        </p:spPr>
        <p:txBody>
          <a:bodyPr>
            <a:noAutofit/>
          </a:bodyPr>
          <a:lstStyle/>
          <a:p>
            <a:r>
              <a:rPr lang="ko-KR" altLang="en-US" sz="2400" dirty="0" err="1" smtClean="0">
                <a:solidFill>
                  <a:schemeClr val="tx1"/>
                </a:solidFill>
              </a:rPr>
              <a:t>분라쿠의</a:t>
            </a:r>
            <a:r>
              <a:rPr lang="ko-KR" altLang="en-US" sz="2400" dirty="0" smtClean="0">
                <a:solidFill>
                  <a:schemeClr val="tx1"/>
                </a:solidFill>
              </a:rPr>
              <a:t> 무대에서 삼위일체를 이루는 사람들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651621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755576" y="2337932"/>
            <a:ext cx="2520280" cy="252028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133200" y="669433"/>
            <a:ext cx="2520280" cy="252028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724128" y="2420888"/>
            <a:ext cx="2520280" cy="25202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203848" y="4078432"/>
            <a:ext cx="2662936" cy="266293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347864" y="3429000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삼자일치</a:t>
            </a:r>
            <a:r>
              <a:rPr lang="en-US" altLang="ko-KR" sz="2000" b="1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三者一致</a:t>
            </a:r>
            <a:endParaRPr lang="ko-KR" altLang="en-US" sz="2000" b="1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8136904" cy="2304256"/>
          </a:xfrm>
        </p:spPr>
        <p:txBody>
          <a:bodyPr>
            <a:noAutofit/>
          </a:bodyPr>
          <a:lstStyle/>
          <a:p>
            <a:r>
              <a:rPr lang="ja-JP" altLang="en-US" sz="6000" dirty="0">
                <a:latin typeface="+mj-ea"/>
              </a:rPr>
              <a:t>ありがとうございます</a:t>
            </a:r>
            <a:endParaRPr lang="ko-KR" altLang="en-US" sz="6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47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400600" cy="399574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유형화된 </a:t>
            </a:r>
            <a:r>
              <a:rPr lang="ko-KR" altLang="en-US" sz="2000" dirty="0" err="1" smtClean="0">
                <a:solidFill>
                  <a:schemeClr val="tx1"/>
                </a:solidFill>
                <a:latin typeface="+mj-ea"/>
              </a:rPr>
              <a:t>분라쿠의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 인형 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</a:rPr>
              <a:t>40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여 종류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457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80656"/>
            <a:ext cx="3168352" cy="47669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36" y="1180656"/>
            <a:ext cx="3472324" cy="476692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16" y="1339972"/>
            <a:ext cx="6672440" cy="44482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00" y="938688"/>
            <a:ext cx="3887950" cy="529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44624"/>
            <a:ext cx="3600400" cy="507504"/>
          </a:xfrm>
        </p:spPr>
        <p:txBody>
          <a:bodyPr>
            <a:noAutofit/>
          </a:bodyPr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+mj-ea"/>
              </a:rPr>
              <a:t>분라쿠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 감상 </a:t>
            </a:r>
            <a:r>
              <a:rPr lang="ja-JP" altLang="en-US" sz="2000" dirty="0">
                <a:solidFill>
                  <a:schemeClr val="tx1"/>
                </a:solidFill>
                <a:latin typeface="+mj-ea"/>
              </a:rPr>
              <a:t>イエス・キリスト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33478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9712" y="278092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http://cafe.naver.com/sakura321/1752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chapter2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648072"/>
          </a:xfrm>
        </p:spPr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tx1"/>
                </a:solidFill>
                <a:latin typeface="+mj-ea"/>
              </a:rPr>
              <a:t>chapter2. </a:t>
            </a:r>
            <a:r>
              <a:rPr lang="ko-KR" altLang="en-US" sz="2800" dirty="0" smtClean="0">
                <a:solidFill>
                  <a:schemeClr val="tx1"/>
                </a:solidFill>
                <a:latin typeface="+mj-ea"/>
              </a:rPr>
              <a:t>노</a:t>
            </a:r>
            <a:r>
              <a:rPr lang="en-US" altLang="ko-KR" sz="2800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  <a:latin typeface="+mj-ea"/>
              </a:rPr>
              <a:t>能</a:t>
            </a:r>
            <a:endParaRPr lang="ko-KR" altLang="en-US" sz="28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836712"/>
            <a:ext cx="60841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3912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86538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+mj-ea"/>
                <a:ea typeface="+mj-ea"/>
              </a:rPr>
              <a:t>노가쿠도</a:t>
            </a:r>
            <a:endParaRPr lang="ko-KR" altLang="en-US" sz="1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432048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노의 곡목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852" y="1340768"/>
            <a:ext cx="20955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s://encrypted-tbn1.gstatic.com/images?q=tbn:ANd9GcTOQruUSLSkGzm72R-Ei-e2wLPdxR6BRmD2vh4yjRXcyIRIhEUgo7Jn7Y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956" y="3789040"/>
            <a:ext cx="2229759" cy="2664296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2084" y="1340768"/>
            <a:ext cx="225925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텍스트 개체 틀 3"/>
          <p:cNvSpPr txBox="1">
            <a:spLocks/>
          </p:cNvSpPr>
          <p:nvPr/>
        </p:nvSpPr>
        <p:spPr>
          <a:xfrm>
            <a:off x="5580111" y="1340768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+mj-ea"/>
                <a:ea typeface="+mj-ea"/>
              </a:rPr>
              <a:t>·</a:t>
            </a:r>
            <a:r>
              <a:rPr lang="ko-KR" altLang="en-US" sz="2400" dirty="0" err="1" smtClean="0">
                <a:latin typeface="+mj-ea"/>
                <a:ea typeface="+mj-ea"/>
              </a:rPr>
              <a:t>와키노모노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>
                <a:latin typeface="+mj-ea"/>
              </a:rPr>
              <a:t>· </a:t>
            </a:r>
            <a:r>
              <a:rPr lang="ko-KR" altLang="en-US" sz="2400" dirty="0" err="1" smtClean="0">
                <a:latin typeface="+mj-ea"/>
                <a:ea typeface="+mj-ea"/>
              </a:rPr>
              <a:t>슈라모노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>
                <a:latin typeface="+mj-ea"/>
              </a:rPr>
              <a:t>· </a:t>
            </a:r>
            <a:r>
              <a:rPr lang="ko-KR" altLang="en-US" sz="2400" dirty="0" err="1" smtClean="0">
                <a:latin typeface="+mj-ea"/>
                <a:ea typeface="+mj-ea"/>
              </a:rPr>
              <a:t>가쓰라모노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>
                <a:latin typeface="+mj-ea"/>
              </a:rPr>
              <a:t>· </a:t>
            </a:r>
            <a:r>
              <a:rPr lang="ko-KR" altLang="en-US" sz="2400" dirty="0" err="1" smtClean="0">
                <a:latin typeface="+mj-ea"/>
                <a:ea typeface="+mj-ea"/>
              </a:rPr>
              <a:t>자쓰라모노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>
                <a:latin typeface="+mj-ea"/>
              </a:rPr>
              <a:t>· </a:t>
            </a:r>
            <a:r>
              <a:rPr lang="ko-KR" altLang="en-US" sz="2400" dirty="0" err="1" smtClean="0">
                <a:latin typeface="+mj-ea"/>
                <a:ea typeface="+mj-ea"/>
              </a:rPr>
              <a:t>기리노</a:t>
            </a:r>
            <a:endParaRPr lang="ko-KR" altLang="en-US" sz="2400" dirty="0">
              <a:latin typeface="+mj-ea"/>
              <a:ea typeface="+mj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44624"/>
            <a:ext cx="223224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chemeClr val="tx1"/>
                </a:solidFill>
                <a:latin typeface="+mj-ea"/>
              </a:rPr>
              <a:t>노의 배역 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</a:rPr>
              <a:t>1</a:t>
            </a:r>
            <a:endParaRPr lang="ko-KR" altLang="en-US" sz="2000" dirty="0">
              <a:solidFill>
                <a:schemeClr val="tx1"/>
              </a:solidFill>
              <a:latin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548680"/>
            <a:ext cx="24117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텍스트 개체 틀 3"/>
          <p:cNvSpPr txBox="1">
            <a:spLocks/>
          </p:cNvSpPr>
          <p:nvPr/>
        </p:nvSpPr>
        <p:spPr>
          <a:xfrm>
            <a:off x="5508104" y="1196752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 smtClean="0">
                <a:latin typeface="+mj-ea"/>
                <a:ea typeface="+mj-ea"/>
              </a:rPr>
              <a:t>시테</a:t>
            </a:r>
            <a:r>
              <a:rPr lang="en-US" altLang="ko-KR" sz="2400" dirty="0" smtClean="0">
                <a:latin typeface="+mj-ea"/>
                <a:ea typeface="+mj-ea"/>
              </a:rPr>
              <a:t>(</a:t>
            </a:r>
            <a:r>
              <a:rPr lang="ja-JP" altLang="ko-KR" sz="2400" dirty="0" smtClean="0">
                <a:latin typeface="+mj-ea"/>
                <a:ea typeface="+mj-ea"/>
              </a:rPr>
              <a:t>仕手</a:t>
            </a:r>
            <a:r>
              <a:rPr lang="en-US" altLang="ja-JP" sz="2400" dirty="0" smtClean="0">
                <a:latin typeface="+mj-ea"/>
                <a:ea typeface="+mj-ea"/>
              </a:rPr>
              <a:t>)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sz="2400" dirty="0" smtClean="0">
                <a:latin typeface="+mj-ea"/>
                <a:ea typeface="+mj-ea"/>
              </a:rPr>
              <a:t>주인공배역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sz="2400" dirty="0" smtClean="0">
                <a:latin typeface="+mj-ea"/>
                <a:ea typeface="+mj-ea"/>
              </a:rPr>
              <a:t>배역을 세습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ko-KR" altLang="en-US" sz="2400" dirty="0" err="1" smtClean="0">
                <a:latin typeface="+mj-ea"/>
                <a:ea typeface="+mj-ea"/>
              </a:rPr>
              <a:t>와키</a:t>
            </a:r>
            <a:r>
              <a:rPr lang="en-US" altLang="ko-KR" sz="2400" dirty="0" smtClean="0">
                <a:latin typeface="+mj-ea"/>
                <a:ea typeface="+mj-ea"/>
              </a:rPr>
              <a:t>(</a:t>
            </a:r>
            <a:r>
              <a:rPr lang="ja-JP" altLang="ko-KR" sz="2400" dirty="0" smtClean="0">
                <a:latin typeface="+mj-ea"/>
                <a:ea typeface="+mj-ea"/>
              </a:rPr>
              <a:t>脇</a:t>
            </a:r>
            <a:r>
              <a:rPr lang="en-US" altLang="ja-JP" sz="2400" dirty="0" smtClean="0">
                <a:latin typeface="+mj-ea"/>
                <a:ea typeface="+mj-ea"/>
              </a:rPr>
              <a:t>)</a:t>
            </a:r>
          </a:p>
          <a:p>
            <a:r>
              <a:rPr lang="en-US" altLang="ko-KR" sz="2400" dirty="0" smtClean="0">
                <a:latin typeface="+mj-ea"/>
                <a:ea typeface="+mj-ea"/>
              </a:rPr>
              <a:t>-</a:t>
            </a:r>
            <a:r>
              <a:rPr lang="ko-KR" altLang="en-US" sz="2400" dirty="0" smtClean="0">
                <a:latin typeface="+mj-ea"/>
                <a:ea typeface="+mj-ea"/>
              </a:rPr>
              <a:t>남자역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 smtClean="0">
                <a:latin typeface="+mj-ea"/>
                <a:ea typeface="+mj-ea"/>
              </a:rPr>
              <a:t>-</a:t>
            </a:r>
            <a:r>
              <a:rPr lang="ko-KR" altLang="en-US" sz="2400" dirty="0" smtClean="0">
                <a:latin typeface="+mj-ea"/>
                <a:ea typeface="+mj-ea"/>
              </a:rPr>
              <a:t>가면을 쓰지 않음</a:t>
            </a:r>
            <a:endParaRPr lang="ko-KR" altLang="en-US" sz="2400" dirty="0"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391719" cy="481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307</TotalTime>
  <Words>564</Words>
  <Application>Microsoft Office PowerPoint</Application>
  <PresentationFormat>화면 슬라이드 쇼(4:3)</PresentationFormat>
  <Paragraphs>158</Paragraphs>
  <Slides>40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필수</vt:lpstr>
      <vt:lpstr>PowerPoint 프레젠테이션</vt:lpstr>
      <vt:lpstr>≫index</vt:lpstr>
      <vt:lpstr>chapter1. 분라쿠 文樂</vt:lpstr>
      <vt:lpstr>분라쿠의 무대에서 삼위일체를 이루는 사람들</vt:lpstr>
      <vt:lpstr>유형화된 분라쿠의 인형 40여 종류</vt:lpstr>
      <vt:lpstr>분라쿠 감상 イエス・キリスト</vt:lpstr>
      <vt:lpstr>chapter2. 노 能</vt:lpstr>
      <vt:lpstr>노의 곡목</vt:lpstr>
      <vt:lpstr>PowerPoint 프레젠테이션</vt:lpstr>
      <vt:lpstr>PowerPoint 프레젠테이션</vt:lpstr>
      <vt:lpstr>PowerPoint 프레젠테이션</vt:lpstr>
      <vt:lpstr>chapter3. 가부키 歌舞伎</vt:lpstr>
      <vt:lpstr>PowerPoint 프레젠테이션</vt:lpstr>
      <vt:lpstr>PowerPoint 프레젠테이션</vt:lpstr>
      <vt:lpstr>PowerPoint 프레젠테이션</vt:lpstr>
      <vt:lpstr>신 가부키 新歌舞伎</vt:lpstr>
      <vt:lpstr>시대물 時代物</vt:lpstr>
      <vt:lpstr>다양한 가부키</vt:lpstr>
      <vt:lpstr>가부키의 무대 장치</vt:lpstr>
      <vt:lpstr>하나미치 花道</vt:lpstr>
      <vt:lpstr>회전무대 回り舞台</vt:lpstr>
      <vt:lpstr>세리 せり , 슷폰 すっぽん</vt:lpstr>
      <vt:lpstr>히키마쿠 引幕 , 효시기 拍子木</vt:lpstr>
      <vt:lpstr>게자와 다유</vt:lpstr>
      <vt:lpstr>팬 그룹과 습명</vt:lpstr>
      <vt:lpstr>구마도리</vt:lpstr>
      <vt:lpstr>가부키에 관련된 여러 장르의 책</vt:lpstr>
      <vt:lpstr>가부키 만의 연기법</vt:lpstr>
      <vt:lpstr>Chapter4.  쿄겐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Chapter5 . 라쿠고  落語</vt:lpstr>
      <vt:lpstr>PowerPoint 프레젠테이션</vt:lpstr>
      <vt:lpstr>PowerPoint 프레젠테이션</vt:lpstr>
      <vt:lpstr>PowerPoint 프레젠테이션</vt:lpstr>
      <vt:lpstr>PowerPoint 프레젠테이션</vt:lpstr>
      <vt:lpstr>ありがとうございます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전통문화</dc:title>
  <dc:creator>user</dc:creator>
  <cp:lastModifiedBy>LG</cp:lastModifiedBy>
  <cp:revision>32</cp:revision>
  <dcterms:created xsi:type="dcterms:W3CDTF">2015-03-24T17:07:07Z</dcterms:created>
  <dcterms:modified xsi:type="dcterms:W3CDTF">2015-03-31T14:58:16Z</dcterms:modified>
</cp:coreProperties>
</file>