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1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75" r:id="rId9"/>
    <p:sldId id="263" r:id="rId10"/>
    <p:sldId id="264" r:id="rId11"/>
    <p:sldId id="265" r:id="rId12"/>
    <p:sldId id="266" r:id="rId13"/>
    <p:sldId id="268" r:id="rId14"/>
    <p:sldId id="272" r:id="rId15"/>
    <p:sldId id="269" r:id="rId16"/>
    <p:sldId id="270" r:id="rId17"/>
    <p:sldId id="271" r:id="rId18"/>
    <p:sldId id="274" r:id="rId19"/>
    <p:sldId id="273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083" autoAdjust="0"/>
  </p:normalViewPr>
  <p:slideViewPr>
    <p:cSldViewPr>
      <p:cViewPr varScale="1">
        <p:scale>
          <a:sx n="70" d="100"/>
          <a:sy n="70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573E9-B2D1-4736-A591-BEC0FF4F86A0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BCF8-1184-4505-9D3B-56B1F98B47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BCF8-1184-4505-9D3B-56B1F98B476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1875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 조선 해안을 탐측 연구하기 위해 왔다고 핑계를 대고 강화도 앞바다에 불법으로 침투하여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해안 경비를 서던 조선 수군의 방어적 공격을 받자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이에 대한 보복으로 함포공격을 가하고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영종진에</a:t>
            </a:r>
            <a:r>
              <a:rPr lang="ko-KR" altLang="en-US" dirty="0" smtClean="0"/>
              <a:t> 상륙하여 조선수군을 공격하고 인적</a:t>
            </a:r>
            <a:r>
              <a:rPr lang="en-US" altLang="ko-KR" dirty="0" smtClean="0"/>
              <a:t>·</a:t>
            </a:r>
            <a:r>
              <a:rPr lang="ko-KR" altLang="en-US" dirty="0" smtClean="0"/>
              <a:t>물질적 피해를 입히고 퇴각한 사건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BCF8-1184-4505-9D3B-56B1F98B476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1871</a:t>
            </a:r>
            <a:r>
              <a:rPr lang="ko-KR" altLang="en-US" dirty="0" smtClean="0"/>
              <a:t>년 청과 수호조약을 체결하고 화친관계를 맺음</a:t>
            </a:r>
          </a:p>
          <a:p>
            <a:r>
              <a:rPr lang="en-US" altLang="ko-KR" dirty="0" smtClean="0"/>
              <a:t>1876</a:t>
            </a:r>
            <a:r>
              <a:rPr lang="ko-KR" altLang="en-US" dirty="0" smtClean="0"/>
              <a:t>년 일본은 조선과 수호조약 강제 체결</a:t>
            </a:r>
          </a:p>
          <a:p>
            <a:r>
              <a:rPr lang="en-US" altLang="ko-KR" dirty="0" smtClean="0"/>
              <a:t> 1877</a:t>
            </a:r>
            <a:r>
              <a:rPr lang="ko-KR" altLang="en-US" dirty="0" smtClean="0"/>
              <a:t>년 청일양국은 </a:t>
            </a:r>
            <a:r>
              <a:rPr lang="ko-KR" altLang="en-US" dirty="0" err="1" smtClean="0"/>
              <a:t>텐진조약</a:t>
            </a:r>
            <a:r>
              <a:rPr lang="ko-KR" altLang="en-US" dirty="0" smtClean="0"/>
              <a:t> 체결</a:t>
            </a:r>
          </a:p>
          <a:p>
            <a:r>
              <a:rPr lang="en-US" altLang="ko-KR" dirty="0" smtClean="0"/>
              <a:t> 1879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류큐를</a:t>
            </a:r>
            <a:r>
              <a:rPr lang="ko-KR" altLang="en-US" dirty="0" smtClean="0"/>
              <a:t> 병합하여 오키나와 현 설치</a:t>
            </a:r>
            <a:r>
              <a:rPr lang="en-US" altLang="ko-KR" dirty="0" smtClean="0"/>
              <a:t>· 1894</a:t>
            </a:r>
            <a:r>
              <a:rPr lang="ko-KR" altLang="en-US" dirty="0" smtClean="0"/>
              <a:t>년 조선에서 동학농민운동 발생</a:t>
            </a:r>
          </a:p>
          <a:p>
            <a:r>
              <a:rPr lang="en-US" altLang="ko-KR" dirty="0" smtClean="0"/>
              <a:t> 1895</a:t>
            </a:r>
            <a:r>
              <a:rPr lang="ko-KR" altLang="en-US" dirty="0" smtClean="0"/>
              <a:t>년 일본과 청국은 </a:t>
            </a:r>
            <a:r>
              <a:rPr lang="ko-KR" altLang="en-US" dirty="0" err="1" smtClean="0"/>
              <a:t>시모노세키</a:t>
            </a:r>
            <a:r>
              <a:rPr lang="ko-KR" altLang="en-US" dirty="0" smtClean="0"/>
              <a:t> 조약 체결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BCF8-1184-4505-9D3B-56B1F98B476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b="1" i="1" u="sng" dirty="0" smtClean="0"/>
              <a:t>*</a:t>
            </a:r>
            <a:r>
              <a:rPr lang="ko-KR" altLang="en-US" b="1" i="1" u="sng" dirty="0" err="1" smtClean="0"/>
              <a:t>시모노세키조약</a:t>
            </a:r>
            <a:endParaRPr lang="ko-KR" altLang="en-US" b="1" i="1" u="sng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청의 요청으로 </a:t>
            </a:r>
            <a:r>
              <a:rPr lang="en-US" altLang="ko-KR" dirty="0" smtClean="0"/>
              <a:t>1895</a:t>
            </a:r>
            <a:r>
              <a:rPr lang="ko-KR" altLang="en-US" dirty="0" smtClean="0"/>
              <a:t>년 일본과 청나라는 </a:t>
            </a:r>
            <a:r>
              <a:rPr lang="ko-KR" altLang="en-US" dirty="0" err="1" smtClean="0"/>
              <a:t>시모노세키조약</a:t>
            </a:r>
            <a:r>
              <a:rPr lang="ko-KR" altLang="en-US" dirty="0" smtClean="0"/>
              <a:t> 체결</a:t>
            </a:r>
          </a:p>
          <a:p>
            <a:r>
              <a:rPr lang="ko-KR" altLang="en-US" dirty="0" smtClean="0"/>
              <a:t>조선에 있어서의 일본의 국제적 위치 확립</a:t>
            </a:r>
          </a:p>
          <a:p>
            <a:r>
              <a:rPr lang="ko-KR" altLang="en-US" dirty="0" smtClean="0"/>
              <a:t>청의 조선에 대한 종주권 부정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BCF8-1184-4505-9D3B-56B1F98B476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b="1" i="1" u="sng" dirty="0" smtClean="0"/>
              <a:t>*</a:t>
            </a:r>
            <a:r>
              <a:rPr lang="ko-KR" altLang="en-US" b="1" i="1" u="sng" dirty="0" smtClean="0"/>
              <a:t>러일전쟁</a:t>
            </a:r>
          </a:p>
          <a:p>
            <a:r>
              <a:rPr lang="ko-KR" altLang="en-US" dirty="0" err="1" smtClean="0"/>
              <a:t>시모노세키</a:t>
            </a:r>
            <a:r>
              <a:rPr lang="ko-KR" altLang="en-US" dirty="0" smtClean="0"/>
              <a:t> 조약으로 청나라는 조선에 대한 종주권을 포기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대만과 요동반도를 일본에 양도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러시아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독일 제국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프랑스는 삼국간섭으로 요동반도와 </a:t>
            </a:r>
            <a:r>
              <a:rPr lang="ko-KR" altLang="en-US" dirty="0" err="1" smtClean="0"/>
              <a:t>여순항을</a:t>
            </a:r>
            <a:r>
              <a:rPr lang="ko-KR" altLang="en-US" dirty="0" smtClean="0"/>
              <a:t> 포기하도록 압력을 행사함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히로부미는</a:t>
            </a:r>
            <a:r>
              <a:rPr lang="ko-KR" altLang="en-US" dirty="0" smtClean="0"/>
              <a:t> 러시아와의 협상에서 러시아의 만주에 대한 권한을 인정하는 대신 일본의 한반도에 대한 권한을 인정할 것을 제안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러시아는 만주에 대한 독점권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한반도의 북위 </a:t>
            </a:r>
            <a:r>
              <a:rPr lang="en-US" altLang="ko-KR" dirty="0" smtClean="0"/>
              <a:t>39</a:t>
            </a:r>
            <a:r>
              <a:rPr lang="ko-KR" altLang="en-US" dirty="0" smtClean="0"/>
              <a:t>도 이북에 대한 중립지역 설정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한반도의 군사적 이용 불가를 주장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일본은 </a:t>
            </a:r>
            <a:r>
              <a:rPr lang="en-US" altLang="ko-KR" dirty="0" smtClean="0"/>
              <a:t>1904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 러시아에 대하여 선전포고</a:t>
            </a:r>
          </a:p>
          <a:p>
            <a:r>
              <a:rPr lang="ko-KR" altLang="en-US" dirty="0" smtClean="0"/>
              <a:t>본 군은 </a:t>
            </a:r>
            <a:r>
              <a:rPr lang="en-US" altLang="ko-KR" dirty="0" smtClean="0"/>
              <a:t>1905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~ 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일에 러시아 군대와 교전</a:t>
            </a:r>
          </a:p>
          <a:p>
            <a:r>
              <a:rPr lang="ko-KR" altLang="en-US" dirty="0" smtClean="0"/>
              <a:t>쓰시마 해전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일본군은 사할린 전체를 점령</a:t>
            </a:r>
          </a:p>
          <a:p>
            <a:r>
              <a:rPr lang="en-US" altLang="ko-KR" dirty="0" smtClean="0"/>
              <a:t>1905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포츠머스에서 강화조약이 체결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BCF8-1184-4505-9D3B-56B1F98B476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BCF8-1184-4505-9D3B-56B1F98B476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ko-KR" b="1" i="1" u="sng" dirty="0" smtClean="0"/>
              <a:t>* </a:t>
            </a:r>
            <a:r>
              <a:rPr lang="ko-KR" altLang="en-US" b="1" i="1" u="sng" dirty="0" smtClean="0"/>
              <a:t>한일합병조약의 공포</a:t>
            </a:r>
            <a:endParaRPr lang="ko-KR" altLang="en-US" i="1" u="sng" dirty="0" smtClean="0"/>
          </a:p>
          <a:p>
            <a:r>
              <a:rPr lang="en-US" altLang="ko-KR" dirty="0" smtClean="0"/>
              <a:t>1904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일본은 대군을 한반도에 상륙시켜 점령한 후 ‘한일의정서’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조인했다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8</a:t>
            </a:r>
            <a:r>
              <a:rPr lang="ko-KR" altLang="en-US" dirty="0" smtClean="0"/>
              <a:t>월에는 ‘제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한일협약’에 조인했다</a:t>
            </a:r>
          </a:p>
          <a:p>
            <a:r>
              <a:rPr lang="ko-KR" altLang="en-US" dirty="0" smtClean="0"/>
              <a:t>일본정부는 </a:t>
            </a:r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히로부미를</a:t>
            </a:r>
            <a:r>
              <a:rPr lang="ko-KR" altLang="en-US" dirty="0" smtClean="0"/>
              <a:t> 파견하여 ‘제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한일협약’ 즉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을사조약’을 맺는다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en-US" altLang="ko-KR" dirty="0" smtClean="0"/>
              <a:t>1907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월의 </a:t>
            </a:r>
            <a:r>
              <a:rPr lang="ko-KR" altLang="en-US" dirty="0" err="1" smtClean="0"/>
              <a:t>헤이그</a:t>
            </a:r>
            <a:r>
              <a:rPr lang="ko-KR" altLang="en-US" dirty="0" smtClean="0"/>
              <a:t> 밀사사건으로 한국 전권을 장악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내각과 중요 관직의 임명은 통감의 동의를 거치도록 결의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이토는</a:t>
            </a:r>
            <a:r>
              <a:rPr lang="ko-KR" altLang="en-US" dirty="0" smtClean="0"/>
              <a:t> 고종 퇴위시킴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‘제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 한일협약’을 강제로 체결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군대 해산</a:t>
            </a:r>
          </a:p>
          <a:p>
            <a:r>
              <a:rPr lang="ko-KR" altLang="en-US" dirty="0" smtClean="0"/>
              <a:t>한국의 ‘병합’은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6</a:t>
            </a:r>
            <a:r>
              <a:rPr lang="ko-KR" altLang="en-US" dirty="0" smtClean="0"/>
              <a:t>일 정식으로 각의에서 결정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en-US" altLang="ko-KR" dirty="0" smtClean="0"/>
              <a:t>1910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 이완용과 ‘한국병합에 관한 조약’을 맺었다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BCF8-1184-4505-9D3B-56B1F98B476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699BD2-A18B-47B2-999D-BA85B08C0141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664C-BA3D-4102-83EF-8ABF8F8FF296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E76B-8378-4D70-A43D-398B644D0008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324-EB72-48D0-9B98-2023B826466E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F71-7F65-4CC7-81BB-4EC979E77FE7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347A-BBF5-4628-AB02-129C86441070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03F9AA-A987-4CED-9F0F-649D37F87D03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1F6595F-3B67-4BBB-89B1-16B0599129AC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6A11-CBCF-4011-B892-54ABD7E9FC74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954C-C1ED-40C5-BF01-89D20991DD42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DCDB-1DE4-4C4E-87B5-39F5C3C3FC5D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48AFEA2-F77F-4664-9034-8387D7ED39C8}" type="datetime1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CDA722-6911-4ADE-B597-39C7988A75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blog.naver.com/aias9?Redirect=Log&amp;logNo=10098269985&amp;jumpingVid=C3D0542F0DDD6238FC19539917A6A68D3809" TargetMode="External"/><Relationship Id="rId4" Type="http://schemas.openxmlformats.org/officeDocument/2006/relationships/hyperlink" Target="http://cafe.naver.com/booheong.cafe?iframe_url=/ArticleRead.nhn?articleid=50798&amp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00.naver.com/100.nhn?type=image_list&amp;docid=61609&amp;dir_id=03110502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ungguk815.blog.me/700727440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vpot.daum.net/clip/ClipView.do?clipid=312317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vpot.daum.net/clip/ClipView.do?clipid=312687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vpot.daum.net/clip/ClipView.do?cateid=0&amp;ref=search&amp;sort=wtime&amp;clipid=31412326&amp;searchType=0&amp;svcid=&amp;svctype=1&amp;q=%EC%9E%84%EC%98%A4%EA%B5%B0%EB%9E%80&amp;lu=v_search_03" TargetMode="External"/><Relationship Id="rId4" Type="http://schemas.openxmlformats.org/officeDocument/2006/relationships/hyperlink" Target="http://tvpot.daum.net/clip/ClipView.do?clipid=314123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30425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근대시대 일본제국주의의 </a:t>
            </a:r>
            <a:r>
              <a:rPr lang="ko-KR" altLang="en-US" dirty="0">
                <a:latin typeface="!백묵-가을동화체(견중)" pitchFamily="18" charset="-127"/>
                <a:ea typeface="!백묵-가을동화체(견중)" pitchFamily="18" charset="-127"/>
              </a:rPr>
              <a:t/>
            </a:r>
            <a:br>
              <a:rPr lang="ko-KR" altLang="en-US" dirty="0">
                <a:latin typeface="!백묵-가을동화체(견중)" pitchFamily="18" charset="-127"/>
                <a:ea typeface="!백묵-가을동화체(견중)" pitchFamily="18" charset="-127"/>
              </a:rPr>
            </a:br>
            <a:r>
              <a:rPr lang="ko-KR" altLang="en-US" dirty="0">
                <a:latin typeface="!백묵-가을동화체(견중)" pitchFamily="18" charset="-127"/>
                <a:ea typeface="!백묵-가을동화체(견중)" pitchFamily="18" charset="-127"/>
              </a:rPr>
              <a:t>대륙팽창과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/>
            </a:r>
            <a:b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</a:b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- 3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 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-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33737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ko-KR" altLang="en-US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조장 </a:t>
            </a:r>
            <a:r>
              <a:rPr lang="en-US" altLang="ko-KR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: </a:t>
            </a:r>
            <a:r>
              <a:rPr lang="ko-KR" altLang="en-US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일본어일본학과 신동진</a:t>
            </a:r>
          </a:p>
          <a:p>
            <a:pPr algn="r"/>
            <a:r>
              <a:rPr lang="ko-KR" altLang="en-US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조원 </a:t>
            </a:r>
            <a:r>
              <a:rPr lang="en-US" altLang="ko-KR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: </a:t>
            </a:r>
            <a:r>
              <a:rPr lang="ko-KR" altLang="en-US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일본어일본학과 김가영</a:t>
            </a:r>
          </a:p>
          <a:p>
            <a:pPr algn="r"/>
            <a:r>
              <a:rPr lang="ko-KR" altLang="en-US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일본어일본학과 김민지</a:t>
            </a:r>
          </a:p>
          <a:p>
            <a:pPr algn="r"/>
            <a:r>
              <a:rPr lang="ko-KR" altLang="en-US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일본어일본학과 이은주</a:t>
            </a:r>
          </a:p>
          <a:p>
            <a:pPr algn="r"/>
            <a:r>
              <a:rPr lang="ko-KR" altLang="en-US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무역학과 </a:t>
            </a:r>
            <a:r>
              <a:rPr lang="ko-KR" altLang="en-US" sz="2500" dirty="0" err="1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오효효</a:t>
            </a:r>
            <a:r>
              <a:rPr lang="ko-KR" altLang="en-US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 </a:t>
            </a:r>
            <a:r>
              <a:rPr lang="en-US" altLang="ko-KR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(</a:t>
            </a:r>
            <a:r>
              <a:rPr lang="ko-KR" altLang="en-US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중국유학생</a:t>
            </a:r>
            <a:r>
              <a:rPr lang="en-US" altLang="ko-KR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)</a:t>
            </a:r>
            <a:endParaRPr lang="ko-KR" altLang="en-US" sz="2500" dirty="0">
              <a:solidFill>
                <a:schemeClr val="tx2">
                  <a:lumMod val="75000"/>
                </a:schemeClr>
              </a:solidFill>
              <a:latin typeface="!백묵-가을동화체(견중)" pitchFamily="18" charset="-127"/>
              <a:ea typeface="!백묵-가을동화체(견중)" pitchFamily="18" charset="-127"/>
            </a:endParaRPr>
          </a:p>
          <a:p>
            <a:pPr algn="r"/>
            <a:r>
              <a:rPr lang="ko-KR" altLang="en-US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정보통신학과 </a:t>
            </a:r>
            <a:r>
              <a:rPr lang="ko-KR" altLang="en-US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심성진</a:t>
            </a:r>
            <a:r>
              <a:rPr lang="en-US" altLang="ko-KR" sz="2500" dirty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 </a:t>
            </a:r>
            <a:r>
              <a:rPr lang="en-US" altLang="ko-KR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(</a:t>
            </a:r>
            <a:r>
              <a:rPr lang="ko-KR" altLang="en-US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중국유학생</a:t>
            </a:r>
            <a:r>
              <a:rPr lang="en-US" altLang="ko-KR" sz="2500" dirty="0" smtClean="0">
                <a:solidFill>
                  <a:schemeClr val="tx2">
                    <a:lumMod val="75000"/>
                  </a:schemeClr>
                </a:solidFill>
                <a:latin typeface="!백묵-가을동화체(견중)" pitchFamily="18" charset="-127"/>
                <a:ea typeface="!백묵-가을동화체(견중)" pitchFamily="18" charset="-127"/>
              </a:rPr>
              <a:t>)</a:t>
            </a:r>
            <a:endParaRPr lang="ko-KR" altLang="en-US" sz="2500" dirty="0">
              <a:solidFill>
                <a:schemeClr val="tx2">
                  <a:lumMod val="75000"/>
                </a:schemeClr>
              </a:solidFill>
              <a:latin typeface="!백묵-가을동화체(견중)" pitchFamily="18" charset="-127"/>
              <a:ea typeface="!백묵-가을동화체(견중)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4.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조선침략의 본격화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★ 갑신정변 이후 조선에서의 일본의 위축</a:t>
            </a:r>
            <a:endParaRPr lang="en-US" altLang="ko-KR" b="1" dirty="0" smtClean="0"/>
          </a:p>
          <a:p>
            <a:pPr>
              <a:buNone/>
            </a:pPr>
            <a:endParaRPr lang="ko-KR" altLang="en-US" b="1" dirty="0" smtClean="0"/>
          </a:p>
          <a:p>
            <a:r>
              <a:rPr lang="en-US" altLang="ko-KR" dirty="0" smtClean="0"/>
              <a:t>1885</a:t>
            </a:r>
            <a:r>
              <a:rPr lang="ko-KR" altLang="en-US" dirty="0" smtClean="0"/>
              <a:t>년 갑신정변 실패 → 일본의 정치적 개입 약화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일본외교의 일시적 방편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조선에서의 중국세력 급격히 증강</a:t>
            </a:r>
          </a:p>
          <a:p>
            <a:r>
              <a:rPr lang="ko-KR" altLang="en-US" dirty="0" smtClean="0"/>
              <a:t>조선정부는 미국과 유럽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개국에 외교사절과 전권대사 파견</a:t>
            </a:r>
          </a:p>
          <a:p>
            <a:r>
              <a:rPr lang="ko-KR" altLang="en-US" dirty="0" smtClean="0"/>
              <a:t>조선침략을 위한 구실을 조작하여 일본에 유리한 정세 조성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4.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조선침략의 본격화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★ 조선침략의 본격화</a:t>
            </a:r>
            <a:endParaRPr lang="en-US" altLang="ko-KR" b="1" dirty="0" smtClean="0"/>
          </a:p>
          <a:p>
            <a:pPr>
              <a:buNone/>
            </a:pPr>
            <a:endParaRPr lang="ko-KR" altLang="en-US" b="1" dirty="0" smtClean="0"/>
          </a:p>
          <a:p>
            <a:r>
              <a:rPr lang="ko-KR" altLang="en-US" dirty="0" smtClean="0"/>
              <a:t>일본은 조선정부에 정치</a:t>
            </a:r>
            <a:r>
              <a:rPr lang="en-US" altLang="ko-KR" dirty="0" smtClean="0"/>
              <a:t>·</a:t>
            </a:r>
            <a:r>
              <a:rPr lang="ko-KR" altLang="en-US" dirty="0" smtClean="0"/>
              <a:t>군사적 압력을 가하며 계속 군대 증파</a:t>
            </a:r>
          </a:p>
          <a:p>
            <a:r>
              <a:rPr lang="en-US" altLang="ko-KR" dirty="0" smtClean="0"/>
              <a:t>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23</a:t>
            </a:r>
            <a:r>
              <a:rPr lang="ko-KR" altLang="en-US" dirty="0" smtClean="0"/>
              <a:t>일 일본은 경복궁 점령</a:t>
            </a:r>
            <a:r>
              <a:rPr lang="en-US" altLang="ko-KR" dirty="0" smtClean="0"/>
              <a:t>. </a:t>
            </a:r>
            <a:r>
              <a:rPr lang="ko-KR" altLang="en-US" dirty="0" smtClean="0"/>
              <a:t>조선군대 무장 해제</a:t>
            </a:r>
          </a:p>
          <a:p>
            <a:r>
              <a:rPr lang="ko-KR" altLang="en-US" dirty="0" smtClean="0"/>
              <a:t>친일파로 구성된 신정권 수립</a:t>
            </a:r>
          </a:p>
          <a:p>
            <a:r>
              <a:rPr lang="ko-KR" altLang="en-US" dirty="0" smtClean="0"/>
              <a:t>조선은 일본으로 하여금 동맹조약 체결</a:t>
            </a:r>
          </a:p>
          <a:p>
            <a:r>
              <a:rPr lang="ko-KR" altLang="en-US" dirty="0" err="1" smtClean="0"/>
              <a:t>시모노세키</a:t>
            </a:r>
            <a:r>
              <a:rPr lang="ko-KR" altLang="en-US" dirty="0" smtClean="0"/>
              <a:t> 조약 체결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4.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조선침략의 본격화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080120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★ 일본의 조선침략의 특징 </a:t>
            </a:r>
          </a:p>
          <a:p>
            <a:pPr algn="ctr">
              <a:buNone/>
            </a:pPr>
            <a:r>
              <a:rPr lang="ko-KR" altLang="en-US" b="1" i="1" u="sng" dirty="0" smtClean="0"/>
              <a:t>* 청일전쟁</a:t>
            </a:r>
          </a:p>
          <a:p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63953568" descr="EMB000005887f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139285" cy="3384376"/>
          </a:xfrm>
          <a:prstGeom prst="rect">
            <a:avLst/>
          </a:prstGeom>
          <a:noFill/>
        </p:spPr>
      </p:pic>
      <p:pic>
        <p:nvPicPr>
          <p:cNvPr id="21508" name="Picture 4" descr="http://postfiles16.naver.net/20110626_175/seoyongjin84_1309089966667FkW6r_JPEG/%C3%BB%C0%CF%C0%FC%C0%EF.JPG?type=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4501241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544522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▲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우키요에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기록의 청일전쟁 목판화판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◀청일전쟁의 이동경로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4.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조선침략의 본격화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b="1" i="1" u="sng" dirty="0" smtClean="0"/>
              <a:t>*</a:t>
            </a:r>
            <a:r>
              <a:rPr lang="ko-KR" altLang="en-US" b="1" i="1" u="sng" dirty="0" err="1" smtClean="0"/>
              <a:t>시모노세키조약</a:t>
            </a:r>
            <a:endParaRPr lang="en-US" altLang="ko-KR" b="1" i="1" u="sng" dirty="0" smtClean="0"/>
          </a:p>
          <a:p>
            <a:pPr algn="ctr">
              <a:buNone/>
            </a:pPr>
            <a:endParaRPr lang="en-US" altLang="ko-KR" b="1" i="1" u="sng" dirty="0" smtClean="0"/>
          </a:p>
          <a:p>
            <a:pPr algn="ctr">
              <a:buNone/>
            </a:pPr>
            <a:endParaRPr lang="en-US" altLang="ko-KR" b="1" i="1" u="sng" dirty="0" smtClean="0"/>
          </a:p>
          <a:p>
            <a:pPr algn="ctr">
              <a:buNone/>
            </a:pPr>
            <a:endParaRPr lang="en-US" altLang="ko-KR" b="1" i="1" u="sng" dirty="0" smtClean="0"/>
          </a:p>
          <a:p>
            <a:pPr algn="ctr">
              <a:buNone/>
            </a:pPr>
            <a:endParaRPr lang="en-US" altLang="ko-KR" b="1" i="1" u="sng" dirty="0" smtClean="0"/>
          </a:p>
          <a:p>
            <a:pPr algn="ctr">
              <a:buNone/>
            </a:pPr>
            <a:endParaRPr lang="en-US" altLang="ko-KR" b="1" i="1" u="sng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시모노세키조약</a:t>
            </a:r>
            <a:r>
              <a:rPr lang="ko-KR" altLang="en-US" dirty="0" smtClean="0"/>
              <a:t> 체결장면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4.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조선침략의 본격화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564181" y="1700808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sz="2800" b="1" i="1" u="sng" dirty="0" smtClean="0"/>
              <a:t>*</a:t>
            </a:r>
            <a:r>
              <a:rPr lang="ko-KR" altLang="en-US" sz="2800" b="1" i="1" u="sng" dirty="0" smtClean="0"/>
              <a:t>러일전쟁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276872"/>
            <a:ext cx="501886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515719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/>
              <a:t>▲ 러일전쟁</a:t>
            </a:r>
            <a:r>
              <a:rPr lang="ko-KR" altLang="en-US" dirty="0"/>
              <a:t>의 </a:t>
            </a:r>
            <a:r>
              <a:rPr lang="ko-KR" altLang="en-US" dirty="0" smtClean="0"/>
              <a:t>목판화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◀ 러일전쟁의 상황지도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63995176" descr="EMB000005887f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3528392" cy="16621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47971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포스머스</a:t>
            </a:r>
            <a:r>
              <a:rPr lang="ko-KR" altLang="en-US" dirty="0"/>
              <a:t> 조약 </a:t>
            </a:r>
            <a:r>
              <a:rPr lang="ko-KR" altLang="en-US" dirty="0" smtClean="0"/>
              <a:t>때의 러시아 대표단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@ </a:t>
            </a:r>
            <a:r>
              <a:rPr lang="ko-KR" altLang="en-US" dirty="0" smtClean="0"/>
              <a:t>러일전쟁 관련영상   </a:t>
            </a:r>
            <a:r>
              <a:rPr lang="en-US" altLang="ko-KR" dirty="0" smtClean="0">
                <a:hlinkClick r:id="rId4"/>
              </a:rPr>
              <a:t>* 1</a:t>
            </a:r>
            <a:r>
              <a:rPr lang="en-US" altLang="ko-KR" dirty="0" smtClean="0"/>
              <a:t>     </a:t>
            </a:r>
            <a:r>
              <a:rPr lang="en-US" altLang="ko-KR" dirty="0" smtClean="0">
                <a:hlinkClick r:id="rId5"/>
              </a:rPr>
              <a:t>* 2</a:t>
            </a:r>
            <a:endParaRPr lang="ko-KR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908720"/>
            <a:ext cx="4667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645024"/>
            <a:ext cx="2160240" cy="60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4.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조선침략의 본격화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ko-KR" b="1" i="1" u="sng" dirty="0" smtClean="0"/>
              <a:t>* </a:t>
            </a:r>
            <a:r>
              <a:rPr lang="ko-KR" altLang="en-US" b="1" i="1" u="sng" dirty="0" smtClean="0"/>
              <a:t>한일합병조약</a:t>
            </a:r>
            <a:endParaRPr lang="ko-KR" altLang="en-US" i="1" u="sng" dirty="0" smtClean="0"/>
          </a:p>
        </p:txBody>
      </p:sp>
      <p:pic>
        <p:nvPicPr>
          <p:cNvPr id="27650" name="Picture 2" descr="http://cafefiles.naver.net/20110426_268/ibohun_1303784720224i8pHc_jpg/%C7%D1%C0%CF%C7%D5%BA%B4%C1%B6%BE%E0_iboh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752528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5892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한일합방 직후 덕수궁 석조전 앞에서 자리를 함께 한 대한제국 황족들과 조선총독부 </a:t>
            </a:r>
            <a:r>
              <a:rPr lang="ko-KR" altLang="en-US" dirty="0" smtClean="0"/>
              <a:t>고위관리들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7652" name="Picture 4" descr="http://cafefiles.naver.net/20110426_258/ibohun_13037847195937r5pP_jpg/%C7%D1%C0%CF%C7%D5%BA%B4%C1%B6%BE%E0%B9%AE_iboh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3305175" cy="4392488"/>
          </a:xfrm>
          <a:prstGeom prst="rect">
            <a:avLst/>
          </a:prstGeom>
          <a:noFill/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!백묵-가을동화체(견중)" pitchFamily="18" charset="-127"/>
                <a:ea typeface="!백묵-가을동화체(견중)" pitchFamily="18" charset="-127"/>
              </a:rPr>
              <a:t>5. </a:t>
            </a:r>
            <a:r>
              <a:rPr lang="ko-KR" altLang="en-US" b="1" dirty="0" smtClean="0">
                <a:latin typeface="!백묵-가을동화체(견중)" pitchFamily="18" charset="-127"/>
                <a:ea typeface="!백묵-가을동화체(견중)" pitchFamily="18" charset="-127"/>
              </a:rPr>
              <a:t>끝맺음 </a:t>
            </a:r>
            <a:r>
              <a:rPr lang="en-US" altLang="ko-KR" b="1" dirty="0" smtClean="0">
                <a:latin typeface="!백묵-가을동화체(견중)" pitchFamily="18" charset="-127"/>
                <a:ea typeface="!백묵-가을동화체(견중)" pitchFamily="18" charset="-127"/>
              </a:rPr>
              <a:t>( </a:t>
            </a:r>
            <a:r>
              <a:rPr lang="ko-KR" altLang="en-US" b="1" dirty="0" smtClean="0">
                <a:latin typeface="!백묵-가을동화체(견중)" pitchFamily="18" charset="-127"/>
                <a:ea typeface="!백묵-가을동화체(견중)" pitchFamily="18" charset="-127"/>
              </a:rPr>
              <a:t>일본제국주의와 한국 </a:t>
            </a:r>
            <a:r>
              <a:rPr lang="en-US" altLang="ko-KR" b="1" dirty="0" smtClean="0">
                <a:latin typeface="!백묵-가을동화체(견중)" pitchFamily="18" charset="-127"/>
                <a:ea typeface="!백묵-가을동화체(견중)" pitchFamily="18" charset="-127"/>
              </a:rPr>
              <a:t>)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ko-KR" altLang="en-US" dirty="0" smtClean="0"/>
              <a:t>메이지 유신을 통한 제국주의 침략의 피해국으로 강화도 조약이라는 불평등 조약을 체결하게 되었고 계속해서 이루어진 일본의 내정간섭은 결국 일본의 한국 식민지배까지 이어졌다고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한국은 일본의 이러한 지배하에 대륙진출의 발판이 되어야 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갖은 이권 침탈을 당하였으며 일본정부에 의해 강제적인 근대화를 이루어야 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6.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참고자료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『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일본사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』</a:t>
            </a:r>
            <a:r>
              <a:rPr lang="ko-KR" altLang="en-US" dirty="0" err="1" smtClean="0">
                <a:latin typeface="!백묵-가을동화체(견중)" pitchFamily="18" charset="-127"/>
                <a:ea typeface="!백묵-가을동화체(견중)" pitchFamily="18" charset="-127"/>
              </a:rPr>
              <a:t>죤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W.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홀 저 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『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아시아 연대와 일본제국주의 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(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대륙낭인과 대륙팽창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)』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한상일 저</a:t>
            </a:r>
          </a:p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『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왜곡의 역사와 한일관계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』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최장근 저 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『</a:t>
            </a:r>
            <a:r>
              <a:rPr lang="ko-KR" altLang="en-US" dirty="0" err="1" smtClean="0">
                <a:latin typeface="!백묵-가을동화체(견중)" pitchFamily="18" charset="-127"/>
                <a:ea typeface="!백묵-가을동화체(견중)" pitchFamily="18" charset="-127"/>
              </a:rPr>
              <a:t>한권으로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 보는 일본사 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101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장면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』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강창일 저</a:t>
            </a:r>
          </a:p>
          <a:p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인터넷 검색자료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동영상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&amp;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이미지 인터넷 카페나 </a:t>
            </a:r>
            <a:r>
              <a:rPr lang="ko-KR" altLang="en-US" dirty="0" err="1" smtClean="0">
                <a:latin typeface="!백묵-가을동화체(견중)" pitchFamily="18" charset="-127"/>
                <a:ea typeface="!백묵-가을동화체(견중)" pitchFamily="18" charset="-127"/>
              </a:rPr>
              <a:t>블로그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 출처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/>
          <a:lstStyle/>
          <a:p>
            <a:pPr algn="ctr">
              <a:buNone/>
            </a:pPr>
            <a:endParaRPr lang="en-US" altLang="ko-KR" sz="6000" dirty="0" smtClean="0"/>
          </a:p>
          <a:p>
            <a:pPr algn="ctr">
              <a:buNone/>
            </a:pPr>
            <a:r>
              <a:rPr lang="en-US" altLang="ko-KR" sz="6000" dirty="0" smtClean="0">
                <a:solidFill>
                  <a:srgbClr val="FF0000"/>
                </a:solidFill>
                <a:latin typeface="!백묵-가을동화체(견중)" pitchFamily="18" charset="-127"/>
                <a:ea typeface="!백묵-가을동화체(견중)" pitchFamily="18" charset="-127"/>
              </a:rPr>
              <a:t>*</a:t>
            </a:r>
            <a:r>
              <a:rPr lang="ko-KR" altLang="en-US" sz="6000" dirty="0" smtClean="0">
                <a:solidFill>
                  <a:srgbClr val="FF0000"/>
                </a:solidFill>
                <a:latin typeface="!백묵-가을동화체(견중)" pitchFamily="18" charset="-127"/>
                <a:ea typeface="!백묵-가을동화체(견중)" pitchFamily="18" charset="-127"/>
              </a:rPr>
              <a:t>감사합니다</a:t>
            </a:r>
            <a:r>
              <a:rPr lang="en-US" altLang="ko-KR" sz="6000" dirty="0" smtClean="0">
                <a:solidFill>
                  <a:srgbClr val="FF0000"/>
                </a:solidFill>
                <a:latin typeface="!백묵-가을동화체(견중)" pitchFamily="18" charset="-127"/>
                <a:ea typeface="!백묵-가을동화체(견중)" pitchFamily="18" charset="-127"/>
              </a:rPr>
              <a:t>.</a:t>
            </a:r>
            <a:r>
              <a:rPr lang="ko-KR" altLang="en-US" sz="6000" dirty="0" smtClean="0">
                <a:solidFill>
                  <a:srgbClr val="FF0000"/>
                </a:solidFill>
                <a:latin typeface="!백묵-가을동화체(견중)" pitchFamily="18" charset="-127"/>
                <a:ea typeface="!백묵-가을동화체(견중)" pitchFamily="18" charset="-127"/>
              </a:rPr>
              <a:t> </a:t>
            </a:r>
            <a:endParaRPr lang="en-US" altLang="ko-KR" sz="6000" dirty="0" smtClean="0">
              <a:solidFill>
                <a:srgbClr val="FF0000"/>
              </a:solidFill>
              <a:latin typeface="!백묵-가을동화체(견중)" pitchFamily="18" charset="-127"/>
              <a:ea typeface="!백묵-가을동화체(견중)" pitchFamily="18" charset="-127"/>
            </a:endParaRPr>
          </a:p>
          <a:p>
            <a:pPr algn="ctr">
              <a:buNone/>
            </a:pPr>
            <a:endParaRPr lang="en-US" altLang="ko-KR" sz="1200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algn="ctr">
              <a:buNone/>
            </a:pPr>
            <a:r>
              <a:rPr lang="ko-KR" altLang="en-US" sz="6000" dirty="0" smtClean="0">
                <a:latin typeface="!백묵-가을동화체(견중)" pitchFamily="18" charset="-127"/>
                <a:ea typeface="!백묵-가을동화체(견중)" pitchFamily="18" charset="-127"/>
              </a:rPr>
              <a:t>이상으로 </a:t>
            </a:r>
            <a:endParaRPr lang="en-US" altLang="ko-KR" sz="6000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algn="ctr">
              <a:buNone/>
            </a:pPr>
            <a:r>
              <a:rPr lang="en-US" altLang="ko-KR" sz="6000" dirty="0" smtClean="0">
                <a:latin typeface="!백묵-가을동화체(견중)" pitchFamily="18" charset="-127"/>
                <a:ea typeface="!백묵-가을동화체(견중)" pitchFamily="18" charset="-127"/>
              </a:rPr>
              <a:t>3</a:t>
            </a:r>
            <a:r>
              <a:rPr lang="ko-KR" altLang="en-US" sz="6000" dirty="0" smtClean="0">
                <a:latin typeface="!백묵-가을동화체(견중)" pitchFamily="18" charset="-127"/>
                <a:ea typeface="!백묵-가을동화체(견중)" pitchFamily="18" charset="-127"/>
              </a:rPr>
              <a:t>조 발표를 </a:t>
            </a:r>
            <a:endParaRPr lang="en-US" altLang="ko-KR" sz="6000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algn="ctr">
              <a:buNone/>
            </a:pPr>
            <a:r>
              <a:rPr lang="ko-KR" altLang="en-US" sz="6000" dirty="0" smtClean="0">
                <a:latin typeface="!백묵-가을동화체(견중)" pitchFamily="18" charset="-127"/>
                <a:ea typeface="!백묵-가을동화체(견중)" pitchFamily="18" charset="-127"/>
              </a:rPr>
              <a:t>마치겠습니다</a:t>
            </a:r>
            <a:r>
              <a:rPr lang="en-US" altLang="ko-KR" sz="6000" dirty="0" smtClean="0">
                <a:latin typeface="!백묵-가을동화체(견중)" pitchFamily="18" charset="-127"/>
                <a:ea typeface="!백묵-가을동화체(견중)" pitchFamily="18" charset="-127"/>
              </a:rPr>
              <a:t>.</a:t>
            </a:r>
          </a:p>
          <a:p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000" dirty="0" smtClean="0">
                <a:latin typeface="!백묵-가을동화체(견중)" pitchFamily="18" charset="-127"/>
                <a:ea typeface="!백묵-가을동화체(견중)" pitchFamily="18" charset="-127"/>
              </a:rPr>
              <a:t>목차</a:t>
            </a:r>
            <a:endParaRPr lang="ko-KR" altLang="en-US" sz="6000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945736"/>
          </a:xfrm>
        </p:spPr>
        <p:txBody>
          <a:bodyPr>
            <a:normAutofit lnSpcReduction="10000"/>
          </a:bodyPr>
          <a:lstStyle/>
          <a:p>
            <a:pPr marL="624078" indent="-514350" algn="ctr">
              <a:buNone/>
            </a:pP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1.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메이지 유신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2.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일본의 제국주의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3. 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근대일본의 조선침략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4.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조선침략의 본격화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★ 갑신정변 이후 조선에서의 일본의 위축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★ 조선침략의 본격화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★ 일본의 조선침략의 특징 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    (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청일전쟁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, </a:t>
            </a:r>
            <a:r>
              <a:rPr lang="ko-KR" altLang="en-US" dirty="0" err="1" smtClean="0">
                <a:latin typeface="!백묵-가을동화체(견중)" pitchFamily="18" charset="-127"/>
                <a:ea typeface="!백묵-가을동화체(견중)" pitchFamily="18" charset="-127"/>
              </a:rPr>
              <a:t>시모노세키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 조약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, </a:t>
            </a:r>
          </a:p>
          <a:p>
            <a:pPr marL="624078" indent="-514350" algn="ctr">
              <a:buNone/>
            </a:pP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러일전쟁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,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한일합병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)</a:t>
            </a:r>
          </a:p>
          <a:p>
            <a:pPr marL="624078" indent="-514350" algn="ctr">
              <a:buNone/>
            </a:pP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5.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끝맺음 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(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일본제국주의와 한국 </a:t>
            </a: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)</a:t>
            </a:r>
          </a:p>
          <a:p>
            <a:pPr marL="624078" indent="-514350" algn="ctr">
              <a:buNone/>
            </a:pPr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6.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참고자료</a:t>
            </a:r>
            <a:endParaRPr lang="en-US" altLang="ko-KR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endParaRPr lang="ko-KR" altLang="en-US" b="1" dirty="0" smtClean="0">
              <a:latin typeface="!백묵-가을동화체(견중)" pitchFamily="18" charset="-127"/>
              <a:ea typeface="!백묵-가을동화체(견중)" pitchFamily="18" charset="-127"/>
            </a:endParaRPr>
          </a:p>
          <a:p>
            <a:pPr marL="624078" indent="-514350" algn="ctr">
              <a:buNone/>
            </a:pPr>
            <a:endParaRPr lang="en-US" altLang="ko-KR" b="1" dirty="0" smtClean="0"/>
          </a:p>
          <a:p>
            <a:pPr marL="624078" indent="-514350" algn="ctr">
              <a:buNone/>
            </a:pPr>
            <a:endParaRPr lang="en-US" altLang="ko-KR" dirty="0" smtClean="0"/>
          </a:p>
          <a:p>
            <a:pPr marL="624078" indent="-514350" algn="ctr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1. </a:t>
            </a:r>
            <a:r>
              <a:rPr lang="ko-KR" altLang="en-US" dirty="0" err="1" smtClean="0">
                <a:latin typeface="!백묵-가을동화체(견중)" pitchFamily="18" charset="-127"/>
                <a:ea typeface="!백묵-가을동화체(견중)" pitchFamily="18" charset="-127"/>
              </a:rPr>
              <a:t>메이지유신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132856"/>
            <a:ext cx="8219256" cy="4032448"/>
          </a:xfrm>
        </p:spPr>
        <p:txBody>
          <a:bodyPr/>
          <a:lstStyle/>
          <a:p>
            <a:r>
              <a:rPr lang="en-US" altLang="ko-KR" dirty="0" smtClean="0"/>
              <a:t>1853</a:t>
            </a:r>
            <a:r>
              <a:rPr lang="ko-KR" altLang="en-US" dirty="0" smtClean="0"/>
              <a:t>년 미국의 동인도함대 </a:t>
            </a:r>
            <a:r>
              <a:rPr lang="ko-KR" altLang="en-US" dirty="0" smtClean="0"/>
              <a:t>사령관의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방문을 </a:t>
            </a:r>
            <a:r>
              <a:rPr lang="ko-KR" altLang="en-US" dirty="0" smtClean="0"/>
              <a:t>시작으로 유신이 싹틈</a:t>
            </a:r>
          </a:p>
          <a:p>
            <a:r>
              <a:rPr lang="en-US" altLang="ko-KR" dirty="0" smtClean="0"/>
              <a:t>1854</a:t>
            </a:r>
            <a:r>
              <a:rPr lang="ko-KR" altLang="en-US" dirty="0" smtClean="0"/>
              <a:t>년 미</a:t>
            </a:r>
            <a:r>
              <a:rPr lang="en-US" altLang="ko-KR" dirty="0" smtClean="0"/>
              <a:t>·</a:t>
            </a:r>
            <a:r>
              <a:rPr lang="ko-KR" altLang="en-US" dirty="0" smtClean="0"/>
              <a:t>일 화친조약</a:t>
            </a:r>
          </a:p>
          <a:p>
            <a:r>
              <a:rPr lang="en-US" altLang="ko-KR" dirty="0" smtClean="0"/>
              <a:t>1858</a:t>
            </a:r>
            <a:r>
              <a:rPr lang="ko-KR" altLang="en-US" dirty="0" smtClean="0"/>
              <a:t>년 미</a:t>
            </a:r>
            <a:r>
              <a:rPr lang="en-US" altLang="ko-KR" dirty="0" smtClean="0"/>
              <a:t>·</a:t>
            </a:r>
            <a:r>
              <a:rPr lang="ko-KR" altLang="en-US" dirty="0" smtClean="0"/>
              <a:t>영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러</a:t>
            </a:r>
            <a:r>
              <a:rPr lang="en-US" altLang="ko-KR" dirty="0" smtClean="0"/>
              <a:t>·</a:t>
            </a:r>
            <a:r>
              <a:rPr lang="ko-KR" altLang="en-US" dirty="0" smtClean="0"/>
              <a:t>네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프</a:t>
            </a:r>
            <a:r>
              <a:rPr lang="ko-KR" altLang="en-US" dirty="0" smtClean="0"/>
              <a:t> 통상조약</a:t>
            </a:r>
          </a:p>
          <a:p>
            <a:r>
              <a:rPr lang="en-US" altLang="ko-KR" dirty="0" smtClean="0"/>
              <a:t>1865</a:t>
            </a:r>
            <a:r>
              <a:rPr lang="ko-KR" altLang="en-US" dirty="0" smtClean="0"/>
              <a:t>년 개혁파의 반란 </a:t>
            </a:r>
          </a:p>
          <a:p>
            <a:r>
              <a:rPr lang="en-US" altLang="ko-KR" dirty="0" smtClean="0"/>
              <a:t>1866</a:t>
            </a:r>
            <a:r>
              <a:rPr lang="ko-KR" altLang="en-US" dirty="0" smtClean="0"/>
              <a:t>년 막부의 패배</a:t>
            </a:r>
          </a:p>
          <a:p>
            <a:r>
              <a:rPr lang="en-US" altLang="ko-KR" dirty="0" smtClean="0"/>
              <a:t>1867</a:t>
            </a:r>
            <a:r>
              <a:rPr lang="ko-KR" altLang="en-US" dirty="0" smtClean="0"/>
              <a:t>년 왕정복고가 이루어짐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24580" name="Picture 4" descr="http://dicimg.naver.com/100/400/11/3359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8889"/>
          <a:stretch>
            <a:fillRect/>
          </a:stretch>
        </p:blipFill>
        <p:spPr bwMode="auto">
          <a:xfrm>
            <a:off x="5868144" y="2780928"/>
            <a:ext cx="2448272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580526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err="1" smtClean="0"/>
              <a:t>우에노</a:t>
            </a:r>
            <a:r>
              <a:rPr lang="ko-KR" altLang="en-US" dirty="0" smtClean="0"/>
              <a:t> 공원 </a:t>
            </a:r>
            <a:r>
              <a:rPr lang="ko-KR" altLang="en-US" dirty="0" smtClean="0"/>
              <a:t>입구에 세워 진 일본 </a:t>
            </a:r>
            <a:r>
              <a:rPr lang="ko-KR" altLang="en-US" dirty="0" smtClean="0"/>
              <a:t>메이지 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유신 </a:t>
            </a:r>
            <a:r>
              <a:rPr lang="ko-KR" altLang="en-US" dirty="0" smtClean="0"/>
              <a:t>일등 공신인 사이고 </a:t>
            </a:r>
            <a:r>
              <a:rPr lang="ko-KR" altLang="en-US" dirty="0" err="1" smtClean="0"/>
              <a:t>다카모리의</a:t>
            </a:r>
            <a:r>
              <a:rPr lang="ko-KR" altLang="en-US" dirty="0" smtClean="0"/>
              <a:t> </a:t>
            </a:r>
            <a:r>
              <a:rPr lang="ko-KR" altLang="en-US" dirty="0" smtClean="0"/>
              <a:t>동상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2.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일본의 제국주의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메이지 유신을 통한 제국주의로의 발판</a:t>
            </a:r>
          </a:p>
          <a:p>
            <a:r>
              <a:rPr lang="ko-KR" altLang="en-US" dirty="0" smtClean="0"/>
              <a:t>징병제 실시를 통한 군사력 강화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천황제적 절대주의를 국가구조 전 분야에서 실현 </a:t>
            </a:r>
          </a:p>
          <a:p>
            <a:r>
              <a:rPr lang="ko-KR" altLang="en-US" dirty="0" smtClean="0"/>
              <a:t>아시아 여러 나라에 대해 청일전쟁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러일전쟁 도발 등 침략전쟁 시작 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92080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hlinkClick r:id="rId2"/>
              </a:rPr>
              <a:t>@ </a:t>
            </a:r>
            <a:r>
              <a:rPr lang="ko-KR" altLang="en-US" dirty="0" smtClean="0">
                <a:hlinkClick r:id="rId2"/>
              </a:rPr>
              <a:t>일본제국주의 영상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3.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근대일본의 조선침략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22413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1875</a:t>
            </a:r>
            <a:r>
              <a:rPr lang="ko-KR" altLang="en-US" dirty="0" smtClean="0"/>
              <a:t>년 연안포대의 포격을 유발하여 고의적으로 </a:t>
            </a:r>
            <a:r>
              <a:rPr lang="ko-KR" altLang="en-US" dirty="0" err="1" smtClean="0"/>
              <a:t>운요호사건</a:t>
            </a:r>
            <a:endParaRPr lang="ko-KR" altLang="en-US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8128760" descr="EMB000005887f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4185875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2120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운요호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en-US" altLang="ko-KR" dirty="0" smtClean="0">
                <a:hlinkClick r:id="rId4"/>
              </a:rPr>
              <a:t>@ </a:t>
            </a:r>
            <a:r>
              <a:rPr lang="ko-KR" altLang="en-US" dirty="0" err="1" smtClean="0">
                <a:hlinkClick r:id="rId4"/>
              </a:rPr>
              <a:t>운요호</a:t>
            </a:r>
            <a:r>
              <a:rPr lang="ko-KR" altLang="en-US" dirty="0" smtClean="0">
                <a:hlinkClick r:id="rId4"/>
              </a:rPr>
              <a:t> 사건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3.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근대일본의 조선침략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928934"/>
            <a:ext cx="8229600" cy="675520"/>
          </a:xfrm>
        </p:spPr>
        <p:txBody>
          <a:bodyPr/>
          <a:lstStyle/>
          <a:p>
            <a:r>
              <a:rPr lang="en-US" altLang="ko-KR" dirty="0" smtClean="0"/>
              <a:t>1876</a:t>
            </a:r>
            <a:r>
              <a:rPr lang="ko-KR" altLang="en-US" dirty="0" smtClean="0"/>
              <a:t>년 강화도 조약 체결</a:t>
            </a:r>
          </a:p>
          <a:p>
            <a:endParaRPr lang="ko-KR" alt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65401336" descr="EMB000005887f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3590914" cy="2232248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3" name="_x65436008" descr="EMB000005887f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2835275" cy="2247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60722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강화도 조약 </a:t>
            </a:r>
            <a:r>
              <a:rPr lang="ko-KR" altLang="en-US" dirty="0"/>
              <a:t>조인식 </a:t>
            </a:r>
            <a:r>
              <a:rPr lang="ko-KR" altLang="en-US" dirty="0" smtClean="0"/>
              <a:t>광경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50070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/>
              <a:t>강화도 조약 문서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7696" y="62865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@  </a:t>
            </a:r>
            <a:r>
              <a:rPr lang="ko-KR" altLang="en-US" dirty="0" smtClean="0">
                <a:hlinkClick r:id="rId4"/>
              </a:rPr>
              <a:t>조약체결과정과 내용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285720" y="1928802"/>
            <a:ext cx="8229600" cy="963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1876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 개항을 강요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군함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척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400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명의 병력 동원 협상 요구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3.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근대일본의 조선침략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035560"/>
          </a:xfrm>
        </p:spPr>
        <p:txBody>
          <a:bodyPr/>
          <a:lstStyle/>
          <a:p>
            <a:r>
              <a:rPr lang="en-US" altLang="ko-KR" dirty="0" smtClean="0"/>
              <a:t>1882</a:t>
            </a:r>
            <a:r>
              <a:rPr lang="ko-KR" altLang="en-US" dirty="0" smtClean="0"/>
              <a:t>년 임오군란을 일으킴</a:t>
            </a:r>
          </a:p>
          <a:p>
            <a:r>
              <a:rPr lang="en-US" altLang="ko-KR" dirty="0" smtClean="0"/>
              <a:t>1882</a:t>
            </a:r>
            <a:r>
              <a:rPr lang="ko-KR" altLang="en-US" dirty="0" smtClean="0"/>
              <a:t>년 제물포 조약 체결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66611008" descr="EMB000005887f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732890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443711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임오군란 때 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일본 </a:t>
            </a:r>
            <a:r>
              <a:rPr lang="ko-KR" altLang="en-US" dirty="0"/>
              <a:t>공사관원 </a:t>
            </a:r>
            <a:r>
              <a:rPr lang="ko-KR" altLang="en-US" dirty="0" smtClean="0"/>
              <a:t>탈출도</a:t>
            </a:r>
            <a:endParaRPr lang="ko-KR" altLang="en-US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9" name="_x64599568" descr="EMB000005887f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56992"/>
            <a:ext cx="2160240" cy="2756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1720" y="3356992"/>
            <a:ext cx="461665" cy="2448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제물포 조약 원본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@ </a:t>
            </a:r>
            <a:r>
              <a:rPr lang="ko-KR" altLang="en-US" dirty="0" smtClean="0">
                <a:hlinkClick r:id="rId4"/>
              </a:rPr>
              <a:t>임오군란 전개과정</a:t>
            </a:r>
            <a:r>
              <a:rPr lang="en-US" altLang="ko-KR" dirty="0" smtClean="0">
                <a:hlinkClick r:id="rId4"/>
              </a:rPr>
              <a:t> </a:t>
            </a:r>
            <a:r>
              <a:rPr lang="en-US" altLang="ko-KR" dirty="0" smtClean="0"/>
              <a:t>&amp; </a:t>
            </a:r>
            <a:r>
              <a:rPr lang="ko-KR" altLang="en-US" dirty="0" smtClean="0">
                <a:hlinkClick r:id="rId5"/>
              </a:rPr>
              <a:t>원인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6" name="_x64624024" descr="EMB000005887f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643182"/>
            <a:ext cx="5097127" cy="3571900"/>
          </a:xfrm>
          <a:prstGeom prst="rect">
            <a:avLst/>
          </a:prstGeom>
          <a:noFill/>
        </p:spPr>
      </p:pic>
      <p:pic>
        <p:nvPicPr>
          <p:cNvPr id="7" name="_x67735336" descr="EMB000005887f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357298"/>
            <a:ext cx="2879453" cy="4786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78579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구식군인의 모습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3438" y="128586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신식군인의 훈련 모습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en-US" altLang="ko-KR" dirty="0" smtClean="0">
                <a:latin typeface="!백묵-가을동화체(견중)" pitchFamily="18" charset="-127"/>
                <a:ea typeface="!백묵-가을동화체(견중)" pitchFamily="18" charset="-127"/>
              </a:rPr>
              <a:t>3. </a:t>
            </a:r>
            <a:r>
              <a:rPr lang="ko-KR" altLang="en-US" dirty="0" smtClean="0">
                <a:latin typeface="!백묵-가을동화체(견중)" pitchFamily="18" charset="-127"/>
                <a:ea typeface="!백묵-가을동화체(견중)" pitchFamily="18" charset="-127"/>
              </a:rPr>
              <a:t>근대일본의 조선침략</a:t>
            </a:r>
            <a:endParaRPr lang="ko-KR" altLang="en-US" dirty="0">
              <a:latin typeface="!백묵-가을동화체(견중)" pitchFamily="18" charset="-127"/>
              <a:ea typeface="!백묵-가을동화체(견중)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611624"/>
          </a:xfrm>
        </p:spPr>
        <p:txBody>
          <a:bodyPr/>
          <a:lstStyle/>
          <a:p>
            <a:r>
              <a:rPr lang="en-US" altLang="ko-KR" dirty="0" smtClean="0"/>
              <a:t>1884</a:t>
            </a:r>
            <a:r>
              <a:rPr lang="ko-KR" altLang="en-US" dirty="0" smtClean="0"/>
              <a:t>년 갑신정변을 일으킴</a:t>
            </a:r>
          </a:p>
          <a:p>
            <a:r>
              <a:rPr lang="en-US" altLang="ko-KR" dirty="0" smtClean="0"/>
              <a:t>1885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한성조약 체결</a:t>
            </a:r>
          </a:p>
          <a:p>
            <a:r>
              <a:rPr lang="en-US" altLang="ko-KR" dirty="0" smtClean="0"/>
              <a:t>1885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텐진조약</a:t>
            </a:r>
            <a:r>
              <a:rPr lang="ko-KR" altLang="en-US" dirty="0" smtClean="0"/>
              <a:t> 체결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63942144" descr="EMB000005887f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2952328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4288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갑신정변 </a:t>
            </a:r>
            <a:endParaRPr lang="ko-KR" alt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9" name="_x63855792" descr="EMB000005887f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277606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39952" y="54452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갑신정변 실패 후 일본 망명시절</a:t>
            </a:r>
          </a:p>
          <a:p>
            <a:r>
              <a:rPr lang="en-US" altLang="ko-KR" dirty="0" smtClean="0"/>
              <a:t>&lt; </a:t>
            </a:r>
            <a:r>
              <a:rPr lang="ko-KR" altLang="en-US" dirty="0" smtClean="0"/>
              <a:t>박영효</a:t>
            </a:r>
            <a:r>
              <a:rPr lang="en-US" altLang="ko-KR" dirty="0"/>
              <a:t>, </a:t>
            </a:r>
            <a:r>
              <a:rPr lang="ko-KR" altLang="en-US" dirty="0"/>
              <a:t>서광범</a:t>
            </a:r>
            <a:r>
              <a:rPr lang="en-US" altLang="ko-KR" dirty="0"/>
              <a:t>, </a:t>
            </a:r>
            <a:r>
              <a:rPr lang="ko-KR" altLang="en-US" dirty="0"/>
              <a:t>서재필</a:t>
            </a:r>
            <a:r>
              <a:rPr lang="en-US" altLang="ko-KR" dirty="0"/>
              <a:t>, </a:t>
            </a:r>
            <a:r>
              <a:rPr lang="ko-KR" altLang="en-US" dirty="0" smtClean="0"/>
              <a:t>김옥균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722-6911-4ADE-B597-39C7988A75F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191</TotalTime>
  <Words>905</Words>
  <Application>Microsoft Office PowerPoint</Application>
  <PresentationFormat>화면 슬라이드 쇼(4:3)</PresentationFormat>
  <Paragraphs>171</Paragraphs>
  <Slides>19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도시</vt:lpstr>
      <vt:lpstr>근대시대 일본제국주의의  대륙팽창과 조선침략 - 3조 -</vt:lpstr>
      <vt:lpstr>목차</vt:lpstr>
      <vt:lpstr>1. 메이지유신</vt:lpstr>
      <vt:lpstr>2. 일본의 제국주의</vt:lpstr>
      <vt:lpstr>3. 근대일본의 조선침략</vt:lpstr>
      <vt:lpstr>3. 근대일본의 조선침략</vt:lpstr>
      <vt:lpstr>3. 근대일본의 조선침략</vt:lpstr>
      <vt:lpstr>슬라이드 8</vt:lpstr>
      <vt:lpstr>3. 근대일본의 조선침략</vt:lpstr>
      <vt:lpstr>4. 조선침략의 본격화</vt:lpstr>
      <vt:lpstr>4. 조선침략의 본격화</vt:lpstr>
      <vt:lpstr>4. 조선침략의 본격화</vt:lpstr>
      <vt:lpstr>4. 조선침략의 본격화</vt:lpstr>
      <vt:lpstr>4. 조선침략의 본격화</vt:lpstr>
      <vt:lpstr>슬라이드 15</vt:lpstr>
      <vt:lpstr>4. 조선침략의 본격화</vt:lpstr>
      <vt:lpstr>5. 끝맺음 ( 일본제국주의와 한국 )</vt:lpstr>
      <vt:lpstr>6. 참고자료</vt:lpstr>
      <vt:lpstr>슬라이드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Lee Eun Ju</dc:creator>
  <cp:lastModifiedBy>Lee Eun Ju</cp:lastModifiedBy>
  <cp:revision>38</cp:revision>
  <dcterms:created xsi:type="dcterms:W3CDTF">2011-10-04T15:51:35Z</dcterms:created>
  <dcterms:modified xsi:type="dcterms:W3CDTF">2011-10-05T12:42:37Z</dcterms:modified>
</cp:coreProperties>
</file>