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28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645C9-CDF7-4B3F-B65D-7998BDB04F93}" type="datetimeFigureOut">
              <a:rPr lang="ko-KR" altLang="en-US" smtClean="0"/>
              <a:t>2017-04-04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11BED-E477-41CB-AC16-BCC2665CEE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319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235646" y="458234"/>
            <a:ext cx="7922042" cy="59415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665" y="929109"/>
            <a:ext cx="3046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3600" b="1" dirty="0" err="1">
                <a:solidFill>
                  <a:schemeClr val="tx1"/>
                </a:solidFill>
              </a:rPr>
              <a:t>메가방크</a:t>
            </a:r>
            <a:r>
              <a:rPr lang="ko-KR" altLang="en-US" sz="3600" b="1" dirty="0">
                <a:solidFill>
                  <a:schemeClr val="tx1"/>
                </a:solidFill>
              </a:rPr>
              <a:t> 소개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665" y="1734033"/>
            <a:ext cx="2926935" cy="1200329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 lang="ko-KR" altLang="en-US"/>
            </a:pPr>
            <a:endParaRPr lang="en-US" altLang="ko-KR" dirty="0" smtClean="0">
              <a:latin typeface="함초롬바탕"/>
              <a:ea typeface="함초롬바탕"/>
            </a:endParaRPr>
          </a:p>
          <a:p>
            <a:pPr lvl="0">
              <a:defRPr lang="ko-KR" altLang="en-US"/>
            </a:pPr>
            <a:r>
              <a:rPr lang="ko-KR" altLang="en-US" dirty="0" smtClean="0">
                <a:latin typeface="함초롬바탕"/>
                <a:ea typeface="함초롬바탕"/>
              </a:rPr>
              <a:t>○ </a:t>
            </a:r>
            <a:r>
              <a:rPr lang="en-US" altLang="ko-KR" dirty="0" smtClean="0">
                <a:latin typeface="함초롬바탕"/>
                <a:ea typeface="함초롬바탕"/>
              </a:rPr>
              <a:t>2016</a:t>
            </a:r>
            <a:r>
              <a:rPr lang="ko-KR" altLang="en-US" dirty="0" smtClean="0">
                <a:latin typeface="함초롬바탕"/>
                <a:ea typeface="함초롬바탕"/>
              </a:rPr>
              <a:t>년 취직하고 싶은 기업순위 남녀 공동종합 </a:t>
            </a:r>
            <a:r>
              <a:rPr lang="en-US" altLang="ko-KR" dirty="0" smtClean="0">
                <a:latin typeface="함초롬바탕"/>
                <a:ea typeface="함초롬바탕"/>
              </a:rPr>
              <a:t>1</a:t>
            </a:r>
            <a:r>
              <a:rPr lang="ko-KR" altLang="en-US" dirty="0" smtClean="0">
                <a:latin typeface="함초롬바탕"/>
                <a:ea typeface="함초롬바탕"/>
              </a:rPr>
              <a:t>위</a:t>
            </a:r>
            <a:endParaRPr lang="ko-KR" altLang="ko-KR" dirty="0">
              <a:ea typeface="함초롬바탕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665" y="3046367"/>
            <a:ext cx="2884601" cy="92333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 lang="ko-KR" altLang="en-US"/>
            </a:pPr>
            <a:endParaRPr lang="en-US" altLang="ko-KR" dirty="0" smtClean="0">
              <a:latin typeface="함초롬바탕"/>
              <a:ea typeface="함초롬바탕"/>
            </a:endParaRPr>
          </a:p>
          <a:p>
            <a:pPr lvl="0">
              <a:defRPr lang="ko-KR" altLang="en-US"/>
            </a:pPr>
            <a:r>
              <a:rPr lang="ko-KR" altLang="en-US" dirty="0">
                <a:latin typeface="함초롬바탕"/>
                <a:ea typeface="함초롬바탕"/>
              </a:rPr>
              <a:t>○ </a:t>
            </a:r>
            <a:r>
              <a:rPr lang="ko-KR" altLang="en-US" dirty="0" smtClean="0">
                <a:latin typeface="함초롬바탕"/>
                <a:ea typeface="함초롬바탕"/>
              </a:rPr>
              <a:t>실적 중심적으로 업무강도와 경쟁이 치열</a:t>
            </a:r>
            <a:endParaRPr lang="ko-KR" altLang="ko-KR" dirty="0">
              <a:latin typeface="함초롬바탕"/>
              <a:ea typeface="함초롬바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6665" y="4653626"/>
            <a:ext cx="2928066" cy="369332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 lang="ko-KR" altLang="en-US"/>
            </a:pPr>
            <a:r>
              <a:rPr lang="ko-KR" altLang="en-US" dirty="0">
                <a:latin typeface="함초롬바탕"/>
                <a:ea typeface="함초롬바탕"/>
              </a:rPr>
              <a:t>○ </a:t>
            </a:r>
            <a:r>
              <a:rPr lang="ko-KR" altLang="en-US" dirty="0" smtClean="0">
                <a:latin typeface="함초롬바탕"/>
                <a:ea typeface="함초롬바탕"/>
              </a:rPr>
              <a:t>취직희망 종합랭킹 </a:t>
            </a:r>
            <a:r>
              <a:rPr lang="en-US" altLang="ko-KR" dirty="0" smtClean="0">
                <a:latin typeface="함초롬바탕"/>
                <a:ea typeface="함초롬바탕"/>
              </a:rPr>
              <a:t>4</a:t>
            </a:r>
            <a:r>
              <a:rPr lang="ko-KR" altLang="en-US" dirty="0" smtClean="0">
                <a:latin typeface="함초롬바탕"/>
                <a:ea typeface="함초롬바탕"/>
              </a:rPr>
              <a:t>위</a:t>
            </a:r>
            <a:endParaRPr lang="ko-KR" altLang="ko-KR" b="0" i="0" u="none" kern="1200" baseline="0" dirty="0">
              <a:solidFill>
                <a:srgbClr val="000000"/>
              </a:solidFill>
              <a:latin typeface="함초롬바탕"/>
              <a:ea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3503112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177362"/>
            <a:ext cx="6524625" cy="660443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20631" y="356268"/>
            <a:ext cx="3660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600" b="1" dirty="0" smtClean="0">
                <a:latin typeface="함초롬바탕"/>
                <a:ea typeface="함초롬바탕"/>
                <a:cs typeface="함초롬바탕"/>
              </a:rPr>
              <a:t>한자와 </a:t>
            </a:r>
            <a:r>
              <a:rPr lang="ko-KR" altLang="en-US" sz="3600" b="1" dirty="0" err="1" smtClean="0">
                <a:latin typeface="함초롬바탕"/>
                <a:ea typeface="함초롬바탕"/>
                <a:cs typeface="함초롬바탕"/>
              </a:rPr>
              <a:t>나오키</a:t>
            </a:r>
            <a:r>
              <a:rPr lang="en-US" altLang="ko-KR" sz="2000" b="1" dirty="0" smtClean="0">
                <a:latin typeface="함초롬바탕"/>
                <a:ea typeface="함초롬바탕"/>
                <a:cs typeface="함초롬바탕"/>
              </a:rPr>
              <a:t>(2013)</a:t>
            </a:r>
            <a:endParaRPr lang="ko-KR" altLang="en-US" sz="2000" b="1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9575" y="1832642"/>
            <a:ext cx="4591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2000" b="1" dirty="0" smtClean="0">
                <a:latin typeface="함초롬바탕"/>
                <a:ea typeface="함초롬바탕"/>
                <a:cs typeface="함초롬바탕"/>
              </a:rPr>
              <a:t>44.5% </a:t>
            </a:r>
            <a:r>
              <a:rPr lang="ko-KR" altLang="en-US" sz="2000" b="1" dirty="0" smtClean="0">
                <a:latin typeface="함초롬바탕"/>
                <a:ea typeface="함초롬바탕"/>
                <a:cs typeface="함초롬바탕"/>
              </a:rPr>
              <a:t>의  시청률을  기록한  국민드라마</a:t>
            </a:r>
            <a:endParaRPr lang="ko-KR" altLang="en-US" sz="2000" b="1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9550" y="3714273"/>
            <a:ext cx="4962525" cy="1477328"/>
          </a:xfrm>
          <a:prstGeom prst="rect">
            <a:avLst/>
          </a:prstGeom>
          <a:solidFill>
            <a:srgbClr val="FFC000">
              <a:alpha val="39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빌어</a:t>
            </a:r>
            <a:r>
              <a:rPr kumimoji="1" lang="en-US" altLang="ko-K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.</a:t>
            </a:r>
            <a:r>
              <a:rPr kumimoji="1" lang="ko-K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먹을 </a:t>
            </a:r>
            <a:r>
              <a:rPr kumimoji="1" 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상사 놈</a:t>
            </a:r>
            <a:r>
              <a:rPr kumimoji="1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, </a:t>
            </a:r>
            <a:r>
              <a:rPr kumimoji="1" 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두고 보자</a:t>
            </a:r>
            <a:r>
              <a:rPr kumimoji="1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!</a:t>
            </a: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 </a:t>
            </a:r>
            <a:b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</a:b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(</a:t>
            </a:r>
            <a:r>
              <a:rPr kumimoji="1" 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クソ上司め、覚えていやがれ！</a:t>
            </a: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)</a:t>
            </a: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charset="-127"/>
              <a:ea typeface="굴림" charset="-127"/>
              <a:cs typeface="굴림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당한만큼</a:t>
            </a:r>
            <a:r>
              <a:rPr kumimoji="1" 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 갚아준다</a:t>
            </a:r>
            <a:r>
              <a:rPr kumimoji="1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. </a:t>
            </a:r>
            <a:r>
              <a:rPr kumimoji="1" 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배로 갚아주마</a:t>
            </a:r>
            <a:r>
              <a:rPr kumimoji="1" lang="ko-KR" altLang="ko-K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!</a:t>
            </a: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 </a:t>
            </a:r>
            <a:b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</a:b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(</a:t>
            </a:r>
            <a:r>
              <a:rPr kumimoji="1" 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やられたらやり返す！倍返しだ！</a:t>
            </a:r>
            <a:r>
              <a:rPr kumimoji="1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charset="-127"/>
                <a:ea typeface="굴림" charset="-127"/>
                <a:cs typeface="굴림" charset="-127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243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>
            <a:off x="1332474" y="1871700"/>
            <a:ext cx="7331075" cy="563880"/>
          </a:xfrm>
          <a:prstGeom prst="rect">
            <a:avLst/>
          </a:prstGeom>
        </p:spPr>
        <p:txBody>
          <a:bodyPr vert="horz" wrap="square" lIns="91440" tIns="45720" rIns="91440" bIns="45720" anchor="b">
            <a:noAutofit/>
          </a:bodyPr>
          <a:lstStyle/>
          <a:p>
            <a:pPr marL="0" indent="0" algn="ctr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ko-KR" altLang="en-US" sz="3600" b="0">
                <a:latin typeface="맑은 고딕"/>
                <a:ea typeface="맑은 고딕"/>
              </a:rPr>
              <a:t>일본 은행의 차이점</a:t>
            </a:r>
            <a:endParaRPr lang="en-US" altLang="ko-KR" sz="3600" b="0">
              <a:latin typeface="맑은 고딕"/>
              <a:ea typeface="맑은 고딕"/>
            </a:endParaRPr>
          </a:p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en-US" altLang="ko-KR" sz="3600" b="0">
              <a:latin typeface="맑은 고딕"/>
              <a:ea typeface="맑은 고딕"/>
            </a:endParaRPr>
          </a:p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목차</a:t>
            </a:r>
          </a:p>
        </p:txBody>
      </p:sp>
      <p:sp>
        <p:nvSpPr>
          <p:cNvPr id="3" name="텍스트 상자 2"/>
          <p:cNvSpPr txBox="1"/>
          <p:nvPr/>
        </p:nvSpPr>
        <p:spPr>
          <a:xfrm>
            <a:off x="906145" y="1191260"/>
            <a:ext cx="7770495" cy="44196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1800" b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4" name="텍스트 상자 3"/>
          <p:cNvSpPr txBox="1"/>
          <p:nvPr/>
        </p:nvSpPr>
        <p:spPr>
          <a:xfrm>
            <a:off x="1462678" y="2796917"/>
            <a:ext cx="8143240" cy="33877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2400" b="1">
                <a:solidFill>
                  <a:schemeClr val="tx1"/>
                </a:solidFill>
                <a:latin typeface="맑은 고딕"/>
                <a:ea typeface="맑은 고딕"/>
              </a:rPr>
              <a:t>1.계좌개설 및 현금카드(캐시 카드) </a:t>
            </a: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4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4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4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2400" b="1">
                <a:solidFill>
                  <a:schemeClr val="tx1"/>
                </a:solidFill>
                <a:latin typeface="맑은 고딕"/>
                <a:ea typeface="맑은 고딕"/>
              </a:rPr>
              <a:t>2. ATM기</a:t>
            </a: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4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4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4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2400" b="1">
                <a:solidFill>
                  <a:schemeClr val="tx1"/>
                </a:solidFill>
                <a:latin typeface="맑은 고딕"/>
                <a:ea typeface="맑은 고딕"/>
              </a:rPr>
              <a:t>3.수수료</a:t>
            </a:r>
            <a:endParaRPr lang="ko-KR" altLang="en-US" sz="24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6927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143510" y="200025"/>
            <a:ext cx="8210550" cy="60706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0000"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계좌 개설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149225" y="967740"/>
            <a:ext cx="3500755" cy="373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450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latin typeface="HY그래픽M"/>
                <a:ea typeface="HY그래픽M"/>
              </a:rPr>
              <a:t>체류기간</a:t>
            </a:r>
            <a:endParaRPr lang="ko-KR" altLang="en-US" sz="1800" b="1">
              <a:latin typeface="HY그래픽M"/>
              <a:ea typeface="HY그래픽M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3670" y="1402080"/>
            <a:ext cx="9069705" cy="5300980"/>
          </a:xfrm>
          <a:prstGeom prst="rect">
            <a:avLst/>
          </a:prstGeom>
          <a:noFill/>
        </p:spPr>
      </p:pic>
      <p:sp>
        <p:nvSpPr>
          <p:cNvPr id="5" name="텍스트 상자 4"/>
          <p:cNvSpPr txBox="1"/>
          <p:nvPr/>
        </p:nvSpPr>
        <p:spPr>
          <a:xfrm>
            <a:off x="6330315" y="2569210"/>
            <a:ext cx="318770" cy="389890"/>
          </a:xfrm>
          <a:prstGeom prst="rect">
            <a:avLst/>
          </a:prstGeom>
          <a:noFill/>
          <a:ln w="0">
            <a:noFill/>
          </a:ln>
        </p:spPr>
        <p:txBody>
          <a:bodyPr vert="horz" wrap="none" lIns="89535" tIns="46355" rIns="89535" bIns="46355" anchor="t">
            <a:no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1800" b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6" name="텍스트 상자 5"/>
          <p:cNvSpPr txBox="1"/>
          <p:nvPr/>
        </p:nvSpPr>
        <p:spPr>
          <a:xfrm>
            <a:off x="583565" y="1973580"/>
            <a:ext cx="409702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no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2800" b="1">
                <a:solidFill>
                  <a:schemeClr val="tx1"/>
                </a:solidFill>
                <a:latin typeface="맑은 고딕"/>
                <a:ea typeface="맑은 고딕"/>
              </a:rPr>
              <a:t>한국: 특별히 체류기간 </a:t>
            </a:r>
            <a:r>
              <a:rPr lang="en-US" altLang="ko-KR" sz="2800" b="1">
                <a:solidFill>
                  <a:srgbClr val="FF0000"/>
                </a:solidFill>
                <a:latin typeface="맑은 고딕"/>
                <a:ea typeface="맑은 고딕"/>
              </a:rPr>
              <a:t>X</a:t>
            </a:r>
            <a:endParaRPr lang="ko-KR" altLang="en-US" sz="2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7" name="텍스트 상자 6"/>
          <p:cNvSpPr txBox="1"/>
          <p:nvPr/>
        </p:nvSpPr>
        <p:spPr>
          <a:xfrm>
            <a:off x="583565" y="4182745"/>
            <a:ext cx="4055110" cy="523875"/>
          </a:xfrm>
          <a:prstGeom prst="rect">
            <a:avLst/>
          </a:prstGeom>
          <a:noFill/>
          <a:ln w="0">
            <a:noFill/>
          </a:ln>
        </p:spPr>
        <p:txBody>
          <a:bodyPr vert="horz" wrap="none" lIns="89535" tIns="46355" rIns="89535" bIns="46355" anchor="t">
            <a:no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2800" b="1">
                <a:solidFill>
                  <a:schemeClr val="tx1"/>
                </a:solidFill>
                <a:latin typeface="맑은 고딕"/>
                <a:ea typeface="맑은 고딕"/>
              </a:rPr>
              <a:t>일본: 대부분 </a:t>
            </a:r>
            <a:r>
              <a:rPr lang="en-US" altLang="ko-KR" sz="2800" b="1">
                <a:solidFill>
                  <a:srgbClr val="FF0000"/>
                </a:solidFill>
                <a:latin typeface="맑은 고딕"/>
                <a:ea typeface="맑은 고딕"/>
              </a:rPr>
              <a:t>6개월</a:t>
            </a:r>
            <a:r>
              <a:rPr lang="en-US" altLang="ko-KR" sz="2800" b="1">
                <a:solidFill>
                  <a:schemeClr val="tx1"/>
                </a:solidFill>
                <a:latin typeface="맑은 고딕"/>
                <a:ea typeface="맑은 고딕"/>
              </a:rPr>
              <a:t> 이상</a:t>
            </a:r>
            <a:endParaRPr lang="ko-KR" altLang="en-US" sz="2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39302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93345" y="222885"/>
            <a:ext cx="8571865" cy="60579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0000"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계좌 개설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sp>
        <p:nvSpPr>
          <p:cNvPr id="3" name="텍스트 상자 2"/>
          <p:cNvSpPr txBox="1"/>
          <p:nvPr/>
        </p:nvSpPr>
        <p:spPr>
          <a:xfrm>
            <a:off x="1402715" y="1452245"/>
            <a:ext cx="1949450" cy="16637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1800" b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0020" y="1196975"/>
            <a:ext cx="7508875" cy="5661660"/>
          </a:xfrm>
          <a:prstGeom prst="rect">
            <a:avLst/>
          </a:prstGeom>
          <a:noFill/>
        </p:spPr>
      </p:pic>
      <p:sp>
        <p:nvSpPr>
          <p:cNvPr id="5" name="텍스트 상자 4"/>
          <p:cNvSpPr txBox="1"/>
          <p:nvPr/>
        </p:nvSpPr>
        <p:spPr>
          <a:xfrm>
            <a:off x="106680" y="824230"/>
            <a:ext cx="1701800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그 외 준비물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6" name="텍스트 상자 5"/>
          <p:cNvSpPr txBox="1"/>
          <p:nvPr/>
        </p:nvSpPr>
        <p:spPr>
          <a:xfrm>
            <a:off x="7908289" y="1981200"/>
            <a:ext cx="2845436" cy="350393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254000" indent="-25400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  <a:defRPr lang="ko-KR" altLang="en-US"/>
            </a:pPr>
            <a:r>
              <a:rPr lang="en-US" altLang="ko-KR" sz="2800" b="1">
                <a:solidFill>
                  <a:srgbClr val="FF0000"/>
                </a:solidFill>
                <a:latin typeface="맑은 고딕"/>
                <a:ea typeface="맑은 고딕"/>
              </a:rPr>
              <a:t>한자</a:t>
            </a:r>
            <a:r>
              <a:rPr lang="en-US" altLang="ko-KR" sz="2800" b="1">
                <a:solidFill>
                  <a:schemeClr val="tx1"/>
                </a:solidFill>
                <a:latin typeface="맑은 고딕"/>
                <a:ea typeface="맑은 고딕"/>
              </a:rPr>
              <a:t>로 된 도장</a:t>
            </a: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8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254000" indent="-25400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  <a:defRPr lang="ko-KR" altLang="en-US"/>
            </a:pPr>
            <a:r>
              <a:rPr lang="en-US" altLang="ko-KR" sz="2800" b="1">
                <a:solidFill>
                  <a:schemeClr val="tx1"/>
                </a:solidFill>
                <a:latin typeface="맑은 고딕"/>
                <a:ea typeface="맑은 고딕"/>
              </a:rPr>
              <a:t>재류 카드</a:t>
            </a: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8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254000" indent="-25400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  <a:defRPr lang="ko-KR" altLang="en-US"/>
            </a:pPr>
            <a:r>
              <a:rPr lang="en-US" altLang="ko-KR" sz="2800" b="1">
                <a:solidFill>
                  <a:schemeClr val="tx1"/>
                </a:solidFill>
                <a:latin typeface="맑은 고딕"/>
                <a:ea typeface="맑은 고딕"/>
              </a:rPr>
              <a:t>의료보험 카드</a:t>
            </a:r>
          </a:p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endParaRPr lang="ko-KR" altLang="en-US" sz="2800" b="1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254000" indent="-25400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"/>
              <a:defRPr lang="ko-KR" altLang="en-US"/>
            </a:pPr>
            <a:r>
              <a:rPr lang="en-US" altLang="ko-KR" sz="2800" b="1">
                <a:solidFill>
                  <a:schemeClr val="tx1"/>
                </a:solidFill>
                <a:latin typeface="맑은 고딕"/>
                <a:ea typeface="맑은 고딕"/>
              </a:rPr>
              <a:t>입금할 소액의 돈</a:t>
            </a:r>
            <a:endParaRPr lang="ko-KR" altLang="en-US" sz="2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7034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166370" y="226695"/>
            <a:ext cx="8597900" cy="6089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0000"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캐시 카드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pic>
        <p:nvPicPr>
          <p:cNvPr id="4" name="그림 3" descr="C:/Users/Administrator/AppData/Roaming/PolarisOffice/ETemp/8916_4461576/fImage570251876334.jpe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640070" y="960754"/>
            <a:ext cx="5803265" cy="4331335"/>
          </a:xfrm>
          <a:prstGeom prst="rect">
            <a:avLst/>
          </a:prstGeom>
          <a:noFill/>
        </p:spPr>
      </p:pic>
      <p:pic>
        <p:nvPicPr>
          <p:cNvPr id="5" name="그림 4" descr="C:/Users/Administrator/AppData/Roaming/PolarisOffice/ETemp/8916_4461576/fImage2732941896500.png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87960" y="963930"/>
            <a:ext cx="5372100" cy="4190365"/>
          </a:xfrm>
          <a:prstGeom prst="rect">
            <a:avLst/>
          </a:prstGeom>
          <a:noFill/>
        </p:spPr>
      </p:pic>
      <p:sp>
        <p:nvSpPr>
          <p:cNvPr id="6" name="텍스트 상자 5"/>
          <p:cNvSpPr txBox="1"/>
          <p:nvPr/>
        </p:nvSpPr>
        <p:spPr>
          <a:xfrm>
            <a:off x="545465" y="5724525"/>
            <a:ext cx="4025265" cy="401320"/>
          </a:xfrm>
          <a:prstGeom prst="rect">
            <a:avLst/>
          </a:prstGeom>
          <a:noFill/>
          <a:ln w="0">
            <a:noFill/>
          </a:ln>
        </p:spPr>
        <p:txBody>
          <a:bodyPr vert="horz" wrap="none" lIns="89535" tIns="46355" rIns="89535" bIns="46355" anchor="t">
            <a:noAutofit/>
          </a:bodyPr>
          <a:lstStyle/>
          <a:p>
            <a:pPr marL="0" indent="0" algn="l" defTabSz="5000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2000" b="1">
                <a:solidFill>
                  <a:schemeClr val="tx1"/>
                </a:solidFill>
                <a:latin typeface="맑은 고딕"/>
                <a:ea typeface="맑은 고딕"/>
              </a:rPr>
              <a:t>한국: 계좌 개설과 함께 </a:t>
            </a:r>
            <a:r>
              <a:rPr lang="en-US" altLang="ko-KR" sz="2000" b="1">
                <a:solidFill>
                  <a:srgbClr val="FF0000"/>
                </a:solidFill>
                <a:latin typeface="맑은 고딕"/>
                <a:ea typeface="맑은 고딕"/>
              </a:rPr>
              <a:t>즉시</a:t>
            </a:r>
            <a:r>
              <a:rPr lang="en-US" altLang="ko-KR" sz="2000" b="1">
                <a:solidFill>
                  <a:schemeClr val="tx1"/>
                </a:solidFill>
                <a:latin typeface="맑은 고딕"/>
                <a:ea typeface="맑은 고딕"/>
              </a:rPr>
              <a:t> 지급                 </a:t>
            </a:r>
            <a:endParaRPr lang="ko-KR" altLang="en-US" sz="20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7" name="텍스트 상자 6"/>
          <p:cNvSpPr txBox="1"/>
          <p:nvPr/>
        </p:nvSpPr>
        <p:spPr>
          <a:xfrm>
            <a:off x="5718810" y="5718810"/>
            <a:ext cx="5388610" cy="40068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2000" b="1">
                <a:solidFill>
                  <a:schemeClr val="tx1"/>
                </a:solidFill>
                <a:latin typeface="맑은 고딕"/>
                <a:ea typeface="맑은 고딕"/>
              </a:rPr>
              <a:t>일본: 계좌 개설후 </a:t>
            </a:r>
            <a:r>
              <a:rPr lang="en-US" altLang="ko-KR" sz="2000" b="1">
                <a:solidFill>
                  <a:srgbClr val="FF0000"/>
                </a:solidFill>
                <a:latin typeface="맑은 고딕"/>
                <a:ea typeface="맑은 고딕"/>
              </a:rPr>
              <a:t>몇일~ 몇주 뒤</a:t>
            </a:r>
            <a:r>
              <a:rPr lang="en-US" altLang="ko-KR" sz="2000" b="1">
                <a:solidFill>
                  <a:schemeClr val="tx1"/>
                </a:solidFill>
                <a:latin typeface="맑은 고딕"/>
                <a:ea typeface="맑은 고딕"/>
              </a:rPr>
              <a:t> 집으로 배송</a:t>
            </a:r>
            <a:endParaRPr lang="ko-KR" altLang="en-US" sz="1800" b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725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403860" y="262255"/>
            <a:ext cx="8597900" cy="6089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0000"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ATM기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sp>
        <p:nvSpPr>
          <p:cNvPr id="3" name="텍스트 상자 2"/>
          <p:cNvSpPr txBox="1"/>
          <p:nvPr/>
        </p:nvSpPr>
        <p:spPr>
          <a:xfrm>
            <a:off x="412115" y="996950"/>
            <a:ext cx="332295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동전 투입구와 계산기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4655" y="2485390"/>
            <a:ext cx="7267575" cy="4067175"/>
          </a:xfrm>
          <a:prstGeom prst="rect">
            <a:avLst/>
          </a:prstGeom>
          <a:noFill/>
        </p:spPr>
      </p:pic>
      <p:sp>
        <p:nvSpPr>
          <p:cNvPr id="5" name="도형 4"/>
          <p:cNvSpPr/>
          <p:nvPr/>
        </p:nvSpPr>
        <p:spPr>
          <a:xfrm>
            <a:off x="4824730" y="996950"/>
            <a:ext cx="6406515" cy="396113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0">
                <a:solidFill>
                  <a:schemeClr val="tx1"/>
                </a:solidFill>
                <a:latin typeface="맑은 고딕"/>
                <a:ea typeface="맑은 고딕"/>
              </a:rPr>
              <a:t>만원을 빼고 싶은데 잔고는 9600원이 있네... 지금 가진 현금이 500원뿐이라 ATM기에다가 넣을수도 없고...</a:t>
            </a:r>
            <a:endParaRPr lang="ko-KR" altLang="en-US" sz="1800" b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06053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180340" y="236220"/>
            <a:ext cx="8597900" cy="6051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0000"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ATM기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pic>
        <p:nvPicPr>
          <p:cNvPr id="3" name="그림 2" descr="C:/Users/Administrator/AppData/Roaming/PolarisOffice/ETemp/8916_4461576/fImage4580602025724.png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89865" y="1555750"/>
            <a:ext cx="7386320" cy="5155565"/>
          </a:xfrm>
          <a:prstGeom prst="rect">
            <a:avLst/>
          </a:prstGeom>
          <a:noFill/>
        </p:spPr>
      </p:pic>
      <p:sp>
        <p:nvSpPr>
          <p:cNvPr id="4" name="텍스트 상자 3"/>
          <p:cNvSpPr txBox="1"/>
          <p:nvPr/>
        </p:nvSpPr>
        <p:spPr>
          <a:xfrm>
            <a:off x="184785" y="977900"/>
            <a:ext cx="5614035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모니터 화면 왼쪽에 계산기와 그 위에 동전투입구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92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292735" y="212725"/>
            <a:ext cx="8597900" cy="6051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0000"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ATM기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sp>
        <p:nvSpPr>
          <p:cNvPr id="4" name="텍스트 상자 3"/>
          <p:cNvSpPr txBox="1"/>
          <p:nvPr/>
        </p:nvSpPr>
        <p:spPr>
          <a:xfrm>
            <a:off x="292100" y="1010285"/>
            <a:ext cx="2884805" cy="36004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송금시 알아야 할것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sp>
        <p:nvSpPr>
          <p:cNvPr id="5" name="텍스트 상자 4"/>
          <p:cNvSpPr txBox="1"/>
          <p:nvPr/>
        </p:nvSpPr>
        <p:spPr>
          <a:xfrm>
            <a:off x="451485" y="6047105"/>
            <a:ext cx="6219190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※송금은행, 지점명, 예금주명의 </a:t>
            </a:r>
            <a:r>
              <a:rPr lang="en-US" altLang="ko-KR" sz="1800" b="1">
                <a:solidFill>
                  <a:srgbClr val="FF0000"/>
                </a:solidFill>
                <a:latin typeface="맑은 고딕"/>
                <a:ea typeface="맑은 고딕"/>
              </a:rPr>
              <a:t>카타카나</a:t>
            </a: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를  알아둘것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pic>
        <p:nvPicPr>
          <p:cNvPr id="7" name="그림 6" descr="C:/Users/Administrator/AppData/Roaming/PolarisOffice/ETemp/8916_4461576/fImage11677916041.jpe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5275" y="1395730"/>
            <a:ext cx="5473065" cy="4359910"/>
          </a:xfrm>
          <a:prstGeom prst="rect">
            <a:avLst/>
          </a:prstGeom>
          <a:noFill/>
        </p:spPr>
      </p:pic>
      <p:pic>
        <p:nvPicPr>
          <p:cNvPr id="8" name="그림 7" descr="C:/Users/Administrator/AppData/Roaming/PolarisOffice/ETemp/8916_4461576/fImage324131618467.jpe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683250" y="1382395"/>
            <a:ext cx="5932805" cy="4319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82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182245" y="257175"/>
            <a:ext cx="8597900" cy="6051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0000"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ATM기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pic>
        <p:nvPicPr>
          <p:cNvPr id="3" name="그림 2" descr="C:/Users/Administrator/AppData/Roaming/PolarisOffice/ETemp/8916_4461576/fImage791561646334.jpe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4785" y="1214755"/>
            <a:ext cx="6175375" cy="4811395"/>
          </a:xfrm>
          <a:prstGeom prst="rect">
            <a:avLst/>
          </a:prstGeom>
          <a:noFill/>
        </p:spPr>
      </p:pic>
      <p:pic>
        <p:nvPicPr>
          <p:cNvPr id="4" name="그림 3" descr="C:/Users/Administrator/AppData/Roaming/PolarisOffice/ETemp/8916_4461576/fImage1003691656500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45910" y="1214120"/>
            <a:ext cx="3022600" cy="4848860"/>
          </a:xfrm>
          <a:prstGeom prst="rect">
            <a:avLst/>
          </a:prstGeom>
          <a:noFill/>
        </p:spPr>
      </p:pic>
      <p:sp>
        <p:nvSpPr>
          <p:cNvPr id="5" name="텍스트 상자 4"/>
          <p:cNvSpPr txBox="1"/>
          <p:nvPr/>
        </p:nvSpPr>
        <p:spPr>
          <a:xfrm>
            <a:off x="184785" y="858520"/>
            <a:ext cx="3262630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송금카드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80152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42265" y="224790"/>
            <a:ext cx="8597900" cy="73215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수수료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pic>
        <p:nvPicPr>
          <p:cNvPr id="3" name="그림 2" descr="C:/Users/Administrator/AppData/Roaming/PolarisOffice/ETemp/8916_4461576/fImage1423002629169.jpe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38125" y="1545590"/>
            <a:ext cx="9178925" cy="5309870"/>
          </a:xfrm>
          <a:prstGeom prst="rect">
            <a:avLst/>
          </a:prstGeom>
          <a:noFill/>
        </p:spPr>
      </p:pic>
      <p:sp>
        <p:nvSpPr>
          <p:cNvPr id="4" name="텍스트 상자 3"/>
          <p:cNvSpPr txBox="1"/>
          <p:nvPr/>
        </p:nvSpPr>
        <p:spPr>
          <a:xfrm>
            <a:off x="343535" y="951230"/>
            <a:ext cx="2998470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너무 비싼 수수료..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77339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2791209" y="575687"/>
            <a:ext cx="9144000" cy="5706625"/>
            <a:chOff x="0" y="0"/>
            <a:chExt cx="9144000" cy="685800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직사각형 7"/>
            <p:cNvSpPr/>
            <p:nvPr/>
          </p:nvSpPr>
          <p:spPr>
            <a:xfrm>
              <a:off x="683513" y="188738"/>
              <a:ext cx="6336000" cy="1152000"/>
            </a:xfrm>
            <a:prstGeom prst="rect">
              <a:avLst/>
            </a:prstGeom>
            <a:noFill/>
            <a:ln algn="ctr">
              <a:solidFill>
                <a:schemeClr val="bg1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>
                <a:defRPr lang="ko-KR" altLang="en-US"/>
              </a:pPr>
              <a:r>
                <a:rPr lang="ko-KR" altLang="en-US" sz="3500" b="1">
                  <a:solidFill>
                    <a:srgbClr val="000000"/>
                  </a:solidFill>
                </a:rPr>
                <a:t>인턴 경험 = 취업의 지름길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8520" y="590443"/>
            <a:ext cx="1976545" cy="5178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800" b="1" dirty="0" err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스펙</a:t>
            </a:r>
            <a:r>
              <a:rPr lang="ko-KR" altLang="en-US" sz="2800" b="1" dirty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? 인맥!</a:t>
            </a:r>
          </a:p>
        </p:txBody>
      </p:sp>
      <p:sp>
        <p:nvSpPr>
          <p:cNvPr id="10" name="타원 9"/>
          <p:cNvSpPr/>
          <p:nvPr/>
        </p:nvSpPr>
        <p:spPr>
          <a:xfrm>
            <a:off x="212535" y="1252800"/>
            <a:ext cx="1980000" cy="108000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1900" dirty="0">
                <a:solidFill>
                  <a:schemeClr val="tx1"/>
                </a:solidFill>
                <a:latin typeface="HY헤드라인M"/>
                <a:ea typeface="HY헤드라인M"/>
              </a:rPr>
              <a:t>인턴경험</a:t>
            </a:r>
          </a:p>
        </p:txBody>
      </p:sp>
      <p:sp>
        <p:nvSpPr>
          <p:cNvPr id="11" name="타원 10"/>
          <p:cNvSpPr/>
          <p:nvPr/>
        </p:nvSpPr>
        <p:spPr>
          <a:xfrm>
            <a:off x="212535" y="2715267"/>
            <a:ext cx="1980000" cy="108000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1900" dirty="0">
                <a:solidFill>
                  <a:schemeClr val="tx1"/>
                </a:solidFill>
                <a:latin typeface="HY헤드라인M"/>
                <a:ea typeface="HY헤드라인M"/>
              </a:rPr>
              <a:t>인사과에서 전화</a:t>
            </a:r>
          </a:p>
        </p:txBody>
      </p:sp>
      <p:sp>
        <p:nvSpPr>
          <p:cNvPr id="12" name="타원 11"/>
          <p:cNvSpPr/>
          <p:nvPr/>
        </p:nvSpPr>
        <p:spPr>
          <a:xfrm>
            <a:off x="212535" y="5640201"/>
            <a:ext cx="1980000" cy="108000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1900" dirty="0" smtClean="0">
                <a:solidFill>
                  <a:schemeClr val="tx1"/>
                </a:solidFill>
                <a:latin typeface="HY헤드라인M"/>
                <a:ea typeface="HY헤드라인M"/>
              </a:rPr>
              <a:t>손쉽게 취업</a:t>
            </a:r>
            <a:endParaRPr lang="ko-KR" altLang="en-US" sz="1900" dirty="0">
              <a:solidFill>
                <a:schemeClr val="tx1"/>
              </a:solidFill>
              <a:latin typeface="HY헤드라인M"/>
              <a:ea typeface="HY헤드라인M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12535" y="4177734"/>
            <a:ext cx="1980000" cy="1080000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1900" dirty="0">
                <a:solidFill>
                  <a:schemeClr val="tx1"/>
                </a:solidFill>
                <a:latin typeface="HY헤드라인M"/>
                <a:ea typeface="HY헤드라인M"/>
              </a:rPr>
              <a:t>준비된 면접 </a:t>
            </a:r>
          </a:p>
        </p:txBody>
      </p:sp>
      <p:sp>
        <p:nvSpPr>
          <p:cNvPr id="14" name="아래쪽 화살표 13"/>
          <p:cNvSpPr/>
          <p:nvPr/>
        </p:nvSpPr>
        <p:spPr>
          <a:xfrm>
            <a:off x="815254" y="2429830"/>
            <a:ext cx="774560" cy="18840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아래쪽 화살표 14"/>
          <p:cNvSpPr/>
          <p:nvPr/>
        </p:nvSpPr>
        <p:spPr>
          <a:xfrm>
            <a:off x="815254" y="3892297"/>
            <a:ext cx="774560" cy="18840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>
            <a:off x="815254" y="5354764"/>
            <a:ext cx="774560" cy="18840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995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404495" y="187325"/>
            <a:ext cx="8597900" cy="79375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3600" b="0">
                <a:latin typeface="맑은 고딕"/>
                <a:ea typeface="맑은 고딕"/>
              </a:rPr>
              <a:t>수수료</a:t>
            </a:r>
            <a:endParaRPr lang="ko-KR" altLang="en-US" sz="3600" b="0">
              <a:latin typeface="맑은 고딕"/>
              <a:ea typeface="맑은 고딕"/>
            </a:endParaRPr>
          </a:p>
        </p:txBody>
      </p:sp>
      <p:pic>
        <p:nvPicPr>
          <p:cNvPr id="3" name="그림 2" descr="C:/Users/Administrator/AppData/Roaming/PolarisOffice/ETemp/8916_4461576/fImage3494472655724.jpe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1480" y="1440180"/>
            <a:ext cx="8121015" cy="3956685"/>
          </a:xfrm>
          <a:prstGeom prst="rect">
            <a:avLst/>
          </a:prstGeom>
          <a:noFill/>
        </p:spPr>
      </p:pic>
      <p:sp>
        <p:nvSpPr>
          <p:cNvPr id="4" name="텍스트 상자 3"/>
          <p:cNvSpPr txBox="1"/>
          <p:nvPr/>
        </p:nvSpPr>
        <p:spPr>
          <a:xfrm>
            <a:off x="409575" y="977900"/>
            <a:ext cx="4469130" cy="370205"/>
          </a:xfrm>
          <a:prstGeom prst="rect">
            <a:avLst/>
          </a:prstGeom>
          <a:noFill/>
          <a:ln w="0">
            <a:noFill/>
          </a:ln>
        </p:spPr>
        <p:txBody>
          <a:bodyPr vert="horz" wrap="none" lIns="89535" tIns="46355" rIns="89535" bIns="46355" anchor="t">
            <a:noAutofit/>
          </a:bodyPr>
          <a:lstStyle/>
          <a:p>
            <a:pPr marL="0" indent="0" algn="l" defTabSz="50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1800" b="1">
                <a:solidFill>
                  <a:schemeClr val="tx1"/>
                </a:solidFill>
                <a:latin typeface="맑은 고딕"/>
                <a:ea typeface="맑은 고딕"/>
              </a:rPr>
              <a:t>한국의 은행과 일본의 은행의 수수료 차이</a:t>
            </a:r>
            <a:endParaRPr lang="ko-KR" altLang="en-US" sz="1800" b="1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4140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1315720" y="2947670"/>
            <a:ext cx="9051925" cy="18472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450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ko-KR" altLang="en-US"/>
            </a:pPr>
            <a:r>
              <a:rPr lang="en-US" altLang="ko-KR" sz="5400" b="0">
                <a:solidFill>
                  <a:schemeClr val="accent2"/>
                </a:solidFill>
                <a:latin typeface="맑은 고딕"/>
                <a:ea typeface="맑은 고딕"/>
              </a:rPr>
              <a:t>감사합니다.*'ヮ')/</a:t>
            </a:r>
            <a:endParaRPr lang="ko-KR" altLang="en-US" sz="5400" b="0">
              <a:solidFill>
                <a:schemeClr val="accent2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566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3549371" y="355878"/>
            <a:ext cx="8233367" cy="6146241"/>
            <a:chOff x="140659" y="397091"/>
            <a:chExt cx="9144000" cy="6858000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140659" y="397091"/>
              <a:ext cx="9144000" cy="6858000"/>
            </a:xfrm>
            <a:prstGeom prst="rect">
              <a:avLst/>
            </a:prstGeom>
          </p:spPr>
        </p:pic>
        <p:sp>
          <p:nvSpPr>
            <p:cNvPr id="7" name="도형 6"/>
            <p:cNvSpPr/>
            <p:nvPr/>
          </p:nvSpPr>
          <p:spPr>
            <a:xfrm>
              <a:off x="5002115" y="2226345"/>
              <a:ext cx="3672459" cy="2808351"/>
            </a:xfrm>
            <a:prstGeom prst="gear9">
              <a:avLst>
                <a:gd name="adj1" fmla="val 10000"/>
                <a:gd name="adj2" fmla="val 1763"/>
              </a:avLst>
            </a:prstGeom>
            <a:solidFill>
              <a:schemeClr val="accent5">
                <a:lumMod val="20000"/>
                <a:lumOff val="80000"/>
              </a:schemeClr>
            </a:solidFill>
            <a:ln algn="ctr">
              <a:solidFill>
                <a:schemeClr val="accent1">
                  <a:shade val="20000"/>
                  <a:alpha val="0"/>
                </a:schemeClr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ko-KR" altLang="en-US" sz="3100" b="1">
                  <a:solidFill>
                    <a:srgbClr val="000000"/>
                  </a:solidFill>
                </a:rPr>
                <a:t>= 명문대생 이외 사절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84420" y="535083"/>
            <a:ext cx="2563544" cy="518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b="1" dirty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채용실적학교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9283" y="1613187"/>
            <a:ext cx="28461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○ 각 대학별 실적공개</a:t>
            </a:r>
            <a:endParaRPr lang="ko-KR" altLang="en-US" sz="2000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283" y="2718087"/>
            <a:ext cx="2880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○ </a:t>
            </a:r>
            <a:r>
              <a:rPr lang="ko-KR" altLang="en-US" sz="2000" dirty="0" err="1" smtClean="0">
                <a:latin typeface="함초롬바탕"/>
                <a:ea typeface="함초롬바탕"/>
                <a:cs typeface="함초롬바탕"/>
              </a:rPr>
              <a:t>취준생들에게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 보내는 차가운 </a:t>
            </a:r>
            <a:r>
              <a:rPr lang="ko-KR" altLang="en-US" sz="2000" dirty="0" err="1" smtClean="0">
                <a:latin typeface="함초롬바탕"/>
                <a:ea typeface="함초롬바탕"/>
                <a:cs typeface="함초롬바탕"/>
              </a:rPr>
              <a:t>메세지</a:t>
            </a:r>
            <a:endParaRPr lang="ko-KR" altLang="en-US" sz="2000" dirty="0">
              <a:latin typeface="함초롬바탕"/>
              <a:ea typeface="함초롬바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3833929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38340" y="361103"/>
            <a:ext cx="8076363" cy="613579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 rot="1327060">
            <a:off x="3913623" y="2673892"/>
            <a:ext cx="7525796" cy="2355082"/>
          </a:xfrm>
          <a:prstGeom prst="rect">
            <a:avLst/>
          </a:prstGeom>
          <a:solidFill>
            <a:schemeClr val="accent1">
              <a:alpha val="0"/>
            </a:schemeClr>
          </a:solidFill>
          <a:ln algn="ctr">
            <a:solidFill>
              <a:schemeClr val="accent1">
                <a:shade val="20000"/>
                <a:alpha val="0"/>
              </a:schemeClr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5500" b="1">
                <a:solidFill>
                  <a:srgbClr val="FF0000"/>
                </a:solidFill>
                <a:latin typeface="HY헤드라인M"/>
                <a:ea typeface="HY헤드라인M"/>
                <a:cs typeface="함초롬바탕"/>
              </a:rPr>
              <a:t>채용인원 : 800~1000명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104" y="660688"/>
            <a:ext cx="2092036" cy="518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취업의 틈..?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33" y="1768256"/>
            <a:ext cx="2657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dirty="0" smtClean="0">
                <a:latin typeface="함초롬바탕"/>
                <a:ea typeface="함초롬바탕"/>
                <a:cs typeface="함초롬바탕"/>
              </a:rPr>
              <a:t>국내 은행 중 </a:t>
            </a:r>
            <a:endParaRPr lang="en-US" altLang="ko-KR" sz="2800" dirty="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800" dirty="0" smtClean="0">
                <a:latin typeface="함초롬바탕"/>
                <a:ea typeface="함초롬바탕"/>
                <a:cs typeface="함초롬바탕"/>
              </a:rPr>
              <a:t>최다 구직인원</a:t>
            </a:r>
            <a:endParaRPr lang="ko-KR" altLang="en-US" sz="2800" dirty="0">
              <a:solidFill>
                <a:schemeClr val="tx1"/>
              </a:solidFill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33" y="4565937"/>
            <a:ext cx="2846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3600" b="1" dirty="0" smtClean="0">
                <a:latin typeface="함초롬바탕"/>
                <a:ea typeface="함초롬바탕"/>
                <a:cs typeface="함초롬바탕"/>
              </a:rPr>
              <a:t>200</a:t>
            </a:r>
            <a:r>
              <a:rPr lang="ko-KR" altLang="en-US" sz="3600" b="1" dirty="0" smtClean="0">
                <a:latin typeface="함초롬바탕"/>
                <a:ea typeface="함초롬바탕"/>
                <a:cs typeface="함초롬바탕"/>
              </a:rPr>
              <a:t>명</a:t>
            </a:r>
            <a:endParaRPr lang="ko-KR" altLang="en-US" sz="3600" b="1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78833" y="3323122"/>
            <a:ext cx="2483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dirty="0" smtClean="0">
                <a:latin typeface="함초롬바탕"/>
                <a:ea typeface="함초롬바탕"/>
                <a:cs typeface="함초롬바탕"/>
              </a:rPr>
              <a:t>우리은행</a:t>
            </a:r>
            <a:endParaRPr lang="ko-KR" altLang="en-US" sz="2800" dirty="0">
              <a:latin typeface="함초롬바탕"/>
              <a:ea typeface="함초롬바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3633452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97036" y="334945"/>
            <a:ext cx="8515978" cy="618811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9129651" y="5183460"/>
            <a:ext cx="2883363" cy="1039473"/>
          </a:xfrm>
          <a:prstGeom prst="rect">
            <a:avLst/>
          </a:prstGeom>
          <a:noFill/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5000" b="1" dirty="0">
                <a:solidFill>
                  <a:srgbClr val="BAFF1A"/>
                </a:solidFill>
              </a:rPr>
              <a:t>낮은 초봉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497036" y="5183460"/>
            <a:ext cx="2749252" cy="1039473"/>
          </a:xfrm>
          <a:prstGeom prst="rect">
            <a:avLst/>
          </a:prstGeom>
          <a:noFill/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5000" b="1" dirty="0">
                <a:solidFill>
                  <a:srgbClr val="BAFF1A"/>
                </a:solidFill>
              </a:rPr>
              <a:t>휴일 </a:t>
            </a:r>
            <a:r>
              <a:rPr lang="en-US" altLang="ko-KR" sz="5000" b="1" dirty="0">
                <a:solidFill>
                  <a:srgbClr val="BAFF1A"/>
                </a:solidFill>
              </a:rPr>
              <a:t>X</a:t>
            </a:r>
            <a:r>
              <a:rPr lang="ko-KR" altLang="en-US" sz="5000" b="1" dirty="0">
                <a:solidFill>
                  <a:srgbClr val="BAFF1A"/>
                </a:solidFill>
              </a:rPr>
              <a:t>,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246288" y="5183460"/>
            <a:ext cx="2883363" cy="1039473"/>
          </a:xfrm>
          <a:prstGeom prst="rect">
            <a:avLst/>
          </a:prstGeom>
          <a:noFill/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ko-KR" altLang="en-US" sz="4700" b="1" spc="-300" dirty="0">
                <a:solidFill>
                  <a:srgbClr val="BAFF1A"/>
                </a:solidFill>
              </a:rPr>
              <a:t>야근수당 </a:t>
            </a:r>
            <a:r>
              <a:rPr lang="en-US" altLang="ko-KR" sz="4700" b="1" spc="-300" dirty="0">
                <a:solidFill>
                  <a:srgbClr val="BAFF1A"/>
                </a:solidFill>
              </a:rPr>
              <a:t>X</a:t>
            </a:r>
            <a:r>
              <a:rPr lang="ko-KR" altLang="en-US" sz="4700" b="1" spc="-300" dirty="0">
                <a:solidFill>
                  <a:srgbClr val="BAFF1A"/>
                </a:solidFill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923" y="399013"/>
            <a:ext cx="2426636" cy="513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취업의 틈..?(2)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272" y="4011258"/>
            <a:ext cx="24266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000" dirty="0" smtClean="0">
                <a:latin typeface="함초롬바탕"/>
                <a:ea typeface="함초롬바탕"/>
                <a:cs typeface="함초롬바탕"/>
              </a:rPr>
              <a:t>3년 안에 자진 퇴사하는 신입사원이 40-50%</a:t>
            </a:r>
            <a:endParaRPr lang="ko-KR" altLang="ko-KR" sz="2000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271" y="1574151"/>
            <a:ext cx="2426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잔업 </a:t>
            </a:r>
            <a:r>
              <a:rPr lang="en-US" altLang="ko-KR" sz="2000" dirty="0" smtClean="0">
                <a:latin typeface="함초롬바탕"/>
                <a:ea typeface="함초롬바탕"/>
                <a:cs typeface="함초롬바탕"/>
              </a:rPr>
              <a:t>130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시간</a:t>
            </a:r>
            <a:endParaRPr lang="ko-KR" altLang="ko-KR" sz="2000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272" y="2888601"/>
            <a:ext cx="2426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하루 </a:t>
            </a:r>
            <a:r>
              <a:rPr lang="en-US" altLang="ko-KR" sz="2000" dirty="0" smtClean="0">
                <a:latin typeface="함초롬바탕"/>
                <a:ea typeface="함초롬바탕"/>
                <a:cs typeface="함초롬바탕"/>
              </a:rPr>
              <a:t>20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시간 근무</a:t>
            </a:r>
            <a:endParaRPr lang="en-US" altLang="ko-KR" sz="2000" dirty="0" smtClean="0">
              <a:latin typeface="함초롬바탕"/>
              <a:ea typeface="함초롬바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3320770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39253" y="496137"/>
            <a:ext cx="8128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622" y="524617"/>
            <a:ext cx="1907293" cy="512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취업설명회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0622" y="1754670"/>
            <a:ext cx="2708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2000" dirty="0" smtClean="0">
                <a:latin typeface="함초롬바탕"/>
                <a:ea typeface="함초롬바탕"/>
                <a:cs typeface="함초롬바탕"/>
              </a:rPr>
              <a:t>12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월부터 시작</a:t>
            </a:r>
            <a:endParaRPr lang="ko-KR" altLang="en-US" sz="2000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622" y="2856078"/>
            <a:ext cx="2426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이 또한 당락을 결정 짓는 요소</a:t>
            </a:r>
            <a:endParaRPr lang="ko-KR" altLang="ko-KR" sz="2000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622" y="4161684"/>
            <a:ext cx="2426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적으면 </a:t>
            </a:r>
            <a:r>
              <a:rPr lang="en-US" altLang="ko-KR" sz="2000" dirty="0" smtClean="0">
                <a:latin typeface="함초롬바탕"/>
                <a:ea typeface="함초롬바탕"/>
                <a:cs typeface="함초롬바탕"/>
              </a:rPr>
              <a:t>3-4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회</a:t>
            </a:r>
            <a:endParaRPr lang="en-US" altLang="ko-KR" sz="2000" dirty="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많을 땐 </a:t>
            </a:r>
            <a:r>
              <a:rPr lang="en-US" altLang="ko-KR" sz="2000" dirty="0" smtClean="0">
                <a:latin typeface="함초롬바탕"/>
                <a:ea typeface="함초롬바탕"/>
                <a:cs typeface="함초롬바탕"/>
              </a:rPr>
              <a:t>9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회</a:t>
            </a:r>
            <a:endParaRPr lang="ko-KR" altLang="ko-KR" sz="2000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622" y="5447559"/>
            <a:ext cx="2426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2800" dirty="0" smtClean="0">
                <a:latin typeface="함초롬바탕"/>
                <a:ea typeface="함초롬바탕"/>
                <a:cs typeface="함초롬바탕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1553033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103773" y="697104"/>
            <a:ext cx="7658378" cy="5743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553" y="702557"/>
            <a:ext cx="2463512" cy="514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계속 되는 면접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003" y="1609524"/>
            <a:ext cx="3629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일본 경제 단체 연합회 윤리헌장 </a:t>
            </a:r>
            <a:r>
              <a:rPr lang="en-US" altLang="ko-KR" sz="2000" dirty="0" smtClean="0">
                <a:latin typeface="함초롬바탕"/>
                <a:ea typeface="함초롬바탕"/>
                <a:cs typeface="함초롬바탕"/>
              </a:rPr>
              <a:t>– 4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월 </a:t>
            </a:r>
            <a:r>
              <a:rPr lang="en-US" altLang="ko-KR" sz="2000" dirty="0" smtClean="0">
                <a:latin typeface="함초롬바탕"/>
                <a:ea typeface="함초롬바탕"/>
                <a:cs typeface="함초롬바탕"/>
              </a:rPr>
              <a:t>1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일 부터</a:t>
            </a:r>
            <a:r>
              <a:rPr lang="en-US" altLang="ko-KR" sz="2000" dirty="0" smtClean="0">
                <a:latin typeface="함초롬바탕"/>
                <a:ea typeface="함초롬바탕"/>
                <a:cs typeface="함초롬바탕"/>
              </a:rPr>
              <a:t>!</a:t>
            </a:r>
            <a:endParaRPr lang="ko-KR" altLang="ko-KR" sz="2000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003" y="2932959"/>
            <a:ext cx="2426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최소 </a:t>
            </a:r>
            <a:r>
              <a:rPr lang="en-US" altLang="ko-KR" sz="2000" dirty="0" smtClean="0">
                <a:latin typeface="함초롬바탕"/>
                <a:ea typeface="함초롬바탕"/>
                <a:cs typeface="함초롬바탕"/>
              </a:rPr>
              <a:t>5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번</a:t>
            </a:r>
            <a:endParaRPr lang="ko-KR" altLang="ko-KR" sz="2000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63003" y="4042023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최대 </a:t>
            </a:r>
            <a:r>
              <a:rPr lang="en-US" altLang="ko-KR" sz="2000" dirty="0" smtClean="0">
                <a:latin typeface="함초롬바탕"/>
                <a:ea typeface="함초롬바탕"/>
                <a:cs typeface="함초롬바탕"/>
              </a:rPr>
              <a:t>13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번</a:t>
            </a:r>
            <a:endParaRPr lang="ko-KR" altLang="ko-KR" sz="2000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63003" y="5054679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인성을 중요시한다</a:t>
            </a:r>
            <a:endParaRPr lang="ko-KR" altLang="ko-KR" sz="2000" dirty="0">
              <a:latin typeface="함초롬바탕"/>
              <a:ea typeface="함초롬바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1429818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561588" y="661452"/>
            <a:ext cx="7046563" cy="5535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951" y="692088"/>
            <a:ext cx="2362189" cy="518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리쿠르터 제도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1066" y="1613187"/>
            <a:ext cx="3673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카페</a:t>
            </a:r>
            <a:r>
              <a:rPr lang="ko-KR" altLang="ko-KR" sz="2000" dirty="0" smtClean="0">
                <a:latin typeface="함초롬바탕"/>
                <a:ea typeface="함초롬바탕"/>
                <a:cs typeface="함초롬바탕"/>
              </a:rPr>
              <a:t>나 비즈니스거리에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서</a:t>
            </a:r>
            <a:endParaRPr lang="ko-KR" altLang="ko-KR" sz="2000" dirty="0">
              <a:latin typeface="함초롬바탕"/>
              <a:ea typeface="함초롬바탕"/>
              <a:cs typeface="함초롬바탕"/>
            </a:endParaRPr>
          </a:p>
          <a:p>
            <a:pPr>
              <a:defRPr lang="ko-KR" altLang="en-US"/>
            </a:pPr>
            <a:r>
              <a:rPr lang="ko-KR" altLang="ko-KR" sz="2000" dirty="0" smtClean="0">
                <a:latin typeface="함초롬바탕"/>
                <a:ea typeface="함초롬바탕"/>
                <a:cs typeface="함초롬바탕"/>
              </a:rPr>
              <a:t>면접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하는 제도</a:t>
            </a:r>
            <a:endParaRPr lang="ko-KR" altLang="en-US" sz="2000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066" y="2997864"/>
            <a:ext cx="3673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시행 달 </a:t>
            </a:r>
            <a:r>
              <a:rPr lang="en-US" altLang="ko-KR" sz="2000" dirty="0" smtClean="0">
                <a:latin typeface="함초롬바탕"/>
                <a:ea typeface="함초롬바탕"/>
                <a:cs typeface="함초롬바탕"/>
              </a:rPr>
              <a:t>1~3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월</a:t>
            </a:r>
            <a:endParaRPr lang="ko-KR" altLang="en-US" sz="2000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066" y="4270662"/>
            <a:ext cx="3673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dirty="0" err="1" smtClean="0">
                <a:latin typeface="함초롬바탕"/>
                <a:ea typeface="함초롬바탕"/>
                <a:cs typeface="함초롬바탕"/>
              </a:rPr>
              <a:t>내내정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 </a:t>
            </a:r>
            <a:r>
              <a:rPr lang="en-US" altLang="ko-KR" sz="2000" dirty="0" smtClean="0">
                <a:latin typeface="함초롬바탕"/>
                <a:ea typeface="함초롬바탕"/>
                <a:cs typeface="함초롬바탕"/>
              </a:rPr>
              <a:t>4</a:t>
            </a: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월 달</a:t>
            </a:r>
            <a:r>
              <a:rPr lang="en-US" altLang="ko-KR" sz="2000" dirty="0" smtClean="0">
                <a:latin typeface="함초롬바탕"/>
                <a:ea typeface="함초롬바탕"/>
                <a:cs typeface="함초롬바탕"/>
              </a:rPr>
              <a:t>!</a:t>
            </a:r>
            <a:endParaRPr lang="ko-KR" altLang="en-US" sz="2000" dirty="0">
              <a:latin typeface="함초롬바탕"/>
              <a:ea typeface="함초롬바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1095647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688436"/>
              </p:ext>
            </p:extLst>
          </p:nvPr>
        </p:nvGraphicFramePr>
        <p:xfrm>
          <a:off x="3232516" y="210130"/>
          <a:ext cx="8762237" cy="257999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82487"/>
                <a:gridCol w="4379750"/>
              </a:tblGrid>
              <a:tr h="607157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500" dirty="0"/>
                        <a:t>은행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500"/>
                        <a:t>평균 연봉</a:t>
                      </a:r>
                    </a:p>
                  </a:txBody>
                  <a:tcPr/>
                </a:tc>
              </a:tr>
              <a:tr h="653847">
                <a:tc>
                  <a:txBody>
                    <a:bodyPr/>
                    <a:lstStyle/>
                    <a:p>
                      <a:pPr marL="0" algn="ctr" defTabSz="858145" eaLnBrk="1" latinLnBrk="1" hangingPunct="1">
                        <a:defRPr lang="ko-KR" altLang="en-US"/>
                      </a:pPr>
                      <a:r>
                        <a:rPr lang="ko-KR" altLang="en-US" sz="2500" u="none" kern="1200" dirty="0" err="1"/>
                        <a:t>미쓰이</a:t>
                      </a:r>
                      <a:r>
                        <a:rPr lang="ko-KR" altLang="en-US" sz="2500" u="none" kern="1200" dirty="0"/>
                        <a:t> </a:t>
                      </a:r>
                      <a:r>
                        <a:rPr lang="ko-KR" altLang="en-US" sz="2500" u="none" kern="1200" dirty="0" err="1"/>
                        <a:t>스미토모</a:t>
                      </a:r>
                      <a:r>
                        <a:rPr lang="ko-KR" altLang="en-US" sz="2500" u="none" kern="1200" dirty="0"/>
                        <a:t> 은행</a:t>
                      </a:r>
                      <a:endParaRPr lang="ko-KR" altLang="en-US" sz="2500" b="0" i="0" u="none" kern="1200" dirty="0">
                        <a:solidFill>
                          <a:srgbClr val="000000"/>
                        </a:solidFill>
                        <a:latin typeface="함초롬돋움"/>
                        <a:ea typeface="함초롬돋움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500"/>
                        <a:t>8,300만원</a:t>
                      </a:r>
                    </a:p>
                  </a:txBody>
                  <a:tcPr/>
                </a:tc>
              </a:tr>
              <a:tr h="659493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500"/>
                        <a:t>도쿄 스타 은행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500" dirty="0"/>
                        <a:t>8,100만원</a:t>
                      </a:r>
                    </a:p>
                  </a:txBody>
                  <a:tcPr/>
                </a:tc>
              </a:tr>
              <a:tr h="659493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500" dirty="0" err="1"/>
                        <a:t>미쓰비시</a:t>
                      </a:r>
                      <a:r>
                        <a:rPr lang="ko-KR" altLang="en-US" sz="2500" dirty="0"/>
                        <a:t> 도쿄 </a:t>
                      </a:r>
                      <a:r>
                        <a:rPr lang="en-US" altLang="ko-KR" sz="2500" dirty="0"/>
                        <a:t>UFJ</a:t>
                      </a:r>
                      <a:r>
                        <a:rPr lang="ko-KR" altLang="en-US" sz="2500" dirty="0"/>
                        <a:t> 은행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500"/>
                        <a:t>8,000만원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120878"/>
              </p:ext>
            </p:extLst>
          </p:nvPr>
        </p:nvGraphicFramePr>
        <p:xfrm>
          <a:off x="3232515" y="3131755"/>
          <a:ext cx="8762238" cy="348530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920746"/>
                <a:gridCol w="2920746"/>
                <a:gridCol w="2920746"/>
              </a:tblGrid>
              <a:tr h="871327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 dirty="0"/>
                        <a:t>평균 연령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/>
                        <a:t>은행명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/>
                        <a:t>평균 연봉</a:t>
                      </a:r>
                    </a:p>
                  </a:txBody>
                  <a:tcPr/>
                </a:tc>
              </a:tr>
              <a:tr h="871327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/>
                        <a:t>40세 이상</a:t>
                      </a:r>
                      <a:endParaRPr lang="ko-KR" altLang="en-US" sz="23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/>
                        <a:t>도쿄 스타 은행</a:t>
                      </a:r>
                      <a:endParaRPr lang="ko-KR" altLang="en-US" sz="23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/>
                        <a:t>8,100만원</a:t>
                      </a:r>
                      <a:endParaRPr lang="ko-KR" altLang="en-US" sz="2300" b="1"/>
                    </a:p>
                  </a:txBody>
                  <a:tcPr/>
                </a:tc>
              </a:tr>
              <a:tr h="871327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/>
                        <a:t>39세~40세</a:t>
                      </a:r>
                      <a:endParaRPr lang="ko-KR" altLang="en-US" sz="23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/>
                        <a:t>시즈오카 은행</a:t>
                      </a:r>
                      <a:endParaRPr lang="ko-KR" altLang="en-US" sz="23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/>
                        <a:t>7,700만원</a:t>
                      </a:r>
                      <a:endParaRPr lang="ko-KR" altLang="en-US" sz="2300" b="1"/>
                    </a:p>
                  </a:txBody>
                  <a:tcPr/>
                </a:tc>
              </a:tr>
              <a:tr h="871327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/>
                        <a:t>39세 미만</a:t>
                      </a:r>
                      <a:endParaRPr lang="ko-KR" altLang="en-US" sz="23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/>
                        <a:t>미쓰이 스미토모 은행</a:t>
                      </a:r>
                      <a:endParaRPr lang="ko-KR" altLang="en-US" sz="23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300"/>
                        <a:t>8,300만원</a:t>
                      </a:r>
                      <a:endParaRPr lang="ko-KR" altLang="en-US" sz="23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925" y="357144"/>
            <a:ext cx="1669116" cy="5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800" b="1" dirty="0">
                <a:solidFill>
                  <a:schemeClr val="tx1"/>
                </a:solidFill>
                <a:latin typeface="함초롬바탕"/>
                <a:ea typeface="함초롬바탕"/>
                <a:cs typeface="함초롬바탕"/>
              </a:rPr>
              <a:t>평균 연봉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567049"/>
            <a:ext cx="2781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000" dirty="0" smtClean="0">
                <a:latin typeface="함초롬바탕"/>
                <a:ea typeface="함초롬바탕"/>
                <a:cs typeface="함초롬바탕"/>
              </a:rPr>
              <a:t>매해마다 </a:t>
            </a:r>
            <a:r>
              <a:rPr lang="ko-KR" altLang="ko-KR" sz="2000" dirty="0">
                <a:latin typeface="함초롬바탕"/>
                <a:ea typeface="함초롬바탕"/>
                <a:cs typeface="함초롬바탕"/>
              </a:rPr>
              <a:t>전년도 대비 연봉이 올라가고 있</a:t>
            </a:r>
            <a:r>
              <a:rPr lang="ko-KR" altLang="en-US" sz="2000" dirty="0">
                <a:latin typeface="함초롬바탕"/>
                <a:ea typeface="함초롬바탕"/>
                <a:cs typeface="함초롬바탕"/>
              </a:rPr>
              <a:t>음.</a:t>
            </a:r>
            <a:r>
              <a:rPr lang="ko-KR" altLang="ko-KR" sz="2000" dirty="0">
                <a:latin typeface="함초롬바탕"/>
                <a:ea typeface="함초롬바탕"/>
                <a:cs typeface="함초롬바탕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076823"/>
            <a:ext cx="2928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채용 인원 수도 증가추세</a:t>
            </a:r>
            <a:endParaRPr lang="ko-KR" altLang="ko-KR" sz="2000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400831"/>
            <a:ext cx="2928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채용 인원 수도 증가추세</a:t>
            </a:r>
            <a:endParaRPr lang="ko-KR" altLang="ko-KR" sz="2000" dirty="0"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390863"/>
            <a:ext cx="2781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dirty="0" smtClean="0">
                <a:latin typeface="함초롬바탕"/>
                <a:ea typeface="함초롬바탕"/>
                <a:cs typeface="함초롬바탕"/>
              </a:rPr>
              <a:t>연봉의 </a:t>
            </a:r>
            <a:r>
              <a:rPr lang="en-US" altLang="ko-KR" sz="2000" dirty="0" smtClean="0">
                <a:latin typeface="함초롬바탕"/>
                <a:ea typeface="함초롬바탕"/>
                <a:cs typeface="함초롬바탕"/>
              </a:rPr>
              <a:t>x1.7~x4.0</a:t>
            </a:r>
            <a:endParaRPr lang="ko-KR" altLang="ko-KR" sz="2000" dirty="0">
              <a:latin typeface="함초롬바탕"/>
              <a:ea typeface="함초롬바탕"/>
              <a:cs typeface="함초롬바탕"/>
            </a:endParaRPr>
          </a:p>
        </p:txBody>
      </p:sp>
    </p:spTree>
    <p:extLst>
      <p:ext uri="{BB962C8B-B14F-4D97-AF65-F5344CB8AC3E}">
        <p14:creationId xmlns:p14="http://schemas.microsoft.com/office/powerpoint/2010/main" val="47777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1035</TotalTime>
  <Words>372</Words>
  <Application>Microsoft Office PowerPoint</Application>
  <PresentationFormat>사용자 지정</PresentationFormat>
  <Paragraphs>118</Paragraphs>
  <Slides>21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패싯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 은행의 차이점  목차</vt:lpstr>
      <vt:lpstr>계좌 개설</vt:lpstr>
      <vt:lpstr>계좌 개설</vt:lpstr>
      <vt:lpstr>캐시 카드</vt:lpstr>
      <vt:lpstr>ATM기</vt:lpstr>
      <vt:lpstr>ATM기</vt:lpstr>
      <vt:lpstr>ATM기</vt:lpstr>
      <vt:lpstr>ATM기</vt:lpstr>
      <vt:lpstr>수수료</vt:lpstr>
      <vt:lpstr>수수료</vt:lpstr>
      <vt:lpstr>감사합니다.*'ヮ')/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일본은행ㅋㅋㅋ</dc:title>
  <dc:creator>윤다빈</dc:creator>
  <cp:lastModifiedBy>박 상혁</cp:lastModifiedBy>
  <cp:revision>45</cp:revision>
  <dcterms:created xsi:type="dcterms:W3CDTF">2017-03-20T04:59:04Z</dcterms:created>
  <dcterms:modified xsi:type="dcterms:W3CDTF">2017-04-04T13:36:53Z</dcterms:modified>
</cp:coreProperties>
</file>