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72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0" r:id="rId40"/>
    <p:sldId id="292" r:id="rId41"/>
    <p:sldId id="294" r:id="rId42"/>
    <p:sldId id="293" r:id="rId43"/>
    <p:sldId id="327" r:id="rId44"/>
    <p:sldId id="295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152" autoAdjust="0"/>
    <p:restoredTop sz="94660"/>
  </p:normalViewPr>
  <p:slideViewPr>
    <p:cSldViewPr>
      <p:cViewPr varScale="1">
        <p:scale>
          <a:sx n="110" d="100"/>
          <a:sy n="11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6DBAC-D231-463C-AA99-32480F0BBA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C2406B5-06F8-4C29-90E4-27EFF73DEAE3}">
      <dgm:prSet phldrT="[텍스트]"/>
      <dgm:spPr/>
      <dgm:t>
        <a:bodyPr/>
        <a:lstStyle/>
        <a:p>
          <a:pPr algn="ctr" latinLnBrk="1"/>
          <a:r>
            <a:rPr lang="ko-KR" altLang="en-US" dirty="0" err="1" smtClean="0"/>
            <a:t>종신고용제</a:t>
          </a:r>
          <a:endParaRPr lang="ko-KR" altLang="en-US" dirty="0"/>
        </a:p>
      </dgm:t>
    </dgm:pt>
    <dgm:pt modelId="{F966F37C-7D32-452A-988C-58136970F3E8}" type="parTrans" cxnId="{797AD7A0-0149-4BCA-A597-07FF7BDD7FAE}">
      <dgm:prSet/>
      <dgm:spPr/>
      <dgm:t>
        <a:bodyPr/>
        <a:lstStyle/>
        <a:p>
          <a:pPr latinLnBrk="1"/>
          <a:endParaRPr lang="ko-KR" altLang="en-US"/>
        </a:p>
      </dgm:t>
    </dgm:pt>
    <dgm:pt modelId="{E089F6B8-5D21-404F-AF68-97BDAAD90A7D}" type="sibTrans" cxnId="{797AD7A0-0149-4BCA-A597-07FF7BDD7FAE}">
      <dgm:prSet/>
      <dgm:spPr/>
      <dgm:t>
        <a:bodyPr/>
        <a:lstStyle/>
        <a:p>
          <a:pPr latinLnBrk="1"/>
          <a:endParaRPr lang="ko-KR" altLang="en-US"/>
        </a:p>
      </dgm:t>
    </dgm:pt>
    <dgm:pt modelId="{A52EDA35-56B9-405C-A659-62D5645B0AE6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연공서열제</a:t>
          </a:r>
          <a:endParaRPr lang="ko-KR" altLang="en-US" dirty="0"/>
        </a:p>
      </dgm:t>
    </dgm:pt>
    <dgm:pt modelId="{7A5B5BDB-3218-4F6E-895D-D3552049A5CB}" type="parTrans" cxnId="{D8EDFA35-9A86-49F3-AB91-3896288B1EBE}">
      <dgm:prSet/>
      <dgm:spPr/>
      <dgm:t>
        <a:bodyPr/>
        <a:lstStyle/>
        <a:p>
          <a:pPr latinLnBrk="1"/>
          <a:endParaRPr lang="ko-KR" altLang="en-US"/>
        </a:p>
      </dgm:t>
    </dgm:pt>
    <dgm:pt modelId="{2C047D37-DA54-469E-A449-06D475C2BAF4}" type="sibTrans" cxnId="{D8EDFA35-9A86-49F3-AB91-3896288B1EBE}">
      <dgm:prSet/>
      <dgm:spPr/>
      <dgm:t>
        <a:bodyPr/>
        <a:lstStyle/>
        <a:p>
          <a:pPr latinLnBrk="1"/>
          <a:endParaRPr lang="ko-KR" altLang="en-US"/>
        </a:p>
      </dgm:t>
    </dgm:pt>
    <dgm:pt modelId="{D94BD301-88C5-493F-AA46-8364BD070F5A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의사결정방식</a:t>
          </a:r>
          <a:endParaRPr lang="ko-KR" altLang="en-US" dirty="0"/>
        </a:p>
      </dgm:t>
    </dgm:pt>
    <dgm:pt modelId="{B363C612-CA06-470E-BFCE-0AC1D585728F}" type="parTrans" cxnId="{E950F1DC-93E9-4BBE-96B9-2FA2C175CD3F}">
      <dgm:prSet/>
      <dgm:spPr/>
      <dgm:t>
        <a:bodyPr/>
        <a:lstStyle/>
        <a:p>
          <a:pPr latinLnBrk="1"/>
          <a:endParaRPr lang="ko-KR" altLang="en-US"/>
        </a:p>
      </dgm:t>
    </dgm:pt>
    <dgm:pt modelId="{9C2547DE-66D1-497C-823C-6B3574E95B8A}" type="sibTrans" cxnId="{E950F1DC-93E9-4BBE-96B9-2FA2C175CD3F}">
      <dgm:prSet/>
      <dgm:spPr/>
      <dgm:t>
        <a:bodyPr/>
        <a:lstStyle/>
        <a:p>
          <a:pPr latinLnBrk="1"/>
          <a:endParaRPr lang="ko-KR" altLang="en-US"/>
        </a:p>
      </dgm:t>
    </dgm:pt>
    <dgm:pt modelId="{1796C90F-6DBE-47D6-9E56-5801B8180576}" type="pres">
      <dgm:prSet presAssocID="{4586DBAC-D231-463C-AA99-32480F0BBA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50E564-1C25-4A87-A026-FCFB49F0CA8A}" type="pres">
      <dgm:prSet presAssocID="{EC2406B5-06F8-4C29-90E4-27EFF73DEA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2DB682-7183-4B00-AFDD-19B580E06FE9}" type="pres">
      <dgm:prSet presAssocID="{E089F6B8-5D21-404F-AF68-97BDAAD90A7D}" presName="spacer" presStyleCnt="0"/>
      <dgm:spPr/>
    </dgm:pt>
    <dgm:pt modelId="{90DF5B0F-6020-4ED8-A03A-C15F9383BBF6}" type="pres">
      <dgm:prSet presAssocID="{A52EDA35-56B9-405C-A659-62D5645B0A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3CB6C-8708-498F-BD61-4987ACE83B80}" type="pres">
      <dgm:prSet presAssocID="{2C047D37-DA54-469E-A449-06D475C2BAF4}" presName="spacer" presStyleCnt="0"/>
      <dgm:spPr/>
    </dgm:pt>
    <dgm:pt modelId="{CE02F1A5-8815-44D9-86C8-DD78A60D77BF}" type="pres">
      <dgm:prSet presAssocID="{D94BD301-88C5-493F-AA46-8364BD070F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7C9E14B-36D4-4AAE-A9AB-CB304BC8F611}" type="presOf" srcId="{A52EDA35-56B9-405C-A659-62D5645B0AE6}" destId="{90DF5B0F-6020-4ED8-A03A-C15F9383BBF6}" srcOrd="0" destOrd="0" presId="urn:microsoft.com/office/officeart/2005/8/layout/vList2"/>
    <dgm:cxn modelId="{D8EDFA35-9A86-49F3-AB91-3896288B1EBE}" srcId="{4586DBAC-D231-463C-AA99-32480F0BBA52}" destId="{A52EDA35-56B9-405C-A659-62D5645B0AE6}" srcOrd="1" destOrd="0" parTransId="{7A5B5BDB-3218-4F6E-895D-D3552049A5CB}" sibTransId="{2C047D37-DA54-469E-A449-06D475C2BAF4}"/>
    <dgm:cxn modelId="{D98E0A02-7552-43B7-B4AF-CA510ABBD2D3}" type="presOf" srcId="{4586DBAC-D231-463C-AA99-32480F0BBA52}" destId="{1796C90F-6DBE-47D6-9E56-5801B8180576}" srcOrd="0" destOrd="0" presId="urn:microsoft.com/office/officeart/2005/8/layout/vList2"/>
    <dgm:cxn modelId="{797AD7A0-0149-4BCA-A597-07FF7BDD7FAE}" srcId="{4586DBAC-D231-463C-AA99-32480F0BBA52}" destId="{EC2406B5-06F8-4C29-90E4-27EFF73DEAE3}" srcOrd="0" destOrd="0" parTransId="{F966F37C-7D32-452A-988C-58136970F3E8}" sibTransId="{E089F6B8-5D21-404F-AF68-97BDAAD90A7D}"/>
    <dgm:cxn modelId="{E950F1DC-93E9-4BBE-96B9-2FA2C175CD3F}" srcId="{4586DBAC-D231-463C-AA99-32480F0BBA52}" destId="{D94BD301-88C5-493F-AA46-8364BD070F5A}" srcOrd="2" destOrd="0" parTransId="{B363C612-CA06-470E-BFCE-0AC1D585728F}" sibTransId="{9C2547DE-66D1-497C-823C-6B3574E95B8A}"/>
    <dgm:cxn modelId="{13D9F2E8-F593-491C-83F2-6C25C8237D0B}" type="presOf" srcId="{D94BD301-88C5-493F-AA46-8364BD070F5A}" destId="{CE02F1A5-8815-44D9-86C8-DD78A60D77BF}" srcOrd="0" destOrd="0" presId="urn:microsoft.com/office/officeart/2005/8/layout/vList2"/>
    <dgm:cxn modelId="{79DA9491-0D8B-4BE3-9853-3819FAF31FCA}" type="presOf" srcId="{EC2406B5-06F8-4C29-90E4-27EFF73DEAE3}" destId="{B450E564-1C25-4A87-A026-FCFB49F0CA8A}" srcOrd="0" destOrd="0" presId="urn:microsoft.com/office/officeart/2005/8/layout/vList2"/>
    <dgm:cxn modelId="{4591863F-6B09-4DD7-BAFE-CD028B4EF2EF}" type="presParOf" srcId="{1796C90F-6DBE-47D6-9E56-5801B8180576}" destId="{B450E564-1C25-4A87-A026-FCFB49F0CA8A}" srcOrd="0" destOrd="0" presId="urn:microsoft.com/office/officeart/2005/8/layout/vList2"/>
    <dgm:cxn modelId="{C77C6095-16EC-44CD-8A19-8B7426765DDA}" type="presParOf" srcId="{1796C90F-6DBE-47D6-9E56-5801B8180576}" destId="{A02DB682-7183-4B00-AFDD-19B580E06FE9}" srcOrd="1" destOrd="0" presId="urn:microsoft.com/office/officeart/2005/8/layout/vList2"/>
    <dgm:cxn modelId="{9AE2FEC5-AFCB-430C-BE73-40486E77FE3C}" type="presParOf" srcId="{1796C90F-6DBE-47D6-9E56-5801B8180576}" destId="{90DF5B0F-6020-4ED8-A03A-C15F9383BBF6}" srcOrd="2" destOrd="0" presId="urn:microsoft.com/office/officeart/2005/8/layout/vList2"/>
    <dgm:cxn modelId="{D2D5A6BC-FB16-41A1-80D3-19B2F1862826}" type="presParOf" srcId="{1796C90F-6DBE-47D6-9E56-5801B8180576}" destId="{9DB3CB6C-8708-498F-BD61-4987ACE83B80}" srcOrd="3" destOrd="0" presId="urn:microsoft.com/office/officeart/2005/8/layout/vList2"/>
    <dgm:cxn modelId="{543554CD-2F22-4694-B129-BDE993E18CCE}" type="presParOf" srcId="{1796C90F-6DBE-47D6-9E56-5801B8180576}" destId="{CE02F1A5-8815-44D9-86C8-DD78A60D77BF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B48C3-AA16-4C39-B35C-5A559160CBFA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AA1500D-DDE7-4F00-AB35-54B40D4F35AB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귀속의식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애사정신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안정적인 인력공급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구성원간 협조적 관계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실무기술 증진</a:t>
          </a:r>
          <a:endParaRPr lang="ko-KR" altLang="en-US" sz="1800" dirty="0"/>
        </a:p>
      </dgm:t>
    </dgm:pt>
    <dgm:pt modelId="{79915BCF-3BEB-4D4C-9EDF-57AB1B1AA309}" type="parTrans" cxnId="{A0A00244-6CA1-4C97-A3B8-2A00D7177787}">
      <dgm:prSet/>
      <dgm:spPr/>
      <dgm:t>
        <a:bodyPr/>
        <a:lstStyle/>
        <a:p>
          <a:pPr latinLnBrk="1"/>
          <a:endParaRPr lang="ko-KR" altLang="en-US"/>
        </a:p>
      </dgm:t>
    </dgm:pt>
    <dgm:pt modelId="{C5DC4909-C0A1-4C12-AFA6-E0100EA7547A}" type="sibTrans" cxnId="{A0A00244-6CA1-4C97-A3B8-2A00D7177787}">
      <dgm:prSet/>
      <dgm:spPr/>
      <dgm:t>
        <a:bodyPr/>
        <a:lstStyle/>
        <a:p>
          <a:pPr latinLnBrk="1"/>
          <a:endParaRPr lang="ko-KR" altLang="en-US"/>
        </a:p>
      </dgm:t>
    </dgm:pt>
    <dgm:pt modelId="{98281E43-F989-4C05-9883-20709A224B24}" type="pres">
      <dgm:prSet presAssocID="{DF8B48C3-AA16-4C39-B35C-5A559160CBF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D85B4D-7FCD-47FB-BDA6-32DCD3C9C634}" type="pres">
      <dgm:prSet presAssocID="{9AA1500D-DDE7-4F00-AB35-54B40D4F35AB}" presName="upArrow" presStyleLbl="node1" presStyleIdx="0" presStyleCnt="1" custScaleX="87960" custLinFactNeighborX="3862" custLinFactNeighborY="-9375"/>
      <dgm:spPr>
        <a:solidFill>
          <a:schemeClr val="bg2">
            <a:lumMod val="50000"/>
          </a:schemeClr>
        </a:solidFill>
      </dgm:spPr>
    </dgm:pt>
    <dgm:pt modelId="{07E12E35-120A-4882-B0FE-D31DDC1CEE46}" type="pres">
      <dgm:prSet presAssocID="{9AA1500D-DDE7-4F00-AB35-54B40D4F35AB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976DFDD-E7E9-40DB-A94E-33C834581A05}" type="presOf" srcId="{DF8B48C3-AA16-4C39-B35C-5A559160CBFA}" destId="{98281E43-F989-4C05-9883-20709A224B24}" srcOrd="0" destOrd="0" presId="urn:microsoft.com/office/officeart/2005/8/layout/arrow4"/>
    <dgm:cxn modelId="{A0A00244-6CA1-4C97-A3B8-2A00D7177787}" srcId="{DF8B48C3-AA16-4C39-B35C-5A559160CBFA}" destId="{9AA1500D-DDE7-4F00-AB35-54B40D4F35AB}" srcOrd="0" destOrd="0" parTransId="{79915BCF-3BEB-4D4C-9EDF-57AB1B1AA309}" sibTransId="{C5DC4909-C0A1-4C12-AFA6-E0100EA7547A}"/>
    <dgm:cxn modelId="{FA3D52CF-CD1B-474A-AA32-90061CC28D96}" type="presOf" srcId="{9AA1500D-DDE7-4F00-AB35-54B40D4F35AB}" destId="{07E12E35-120A-4882-B0FE-D31DDC1CEE46}" srcOrd="0" destOrd="0" presId="urn:microsoft.com/office/officeart/2005/8/layout/arrow4"/>
    <dgm:cxn modelId="{D58EBE33-EA2A-41C4-A71F-5EEEBAC5F6D6}" type="presParOf" srcId="{98281E43-F989-4C05-9883-20709A224B24}" destId="{EED85B4D-7FCD-47FB-BDA6-32DCD3C9C634}" srcOrd="0" destOrd="0" presId="urn:microsoft.com/office/officeart/2005/8/layout/arrow4"/>
    <dgm:cxn modelId="{F40AC8A0-04C4-407F-B725-B76B79DCC745}" type="presParOf" srcId="{98281E43-F989-4C05-9883-20709A224B24}" destId="{07E12E35-120A-4882-B0FE-D31DDC1CEE46}" srcOrd="1" destOrd="0" presId="urn:microsoft.com/office/officeart/2005/8/layout/arrow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2BF38-2F85-4710-83CA-1B674B7C89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990B86E-3ACD-4EEB-ACB7-065034E729CA}">
      <dgm:prSet phldrT="[텍스트]"/>
      <dgm:spPr/>
      <dgm:t>
        <a:bodyPr/>
        <a:lstStyle/>
        <a:p>
          <a:pPr latinLnBrk="1"/>
          <a:r>
            <a:rPr lang="ko-KR" altLang="en-US" dirty="0" smtClean="0"/>
            <a:t>장시간 근무형태</a:t>
          </a:r>
          <a:endParaRPr lang="ko-KR" altLang="en-US" dirty="0"/>
        </a:p>
      </dgm:t>
    </dgm:pt>
    <dgm:pt modelId="{497A5958-F651-4402-AD0B-5C7999D144F2}" type="parTrans" cxnId="{E5C046D1-B4BD-470D-A7F2-7056FAB4A223}">
      <dgm:prSet/>
      <dgm:spPr/>
      <dgm:t>
        <a:bodyPr/>
        <a:lstStyle/>
        <a:p>
          <a:pPr latinLnBrk="1"/>
          <a:endParaRPr lang="ko-KR" altLang="en-US"/>
        </a:p>
      </dgm:t>
    </dgm:pt>
    <dgm:pt modelId="{F2C38034-FA77-4842-9FDE-C04AE3B2580B}" type="sibTrans" cxnId="{E5C046D1-B4BD-470D-A7F2-7056FAB4A223}">
      <dgm:prSet/>
      <dgm:spPr/>
      <dgm:t>
        <a:bodyPr/>
        <a:lstStyle/>
        <a:p>
          <a:pPr latinLnBrk="1"/>
          <a:endParaRPr lang="ko-KR" altLang="en-US"/>
        </a:p>
      </dgm:t>
    </dgm:pt>
    <dgm:pt modelId="{38B3C932-3A76-4097-8BBF-39974BBC4E91}">
      <dgm:prSet phldrT="[텍스트]"/>
      <dgm:spPr/>
      <dgm:t>
        <a:bodyPr/>
        <a:lstStyle/>
        <a:p>
          <a:pPr latinLnBrk="1"/>
          <a:r>
            <a:rPr lang="en-US" altLang="ko-KR" dirty="0" smtClean="0"/>
            <a:t>Ex) </a:t>
          </a:r>
          <a:r>
            <a:rPr lang="ko-KR" altLang="en-US" dirty="0" smtClean="0"/>
            <a:t>현재의 한국 기업</a:t>
          </a:r>
          <a:endParaRPr lang="ko-KR" altLang="en-US" dirty="0"/>
        </a:p>
      </dgm:t>
    </dgm:pt>
    <dgm:pt modelId="{8710F4EF-54B7-431B-B3B0-A7499C9452E6}" type="parTrans" cxnId="{0F86F335-E06F-442F-9D23-6510585F0B29}">
      <dgm:prSet/>
      <dgm:spPr/>
      <dgm:t>
        <a:bodyPr/>
        <a:lstStyle/>
        <a:p>
          <a:pPr latinLnBrk="1"/>
          <a:endParaRPr lang="ko-KR" altLang="en-US"/>
        </a:p>
      </dgm:t>
    </dgm:pt>
    <dgm:pt modelId="{4877054F-65C3-434F-9FAE-E8FF338FE0B2}" type="sibTrans" cxnId="{0F86F335-E06F-442F-9D23-6510585F0B29}">
      <dgm:prSet/>
      <dgm:spPr/>
      <dgm:t>
        <a:bodyPr/>
        <a:lstStyle/>
        <a:p>
          <a:pPr latinLnBrk="1"/>
          <a:endParaRPr lang="ko-KR" altLang="en-US"/>
        </a:p>
      </dgm:t>
    </dgm:pt>
    <dgm:pt modelId="{6DFC80CE-6055-4165-BB99-85A34F3C4D47}">
      <dgm:prSet phldrT="[텍스트]"/>
      <dgm:spPr/>
      <dgm:t>
        <a:bodyPr/>
        <a:lstStyle/>
        <a:p>
          <a:pPr latinLnBrk="1"/>
          <a:r>
            <a:rPr lang="ko-KR" altLang="en-US" dirty="0" smtClean="0"/>
            <a:t>긴 작업시간</a:t>
          </a:r>
          <a:endParaRPr lang="ko-KR" altLang="en-US" dirty="0"/>
        </a:p>
      </dgm:t>
    </dgm:pt>
    <dgm:pt modelId="{9D6CAE55-747B-4006-BC05-5E1E7C8B6D84}" type="parTrans" cxnId="{2F49FB97-7D52-4343-AAAC-05C62F6D7C29}">
      <dgm:prSet/>
      <dgm:spPr/>
      <dgm:t>
        <a:bodyPr/>
        <a:lstStyle/>
        <a:p>
          <a:pPr latinLnBrk="1"/>
          <a:endParaRPr lang="ko-KR" altLang="en-US"/>
        </a:p>
      </dgm:t>
    </dgm:pt>
    <dgm:pt modelId="{580614EA-0D8C-4737-BAC6-473E3A70C505}" type="sibTrans" cxnId="{2F49FB97-7D52-4343-AAAC-05C62F6D7C29}">
      <dgm:prSet/>
      <dgm:spPr/>
      <dgm:t>
        <a:bodyPr/>
        <a:lstStyle/>
        <a:p>
          <a:pPr latinLnBrk="1"/>
          <a:endParaRPr lang="ko-KR" altLang="en-US"/>
        </a:p>
      </dgm:t>
    </dgm:pt>
    <dgm:pt modelId="{EEA2CB31-B0B1-4808-B505-BB1F1EC6AB56}">
      <dgm:prSet phldrT="[텍스트]"/>
      <dgm:spPr/>
      <dgm:t>
        <a:bodyPr/>
        <a:lstStyle/>
        <a:p>
          <a:pPr latinLnBrk="1"/>
          <a:r>
            <a:rPr lang="ko-KR" altLang="en-US" dirty="0" smtClean="0"/>
            <a:t>길수록 진급의 길이 조금이라도 열리기 때문</a:t>
          </a:r>
          <a:endParaRPr lang="ko-KR" altLang="en-US" dirty="0"/>
        </a:p>
      </dgm:t>
    </dgm:pt>
    <dgm:pt modelId="{08D7D355-8291-40C5-A046-0CB448E3F718}" type="sibTrans" cxnId="{FC39F165-5268-4820-A9CB-1D1FB5CE3576}">
      <dgm:prSet/>
      <dgm:spPr/>
      <dgm:t>
        <a:bodyPr/>
        <a:lstStyle/>
        <a:p>
          <a:pPr latinLnBrk="1"/>
          <a:endParaRPr lang="ko-KR" altLang="en-US"/>
        </a:p>
      </dgm:t>
    </dgm:pt>
    <dgm:pt modelId="{41E608D6-71DD-4254-821C-A25D4B3541DA}" type="parTrans" cxnId="{FC39F165-5268-4820-A9CB-1D1FB5CE3576}">
      <dgm:prSet/>
      <dgm:spPr/>
      <dgm:t>
        <a:bodyPr/>
        <a:lstStyle/>
        <a:p>
          <a:pPr latinLnBrk="1"/>
          <a:endParaRPr lang="ko-KR" altLang="en-US"/>
        </a:p>
      </dgm:t>
    </dgm:pt>
    <dgm:pt modelId="{6ABE0D4A-4F1E-4E94-96C9-024EBCFABF7C}">
      <dgm:prSet phldrT="[텍스트]"/>
      <dgm:spPr/>
      <dgm:t>
        <a:bodyPr/>
        <a:lstStyle/>
        <a:p>
          <a:pPr latinLnBrk="1"/>
          <a:r>
            <a:rPr lang="ko-KR" altLang="en-US" dirty="0" smtClean="0"/>
            <a:t>야근</a:t>
          </a:r>
          <a:endParaRPr lang="ko-KR" altLang="en-US" dirty="0"/>
        </a:p>
      </dgm:t>
    </dgm:pt>
    <dgm:pt modelId="{20F75C13-EA9A-4C76-A0C1-608383986679}" type="sibTrans" cxnId="{A3D344A1-294E-431A-BAC5-EF55EA61641D}">
      <dgm:prSet/>
      <dgm:spPr/>
      <dgm:t>
        <a:bodyPr/>
        <a:lstStyle/>
        <a:p>
          <a:pPr latinLnBrk="1"/>
          <a:endParaRPr lang="ko-KR" altLang="en-US"/>
        </a:p>
      </dgm:t>
    </dgm:pt>
    <dgm:pt modelId="{766A13A8-D82A-40F6-9FDA-350F485EB4A9}" type="parTrans" cxnId="{A3D344A1-294E-431A-BAC5-EF55EA61641D}">
      <dgm:prSet/>
      <dgm:spPr/>
      <dgm:t>
        <a:bodyPr/>
        <a:lstStyle/>
        <a:p>
          <a:pPr latinLnBrk="1"/>
          <a:endParaRPr lang="ko-KR" altLang="en-US"/>
        </a:p>
      </dgm:t>
    </dgm:pt>
    <dgm:pt modelId="{630BF187-FB41-4141-9525-7BDD19F0C2A1}">
      <dgm:prSet phldrT="[텍스트]"/>
      <dgm:spPr/>
      <dgm:t>
        <a:bodyPr/>
        <a:lstStyle/>
        <a:p>
          <a:pPr latinLnBrk="1"/>
          <a:r>
            <a:rPr lang="ko-KR" altLang="en-US" dirty="0" smtClean="0"/>
            <a:t>자신의 몸을 혹사시키면서까지 일을 함</a:t>
          </a:r>
          <a:endParaRPr lang="ko-KR" altLang="en-US" dirty="0"/>
        </a:p>
      </dgm:t>
    </dgm:pt>
    <dgm:pt modelId="{B7885FB5-B6B1-4D06-B2F2-F3344563C337}" type="parTrans" cxnId="{AC723839-0F8F-422C-803E-D4F23107AAF2}">
      <dgm:prSet/>
      <dgm:spPr/>
      <dgm:t>
        <a:bodyPr/>
        <a:lstStyle/>
        <a:p>
          <a:pPr latinLnBrk="1"/>
          <a:endParaRPr lang="ko-KR" altLang="en-US"/>
        </a:p>
      </dgm:t>
    </dgm:pt>
    <dgm:pt modelId="{B2A4182B-B61B-4FEB-B063-B9AA11E135CA}" type="sibTrans" cxnId="{AC723839-0F8F-422C-803E-D4F23107AAF2}">
      <dgm:prSet/>
      <dgm:spPr/>
      <dgm:t>
        <a:bodyPr/>
        <a:lstStyle/>
        <a:p>
          <a:pPr latinLnBrk="1"/>
          <a:endParaRPr lang="ko-KR" altLang="en-US"/>
        </a:p>
      </dgm:t>
    </dgm:pt>
    <dgm:pt modelId="{EBB46A64-7143-43B0-8265-1581C4FF7375}" type="pres">
      <dgm:prSet presAssocID="{93E2BF38-2F85-4710-83CA-1B674B7C8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7ED654-F661-4248-8AE5-FCC75A218A89}" type="pres">
      <dgm:prSet presAssocID="{F990B86E-3ACD-4EEB-ACB7-065034E729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443800-3624-40B6-91BC-46A43E18D62F}" type="pres">
      <dgm:prSet presAssocID="{F990B86E-3ACD-4EEB-ACB7-065034E729C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5A4978-E331-495E-A037-7068A3606ED8}" type="pres">
      <dgm:prSet presAssocID="{6DFC80CE-6055-4165-BB99-85A34F3C4D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BEF9EC-4BD9-4E2F-8C63-D5E6501AF43C}" type="pres">
      <dgm:prSet presAssocID="{6DFC80CE-6055-4165-BB99-85A34F3C4D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4A2563-8C90-4450-9C8E-B9FAE97D2412}" type="pres">
      <dgm:prSet presAssocID="{6ABE0D4A-4F1E-4E94-96C9-024EBCFABF7C}" presName="parentText" presStyleLbl="node1" presStyleIdx="2" presStyleCnt="3" custLinFactNeighborY="17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49FB97-7D52-4343-AAAC-05C62F6D7C29}" srcId="{93E2BF38-2F85-4710-83CA-1B674B7C8917}" destId="{6DFC80CE-6055-4165-BB99-85A34F3C4D47}" srcOrd="1" destOrd="0" parTransId="{9D6CAE55-747B-4006-BC05-5E1E7C8B6D84}" sibTransId="{580614EA-0D8C-4737-BAC6-473E3A70C505}"/>
    <dgm:cxn modelId="{0F86F335-E06F-442F-9D23-6510585F0B29}" srcId="{F990B86E-3ACD-4EEB-ACB7-065034E729CA}" destId="{38B3C932-3A76-4097-8BBF-39974BBC4E91}" srcOrd="0" destOrd="0" parTransId="{8710F4EF-54B7-431B-B3B0-A7499C9452E6}" sibTransId="{4877054F-65C3-434F-9FAE-E8FF338FE0B2}"/>
    <dgm:cxn modelId="{BC5934B4-3A27-4D7A-9695-D023DB3665E0}" type="presOf" srcId="{6DFC80CE-6055-4165-BB99-85A34F3C4D47}" destId="{975A4978-E331-495E-A037-7068A3606ED8}" srcOrd="0" destOrd="0" presId="urn:microsoft.com/office/officeart/2005/8/layout/vList2"/>
    <dgm:cxn modelId="{E5C046D1-B4BD-470D-A7F2-7056FAB4A223}" srcId="{93E2BF38-2F85-4710-83CA-1B674B7C8917}" destId="{F990B86E-3ACD-4EEB-ACB7-065034E729CA}" srcOrd="0" destOrd="0" parTransId="{497A5958-F651-4402-AD0B-5C7999D144F2}" sibTransId="{F2C38034-FA77-4842-9FDE-C04AE3B2580B}"/>
    <dgm:cxn modelId="{AC723839-0F8F-422C-803E-D4F23107AAF2}" srcId="{6DFC80CE-6055-4165-BB99-85A34F3C4D47}" destId="{630BF187-FB41-4141-9525-7BDD19F0C2A1}" srcOrd="1" destOrd="0" parTransId="{B7885FB5-B6B1-4D06-B2F2-F3344563C337}" sibTransId="{B2A4182B-B61B-4FEB-B063-B9AA11E135CA}"/>
    <dgm:cxn modelId="{AF042F8F-8814-462A-8F58-17EB89886B91}" type="presOf" srcId="{38B3C932-3A76-4097-8BBF-39974BBC4E91}" destId="{4D443800-3624-40B6-91BC-46A43E18D62F}" srcOrd="0" destOrd="0" presId="urn:microsoft.com/office/officeart/2005/8/layout/vList2"/>
    <dgm:cxn modelId="{D07674A1-03E6-4970-84A7-0C802FE635CB}" type="presOf" srcId="{93E2BF38-2F85-4710-83CA-1B674B7C8917}" destId="{EBB46A64-7143-43B0-8265-1581C4FF7375}" srcOrd="0" destOrd="0" presId="urn:microsoft.com/office/officeart/2005/8/layout/vList2"/>
    <dgm:cxn modelId="{CDE63238-2315-46D7-B7DA-887F40327C30}" type="presOf" srcId="{EEA2CB31-B0B1-4808-B505-BB1F1EC6AB56}" destId="{D9BEF9EC-4BD9-4E2F-8C63-D5E6501AF43C}" srcOrd="0" destOrd="0" presId="urn:microsoft.com/office/officeart/2005/8/layout/vList2"/>
    <dgm:cxn modelId="{0FFED098-60D8-406E-9F9A-25A27FAC238B}" type="presOf" srcId="{F990B86E-3ACD-4EEB-ACB7-065034E729CA}" destId="{EA7ED654-F661-4248-8AE5-FCC75A218A89}" srcOrd="0" destOrd="0" presId="urn:microsoft.com/office/officeart/2005/8/layout/vList2"/>
    <dgm:cxn modelId="{A3D344A1-294E-431A-BAC5-EF55EA61641D}" srcId="{93E2BF38-2F85-4710-83CA-1B674B7C8917}" destId="{6ABE0D4A-4F1E-4E94-96C9-024EBCFABF7C}" srcOrd="2" destOrd="0" parTransId="{766A13A8-D82A-40F6-9FDA-350F485EB4A9}" sibTransId="{20F75C13-EA9A-4C76-A0C1-608383986679}"/>
    <dgm:cxn modelId="{24C1607F-AD51-4512-BB66-D0C2EF57B556}" type="presOf" srcId="{630BF187-FB41-4141-9525-7BDD19F0C2A1}" destId="{D9BEF9EC-4BD9-4E2F-8C63-D5E6501AF43C}" srcOrd="0" destOrd="1" presId="urn:microsoft.com/office/officeart/2005/8/layout/vList2"/>
    <dgm:cxn modelId="{4D99574B-80A8-46D0-815C-44E18871F568}" type="presOf" srcId="{6ABE0D4A-4F1E-4E94-96C9-024EBCFABF7C}" destId="{974A2563-8C90-4450-9C8E-B9FAE97D2412}" srcOrd="0" destOrd="0" presId="urn:microsoft.com/office/officeart/2005/8/layout/vList2"/>
    <dgm:cxn modelId="{FC39F165-5268-4820-A9CB-1D1FB5CE3576}" srcId="{6DFC80CE-6055-4165-BB99-85A34F3C4D47}" destId="{EEA2CB31-B0B1-4808-B505-BB1F1EC6AB56}" srcOrd="0" destOrd="0" parTransId="{41E608D6-71DD-4254-821C-A25D4B3541DA}" sibTransId="{08D7D355-8291-40C5-A046-0CB448E3F718}"/>
    <dgm:cxn modelId="{2F7BC0F8-F157-4F40-B8CA-EBE0F034CC4D}" type="presParOf" srcId="{EBB46A64-7143-43B0-8265-1581C4FF7375}" destId="{EA7ED654-F661-4248-8AE5-FCC75A218A89}" srcOrd="0" destOrd="0" presId="urn:microsoft.com/office/officeart/2005/8/layout/vList2"/>
    <dgm:cxn modelId="{B4250D42-126C-460E-BE6B-78379DD0AAED}" type="presParOf" srcId="{EBB46A64-7143-43B0-8265-1581C4FF7375}" destId="{4D443800-3624-40B6-91BC-46A43E18D62F}" srcOrd="1" destOrd="0" presId="urn:microsoft.com/office/officeart/2005/8/layout/vList2"/>
    <dgm:cxn modelId="{8D82ACB3-85B1-4341-8858-66E003A205C2}" type="presParOf" srcId="{EBB46A64-7143-43B0-8265-1581C4FF7375}" destId="{975A4978-E331-495E-A037-7068A3606ED8}" srcOrd="2" destOrd="0" presId="urn:microsoft.com/office/officeart/2005/8/layout/vList2"/>
    <dgm:cxn modelId="{19F99197-E065-4128-9F6F-CAB17461047B}" type="presParOf" srcId="{EBB46A64-7143-43B0-8265-1581C4FF7375}" destId="{D9BEF9EC-4BD9-4E2F-8C63-D5E6501AF43C}" srcOrd="3" destOrd="0" presId="urn:microsoft.com/office/officeart/2005/8/layout/vList2"/>
    <dgm:cxn modelId="{D553713D-E554-4147-94CB-33AA95DA583B}" type="presParOf" srcId="{EBB46A64-7143-43B0-8265-1581C4FF7375}" destId="{974A2563-8C90-4450-9C8E-B9FAE97D2412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E46DD-B304-48F5-A853-5A144C168B2A}" type="datetimeFigureOut">
              <a:rPr lang="ko-KR" altLang="en-US" smtClean="0"/>
              <a:pPr/>
              <a:t>2017-10-18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705E-6116-4FC8-A0E6-C6618EA9FC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9212-DCF9-4214-BA77-6D3CF650686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9212-DCF9-4214-BA77-6D3CF650686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2017-10-18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yE4fHs9Nac&amp;feature=youtu.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71472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</a:t>
            </a:r>
            <a:r>
              <a:rPr lang="en-US" altLang="ko-KR" sz="4400" dirty="0"/>
              <a:t> ⑥ </a:t>
            </a:r>
            <a:r>
              <a:rPr lang="ko-KR" altLang="en-US" sz="4400" dirty="0"/>
              <a:t>현대 시대 </a:t>
            </a:r>
            <a:r>
              <a:rPr lang="en-US" altLang="ko-KR" sz="4400" dirty="0"/>
              <a:t>(</a:t>
            </a:r>
            <a:r>
              <a:rPr lang="ko-KR" altLang="en-US" sz="4400" dirty="0"/>
              <a:t>쇼와 전후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맥아더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018388" cy="3214710"/>
          </a:xfrm>
        </p:spPr>
      </p:pic>
      <p:sp>
        <p:nvSpPr>
          <p:cNvPr id="18" name="TextBox 17"/>
          <p:cNvSpPr txBox="1"/>
          <p:nvPr/>
        </p:nvSpPr>
        <p:spPr>
          <a:xfrm>
            <a:off x="4572001" y="1928802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연합국군총사령관 총사령부</a:t>
            </a:r>
            <a:r>
              <a:rPr lang="en-US" altLang="ko-KR" sz="1500" dirty="0"/>
              <a:t> - </a:t>
            </a:r>
            <a:r>
              <a:rPr lang="ko-KR" altLang="en-US" sz="1500" dirty="0"/>
              <a:t>맥아더장군</a:t>
            </a:r>
          </a:p>
        </p:txBody>
      </p:sp>
      <p:pic>
        <p:nvPicPr>
          <p:cNvPr id="19" name="그림 18" descr="Meiji_Kenpo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3357562"/>
            <a:ext cx="4086518" cy="33373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3175" y="5357826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제국 헌법 폐지</a:t>
            </a:r>
            <a:endParaRPr lang="en-US" altLang="ko-KR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71472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ko-KR" altLang="en-US" sz="4400" dirty="0"/>
              <a:t>⑦ 현재 시대</a:t>
            </a:r>
            <a:r>
              <a:rPr lang="en-US" altLang="ko-KR" sz="4400" dirty="0"/>
              <a:t> (</a:t>
            </a:r>
            <a:r>
              <a:rPr lang="ko-KR" altLang="en-US" sz="4400" dirty="0" err="1"/>
              <a:t>헤이세이</a:t>
            </a:r>
            <a:r>
              <a:rPr lang="ko-KR" altLang="en-US" sz="4400" dirty="0"/>
              <a:t>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Cap 2013-07-19 10-17-04-8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736805" cy="2428892"/>
          </a:xfrm>
        </p:spPr>
      </p:pic>
      <p:sp>
        <p:nvSpPr>
          <p:cNvPr id="18" name="TextBox 17"/>
          <p:cNvSpPr txBox="1"/>
          <p:nvPr/>
        </p:nvSpPr>
        <p:spPr>
          <a:xfrm>
            <a:off x="5286380" y="1785926"/>
            <a:ext cx="1357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버블경제 </a:t>
            </a:r>
          </a:p>
        </p:txBody>
      </p:sp>
      <p:pic>
        <p:nvPicPr>
          <p:cNvPr id="19" name="그림 18" descr="하토야마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643182"/>
            <a:ext cx="2878153" cy="40290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43240" y="4643446"/>
            <a:ext cx="2500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히토야마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유키오</a:t>
            </a:r>
            <a:r>
              <a:rPr lang="ko-KR" altLang="en-US" sz="1500" dirty="0"/>
              <a:t> 내각 설립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00034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ko-KR" altLang="en-US" sz="4400" dirty="0"/>
              <a:t>⑦ 현재 시대 </a:t>
            </a:r>
            <a:r>
              <a:rPr lang="en-US" altLang="ko-KR" sz="4400" dirty="0"/>
              <a:t>(</a:t>
            </a:r>
            <a:r>
              <a:rPr lang="ko-KR" altLang="en-US" sz="4400" dirty="0" err="1"/>
              <a:t>헤이세이</a:t>
            </a:r>
            <a:r>
              <a:rPr lang="ko-KR" altLang="en-US" sz="4400" dirty="0"/>
              <a:t>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021168" cy="3500462"/>
          </a:xfrm>
        </p:spPr>
      </p:pic>
      <p:sp>
        <p:nvSpPr>
          <p:cNvPr id="18" name="TextBox 17"/>
          <p:cNvSpPr txBox="1"/>
          <p:nvPr/>
        </p:nvSpPr>
        <p:spPr>
          <a:xfrm>
            <a:off x="3571868" y="1857364"/>
            <a:ext cx="1928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간 </a:t>
            </a:r>
            <a:r>
              <a:rPr lang="ko-KR" altLang="en-US" sz="1500" dirty="0" err="1"/>
              <a:t>나오토</a:t>
            </a:r>
            <a:r>
              <a:rPr lang="ko-KR" altLang="en-US" sz="1500" dirty="0"/>
              <a:t> 내각 설립</a:t>
            </a:r>
          </a:p>
        </p:txBody>
      </p:sp>
      <p:pic>
        <p:nvPicPr>
          <p:cNvPr id="19" name="그림 18" descr="20111218001168_0.jpg"/>
          <p:cNvPicPr>
            <a:picLocks noChangeAspect="1"/>
          </p:cNvPicPr>
          <p:nvPr/>
        </p:nvPicPr>
        <p:blipFill>
          <a:blip r:embed="rId3"/>
          <a:srcRect l="59000" t="3718" r="-625" b="8942"/>
          <a:stretch>
            <a:fillRect/>
          </a:stretch>
        </p:blipFill>
        <p:spPr>
          <a:xfrm>
            <a:off x="5500694" y="2214554"/>
            <a:ext cx="3286148" cy="43577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57620" y="5357826"/>
            <a:ext cx="150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/>
              <a:t>노다 내각 정권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en-US" altLang="ko-KR" sz="4400" dirty="0"/>
              <a:t>⑧ </a:t>
            </a:r>
            <a:r>
              <a:rPr lang="ko-KR" altLang="en-US" sz="4400" dirty="0"/>
              <a:t>현재 시대 </a:t>
            </a:r>
            <a:r>
              <a:rPr lang="en-US" altLang="ko-KR" sz="4400" dirty="0"/>
              <a:t>(21</a:t>
            </a:r>
            <a:r>
              <a:rPr lang="ko-KR" altLang="en-US" sz="4400" dirty="0"/>
              <a:t>세기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tokyo.png"/>
          <p:cNvPicPr>
            <a:picLocks noGrp="1" noChangeAspect="1"/>
          </p:cNvPicPr>
          <p:nvPr>
            <p:ph idx="1"/>
          </p:nvPr>
        </p:nvPicPr>
        <p:blipFill>
          <a:blip r:embed="rId2"/>
          <a:srcRect l="23926" t="2535"/>
          <a:stretch>
            <a:fillRect/>
          </a:stretch>
        </p:blipFill>
        <p:spPr>
          <a:xfrm>
            <a:off x="571472" y="1643050"/>
            <a:ext cx="3429024" cy="2517389"/>
          </a:xfrm>
        </p:spPr>
      </p:pic>
      <p:sp>
        <p:nvSpPr>
          <p:cNvPr id="18" name="TextBox 17"/>
          <p:cNvSpPr txBox="1"/>
          <p:nvPr/>
        </p:nvSpPr>
        <p:spPr>
          <a:xfrm>
            <a:off x="4000496" y="1857364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현재 수도 </a:t>
            </a:r>
            <a:r>
              <a:rPr lang="en-US" altLang="ko-KR" sz="1500" dirty="0"/>
              <a:t>(</a:t>
            </a:r>
            <a:r>
              <a:rPr lang="ko-KR" altLang="en-US" sz="1500" dirty="0"/>
              <a:t>도쿄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19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14437"/>
            <a:ext cx="3714776" cy="418525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86050" y="5000636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언어 </a:t>
            </a:r>
            <a:r>
              <a:rPr lang="en-US" altLang="ko-KR" sz="1500" dirty="0"/>
              <a:t>-</a:t>
            </a:r>
            <a:r>
              <a:rPr lang="ko-KR" altLang="en-US" sz="1500" dirty="0"/>
              <a:t> 히라가나</a:t>
            </a:r>
            <a:r>
              <a:rPr lang="en-US" altLang="ko-KR" sz="1500" dirty="0"/>
              <a:t>, </a:t>
            </a:r>
            <a:r>
              <a:rPr lang="ko-KR" altLang="en-US" sz="1500" dirty="0"/>
              <a:t>가타카나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/>
              <a:t>일본의 현재 사용 화폐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내용 개체 틀 3" descr="cbo4ij000001qyc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5143536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/>
              <a:t>일본 현재 고령화 시대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내용 개체 틀 3" descr="일본고령화통계자료.png"/>
          <p:cNvPicPr>
            <a:picLocks noChangeAspect="1"/>
          </p:cNvPicPr>
          <p:nvPr/>
        </p:nvPicPr>
        <p:blipFill>
          <a:blip r:embed="rId2"/>
          <a:srcRect r="49132"/>
          <a:stretch>
            <a:fillRect/>
          </a:stretch>
        </p:blipFill>
        <p:spPr>
          <a:xfrm>
            <a:off x="457200" y="1776991"/>
            <a:ext cx="4186238" cy="4172381"/>
          </a:xfrm>
          <a:prstGeom prst="rect">
            <a:avLst/>
          </a:prstGeom>
        </p:spPr>
      </p:pic>
      <p:pic>
        <p:nvPicPr>
          <p:cNvPr id="12" name="그림 11" descr="2.jpg"/>
          <p:cNvPicPr>
            <a:picLocks noChangeAspect="1"/>
          </p:cNvPicPr>
          <p:nvPr/>
        </p:nvPicPr>
        <p:blipFill>
          <a:blip r:embed="rId3"/>
          <a:srcRect r="51023"/>
          <a:stretch>
            <a:fillRect/>
          </a:stretch>
        </p:blipFill>
        <p:spPr>
          <a:xfrm>
            <a:off x="4572000" y="2214554"/>
            <a:ext cx="3421062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ko-KR" altLang="en-US" sz="3300" dirty="0"/>
              <a:t>일본 시대적 상황</a:t>
            </a:r>
            <a:r>
              <a:rPr lang="en-US" altLang="ko-KR" sz="3300" dirty="0"/>
              <a:t> - </a:t>
            </a:r>
            <a:r>
              <a:rPr lang="ko-KR" altLang="en-US" sz="2500" dirty="0"/>
              <a:t> 현재 시대 </a:t>
            </a:r>
            <a:r>
              <a:rPr lang="en-US" altLang="ko-KR" sz="2500" dirty="0"/>
              <a:t>(</a:t>
            </a:r>
            <a:r>
              <a:rPr lang="ko-KR" altLang="en-US" sz="2500" dirty="0"/>
              <a:t>국가 기미가요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https://www.youtube.com/watch?v=UyE4fHs9Nac&amp;feature=youtu.be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 smtClean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accent2"/>
                </a:solidFill>
                <a:ea typeface="한컴 윤체 L" pitchFamily="18" charset="-127"/>
              </a:rPr>
              <a:t>일본의 기업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2913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6252" y="236543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4814" y="51435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28926" y="235743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일본의 고용제도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928926" y="514351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1"/>
                </a:solidFill>
              </a:rPr>
              <a:t>한국와서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인재 찾는 기업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96" y="2643182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28" y="336556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928926" y="328612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 기업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회사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)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인들의 고통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2434978" cy="19187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8728" y="429425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928926" y="428625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일본의 한국인 고용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일본의 고용제도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1500166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accent2"/>
                </a:solidFill>
                <a:ea typeface="한컴 윤체 L" pitchFamily="18" charset="-127"/>
              </a:rPr>
              <a:t>일본의 국가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종신고용제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85720" y="1928802"/>
            <a:ext cx="6563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학교를 졸업하고 한 기업에 취직하여 </a:t>
            </a:r>
            <a:endParaRPr lang="en-US" altLang="ko-KR" sz="2800" dirty="0" smtClean="0"/>
          </a:p>
          <a:p>
            <a:r>
              <a:rPr lang="ko-KR" altLang="en-US" sz="2800" dirty="0" smtClean="0"/>
              <a:t>그 기업에서 정년까지 계속 고용되는 것</a:t>
            </a:r>
            <a:endParaRPr lang="ko-KR" altLang="en-US" sz="2800" dirty="0"/>
          </a:p>
        </p:txBody>
      </p:sp>
      <p:sp>
        <p:nvSpPr>
          <p:cNvPr id="31" name="오른쪽 화살표 30"/>
          <p:cNvSpPr/>
          <p:nvPr/>
        </p:nvSpPr>
        <p:spPr>
          <a:xfrm>
            <a:off x="500034" y="292893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42976" y="292893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장기 고용관례</a:t>
            </a:r>
            <a:endParaRPr lang="ko-KR" altLang="en-US" sz="2400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357158" y="3714752"/>
            <a:ext cx="250033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/>
              <a:t>채용</a:t>
            </a:r>
            <a:endParaRPr lang="ko-KR" altLang="en-US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000364" y="3714752"/>
            <a:ext cx="250033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/>
              <a:t>해고</a:t>
            </a:r>
            <a:endParaRPr lang="ko-KR" altLang="en-US" dirty="0"/>
          </a:p>
        </p:txBody>
      </p:sp>
      <p:sp>
        <p:nvSpPr>
          <p:cNvPr id="35" name="곱셈 기호 34"/>
          <p:cNvSpPr/>
          <p:nvPr/>
        </p:nvSpPr>
        <p:spPr>
          <a:xfrm>
            <a:off x="3143240" y="3643314"/>
            <a:ext cx="2214578" cy="1500198"/>
          </a:xfrm>
          <a:prstGeom prst="mathMultiply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6" name="다이어그램 35"/>
          <p:cNvGraphicFramePr/>
          <p:nvPr/>
        </p:nvGraphicFramePr>
        <p:xfrm>
          <a:off x="5214942" y="3429000"/>
          <a:ext cx="392905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구름 36"/>
          <p:cNvSpPr/>
          <p:nvPr/>
        </p:nvSpPr>
        <p:spPr>
          <a:xfrm>
            <a:off x="1285852" y="5286388"/>
            <a:ext cx="4500594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기업체의 성과의 원인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/>
      <p:bldP spid="33" grpId="0" animBg="1"/>
      <p:bldP spid="34" grpId="0" animBg="1"/>
      <p:bldP spid="35" grpId="0" animBg="1"/>
      <p:bldGraphic spid="36" grpId="0">
        <p:bldAsOne/>
      </p:bldGraphic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연공서열제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/ 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의사결정방식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7158" y="171448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능력이나 성과에 상관없이 근속연수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연령에 따라 </a:t>
            </a:r>
            <a:endParaRPr lang="en-US" altLang="ko-KR" sz="2400" dirty="0" smtClean="0"/>
          </a:p>
          <a:p>
            <a:r>
              <a:rPr lang="ko-KR" altLang="en-US" sz="2400" dirty="0" smtClean="0"/>
              <a:t>급여 또는 지위 등에서 대우받는 제도</a:t>
            </a:r>
            <a:endParaRPr lang="ko-KR" altLang="en-US" sz="2400" dirty="0"/>
          </a:p>
        </p:txBody>
      </p:sp>
      <p:sp>
        <p:nvSpPr>
          <p:cNvPr id="22" name="오른쪽 화살표 21"/>
          <p:cNvSpPr/>
          <p:nvPr/>
        </p:nvSpPr>
        <p:spPr>
          <a:xfrm>
            <a:off x="500034" y="257174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42976" y="257174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능력이 우수하더라도 앞사람을 제쳐 갈 수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71406" y="1500174"/>
            <a:ext cx="878687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800" dirty="0" smtClean="0"/>
              <a:t>의사결정방식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4282" y="357187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품의제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492919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의사결정방식</a:t>
            </a:r>
            <a:endParaRPr lang="ko-KR" altLang="en-US" dirty="0"/>
          </a:p>
        </p:txBody>
      </p:sp>
      <p:sp>
        <p:nvSpPr>
          <p:cNvPr id="27" name="오른쪽 화살표 26"/>
          <p:cNvSpPr/>
          <p:nvPr/>
        </p:nvSpPr>
        <p:spPr>
          <a:xfrm>
            <a:off x="285720" y="414338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285720" y="535782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85786" y="414338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의사 결정사항에 관련되는 명분의 책임자들의 합의를 얻어내는 것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5786" y="535782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의사결정장</a:t>
            </a:r>
            <a:r>
              <a:rPr lang="ko-KR" altLang="en-US" dirty="0" smtClean="0"/>
              <a:t> 에 들어가기 전에 관계자들이 합의안을 만들어 놓고 회의장에서 승인하기만 하는 형식적인 절차를 치르는 의사방식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30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7"/>
          <p:cNvSpPr txBox="1">
            <a:spLocks/>
          </p:cNvSpPr>
          <p:nvPr/>
        </p:nvSpPr>
        <p:spPr>
          <a:xfrm>
            <a:off x="838200" y="642918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 기업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(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직장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)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인들의 고통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다이어그램 20"/>
          <p:cNvGraphicFramePr/>
          <p:nvPr/>
        </p:nvGraphicFramePr>
        <p:xfrm>
          <a:off x="142844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폭발 2 22"/>
          <p:cNvSpPr/>
          <p:nvPr/>
        </p:nvSpPr>
        <p:spPr>
          <a:xfrm>
            <a:off x="-142908" y="1357298"/>
            <a:ext cx="6000760" cy="3857652"/>
          </a:xfrm>
          <a:prstGeom prst="irregularSeal2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상사의 명령에 절대 복종해야 한다</a:t>
            </a:r>
            <a:endParaRPr lang="ko-KR" altLang="en-US" sz="2800" dirty="0"/>
          </a:p>
        </p:txBody>
      </p:sp>
      <p:pic>
        <p:nvPicPr>
          <p:cNvPr id="7170" name="Picture 2" descr="개 이모티콘에 대한 이미지 검색결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571612"/>
            <a:ext cx="2190752" cy="221266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357950" y="385762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사축</a:t>
            </a:r>
            <a:endParaRPr lang="en-US" altLang="ko-KR" dirty="0" smtClean="0"/>
          </a:p>
          <a:p>
            <a:r>
              <a:rPr lang="ko-KR" altLang="en-US" dirty="0" smtClean="0"/>
              <a:t>회사에서 기르는 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일본인의 한국인 고용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6" name="AutoShape 2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1" name="_x158142208" descr="EMB0000083882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2468563" cy="1851025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5" name="_x158142448" descr="EMB0000083882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141538" cy="21415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928926" y="39290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구직자 </a:t>
            </a:r>
            <a:r>
              <a:rPr lang="en-US" altLang="ko-KR" dirty="0" smtClean="0"/>
              <a:t>: 1</a:t>
            </a:r>
            <a:r>
              <a:rPr lang="ko-KR" altLang="en-US" dirty="0" smtClean="0"/>
              <a:t>명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5720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기업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명을 원합니다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57884" y="1714488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오랜 </a:t>
            </a:r>
            <a:r>
              <a:rPr lang="ko-KR" altLang="en-US" dirty="0" err="1" smtClean="0"/>
              <a:t>저출산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57884" y="22145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고령화의 여파</a:t>
            </a:r>
            <a:endParaRPr lang="ko-KR" altLang="en-US" dirty="0"/>
          </a:p>
        </p:txBody>
      </p:sp>
      <p:sp>
        <p:nvSpPr>
          <p:cNvPr id="38" name="오른쪽 화살표 37"/>
          <p:cNvSpPr/>
          <p:nvPr/>
        </p:nvSpPr>
        <p:spPr>
          <a:xfrm>
            <a:off x="6000760" y="264318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500826" y="26431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청년 부족</a:t>
            </a:r>
            <a:endParaRPr lang="ko-KR" altLang="en-US" dirty="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7" name="_x158142688" descr="EMB0000083882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2468563" cy="1851025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42844" y="63579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해외에서 찾자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9" name="_x158141888" descr="EMB0000083882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71810"/>
            <a:ext cx="1857388" cy="366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8" grpId="0" animBg="1"/>
      <p:bldP spid="3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일본인의 한국인 고용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72" y="171448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청년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해외취업 기피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472" y="221455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한국 청년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해외취업 적극적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3857620" y="1643050"/>
            <a:ext cx="42862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한국 구인공고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작년의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배 증가</a:t>
            </a:r>
            <a:endParaRPr lang="ko-KR" altLang="en-US" sz="28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58141888" descr="EMB000008388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728464" cy="14287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57158" y="442913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대한무역투자진흥공사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43372" y="3429000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22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  <p:sp>
        <p:nvSpPr>
          <p:cNvPr id="26" name="아래쪽 화살표 25"/>
          <p:cNvSpPr/>
          <p:nvPr/>
        </p:nvSpPr>
        <p:spPr>
          <a:xfrm>
            <a:off x="4929190" y="4357694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143372" y="4857760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96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4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Picture 1" descr="C:\Users\kj\Desktop\201705220076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72501" cy="4600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7158" y="607220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2015</a:t>
            </a:r>
            <a:r>
              <a:rPr lang="ko-KR" altLang="en-US" dirty="0" smtClean="0"/>
              <a:t>년 한국 주요대학 방문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면접회</a:t>
            </a:r>
            <a:r>
              <a:rPr lang="ko-KR" altLang="en-US" dirty="0" smtClean="0"/>
              <a:t> 진행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250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2462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대표 편의점업체 </a:t>
            </a:r>
            <a:endParaRPr lang="en-US" altLang="ko-KR" dirty="0" smtClean="0"/>
          </a:p>
          <a:p>
            <a:r>
              <a:rPr lang="ko-KR" altLang="en-US" dirty="0" smtClean="0"/>
              <a:t>대졸 신입사원 외국인 </a:t>
            </a:r>
            <a:r>
              <a:rPr lang="en-US" altLang="ko-KR" dirty="0" smtClean="0"/>
              <a:t>10 ~ 30% </a:t>
            </a:r>
            <a:r>
              <a:rPr lang="ko-KR" altLang="en-US" dirty="0" smtClean="0"/>
              <a:t>고용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249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2451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5602" name="Picture 2" descr="C:\Users\kj\Desktop\201705220076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72500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ITC</a:t>
            </a:r>
            <a:r>
              <a:rPr lang="ko-KR" altLang="en-US" dirty="0" smtClean="0"/>
              <a:t>서비스 사업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해외 </a:t>
            </a:r>
            <a:r>
              <a:rPr lang="en-US" altLang="ko-KR" dirty="0" smtClean="0"/>
              <a:t>IT</a:t>
            </a:r>
            <a:r>
              <a:rPr lang="ko-KR" altLang="en-US" dirty="0" smtClean="0"/>
              <a:t>인재 다수 재직 중</a:t>
            </a:r>
            <a:endParaRPr lang="en-US" altLang="ko-KR" dirty="0" smtClean="0"/>
          </a:p>
          <a:p>
            <a:r>
              <a:rPr lang="ko-KR" altLang="en-US" dirty="0" smtClean="0"/>
              <a:t>지난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2018</a:t>
            </a:r>
            <a:r>
              <a:rPr lang="ko-KR" altLang="en-US" dirty="0" smtClean="0"/>
              <a:t>년 대졸 신입 채용 마감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270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2739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6626" name="Picture 2" descr="C:\Users\kj\Desktop\201705220076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62975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대표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게임 업체</a:t>
            </a:r>
            <a:endParaRPr lang="en-US" altLang="ko-KR" dirty="0" smtClean="0"/>
          </a:p>
          <a:p>
            <a:r>
              <a:rPr lang="ko-KR" altLang="en-US" dirty="0" err="1" smtClean="0"/>
              <a:t>닛산</a:t>
            </a:r>
            <a:r>
              <a:rPr lang="ko-KR" altLang="en-US" dirty="0" smtClean="0"/>
              <a:t> 등 우량기업 제치고 가장 많은 지원자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300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2956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7650" name="Picture 2" descr="C:\Users\kj\Desktop\2017052200766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725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전역 고급 호텔</a:t>
            </a:r>
            <a:r>
              <a:rPr lang="en-US" altLang="ko-KR" dirty="0" smtClean="0"/>
              <a:t> 26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숙박시설 </a:t>
            </a:r>
            <a:r>
              <a:rPr lang="en-US" altLang="ko-KR" dirty="0" smtClean="0"/>
              <a:t>60</a:t>
            </a:r>
            <a:r>
              <a:rPr lang="ko-KR" altLang="en-US" dirty="0" smtClean="0"/>
              <a:t>개 운영</a:t>
            </a:r>
            <a:endParaRPr lang="en-US" altLang="ko-KR" dirty="0" smtClean="0"/>
          </a:p>
          <a:p>
            <a:r>
              <a:rPr lang="en-US" altLang="ko-KR" dirty="0" smtClean="0"/>
              <a:t>2018</a:t>
            </a:r>
            <a:r>
              <a:rPr lang="ko-KR" altLang="en-US" dirty="0" smtClean="0"/>
              <a:t>년 서울 시내 호텔 개장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한국인 더욱 적극적 채용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15074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232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2286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8674" name="Picture 2" descr="C:\Users\kj\Desktop\2017052200766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62975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7194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7974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78632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57488" y="257174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시대적 상황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78632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현재 고령화 시대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2434978" cy="191870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786050" y="371475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현재 사용 화폐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728" y="371475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8" name="Picture 2" descr="C:\Users\kj\Desktop\2017052200766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7"/>
            <a:ext cx="8572501" cy="38576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557214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현재 일본 공식 채용 홈페이지에서 </a:t>
            </a:r>
            <a:r>
              <a:rPr lang="en-US" altLang="ko-KR" dirty="0" smtClean="0"/>
              <a:t>2018</a:t>
            </a:r>
            <a:r>
              <a:rPr lang="ko-KR" altLang="en-US" dirty="0" smtClean="0"/>
              <a:t>년 신입사원 모집 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/>
                </a:solidFill>
              </a:rPr>
              <a:t>일본의 가정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1475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42913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8605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가정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42913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가정교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육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3376" y="343700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86050" y="342900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결혼</a:t>
            </a:r>
          </a:p>
        </p:txBody>
      </p:sp>
      <p:pic>
        <p:nvPicPr>
          <p:cNvPr id="17" name="그림 16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14884"/>
            <a:ext cx="2434978" cy="19187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376" y="542926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86050" y="542926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사회문제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1714488"/>
            <a:ext cx="96931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의식주 활동을 공유 하는 생활공동체</a:t>
            </a: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인간이 태어나서 처음 맞닥뜨리는 사회집단</a:t>
            </a: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ko-KR" altLang="en-US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마음의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안식처</a:t>
            </a:r>
            <a:r>
              <a:rPr lang="en-US" altLang="ko-KR" sz="2800" b="1" dirty="0"/>
              <a:t>’</a:t>
            </a:r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 공동생활이 이루어지는물리적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공간</a:t>
            </a:r>
            <a:r>
              <a:rPr lang="en-US" altLang="ko-KR" sz="2800" b="1" dirty="0"/>
              <a:t>’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 구성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428860" y="1785925"/>
            <a:ext cx="5572164" cy="1000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대가족 제도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이에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家</a:t>
            </a:r>
            <a:r>
              <a:rPr lang="en-US" altLang="ko-KR" dirty="0" smtClean="0">
                <a:solidFill>
                  <a:schemeClr val="tx1"/>
                </a:solidFill>
              </a:rPr>
              <a:t>)’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00298" y="5214950"/>
            <a:ext cx="5572164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대부분 한 자녀 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두 </a:t>
            </a:r>
            <a:r>
              <a:rPr lang="ko-KR" altLang="en-US" dirty="0">
                <a:solidFill>
                  <a:schemeClr val="tx1"/>
                </a:solidFill>
              </a:rPr>
              <a:t>자녀 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571473" y="5214950"/>
            <a:ext cx="1428760" cy="100013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자녀 수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500035" y="1785925"/>
            <a:ext cx="1428760" cy="10001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근대적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호적제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28859" y="3500438"/>
            <a:ext cx="5572164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혼자 사는 노인 </a:t>
            </a:r>
            <a:r>
              <a:rPr lang="ko-KR" altLang="en-US" dirty="0" smtClean="0">
                <a:solidFill>
                  <a:schemeClr val="tx1"/>
                </a:solidFill>
              </a:rPr>
              <a:t>증가 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핵가족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00034" y="3500438"/>
            <a:ext cx="1428760" cy="10001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현대 일본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여성 지위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95" y="1785926"/>
            <a:ext cx="39709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656" y="1785926"/>
            <a:ext cx="38428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2143116"/>
            <a:ext cx="3214710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0" y="642918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altLang="ko-KR" sz="3500" dirty="0" smtClean="0">
              <a:latin typeface="한컴 윤체 L" pitchFamily="18" charset="-127"/>
              <a:ea typeface="한컴 윤체 L" pitchFamily="18" charset="-127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ko-KR" altLang="en-US" sz="4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 </a:t>
            </a:r>
            <a:r>
              <a:rPr kumimoji="0" lang="ko-KR" altLang="en-US" sz="4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내 </a:t>
            </a:r>
            <a:r>
              <a:rPr kumimoji="0" lang="ko-KR" altLang="en-US" sz="4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폭력</a:t>
            </a:r>
            <a:r>
              <a:rPr lang="ko-KR" altLang="en-US" sz="4500" dirty="0" smtClean="0"/>
              <a:t> </a:t>
            </a:r>
            <a:r>
              <a:rPr lang="en-US" altLang="ko-KR" sz="4500" dirty="0" smtClean="0"/>
              <a:t>(</a:t>
            </a:r>
            <a:r>
              <a:rPr lang="ko-KR" altLang="en-US" sz="4500" dirty="0" err="1" smtClean="0"/>
              <a:t>카테에나이</a:t>
            </a:r>
            <a:r>
              <a:rPr lang="ko-KR" altLang="en-US" sz="4500" dirty="0" smtClean="0"/>
              <a:t> </a:t>
            </a:r>
            <a:r>
              <a:rPr lang="ko-KR" altLang="en-US" sz="4500" dirty="0" err="1" smtClean="0"/>
              <a:t>보오료쿠</a:t>
            </a:r>
            <a:r>
              <a:rPr lang="en-US" altLang="ko-KR" sz="4500" dirty="0" smtClean="0"/>
              <a:t>)</a:t>
            </a:r>
            <a:endParaRPr lang="ko-KR" altLang="en-US" sz="4500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000496" y="1857364"/>
            <a:ext cx="421484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가정 내 폭력이란</a:t>
            </a:r>
            <a:r>
              <a:rPr lang="en-US" altLang="ko-KR" sz="2000" b="1" dirty="0"/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자녀가 부모나 그 가족에 대해 지속적으로 폭력을 휘두르는 행위</a:t>
            </a: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보통 </a:t>
            </a:r>
            <a:r>
              <a:rPr lang="en-US" altLang="ko-KR" dirty="0"/>
              <a:t>15~16</a:t>
            </a:r>
            <a:r>
              <a:rPr lang="ko-KR" altLang="en-US" dirty="0"/>
              <a:t>세의 사춘기 소년이 많음</a:t>
            </a: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모욕적인 욕</a:t>
            </a:r>
            <a:r>
              <a:rPr lang="en-US" altLang="ko-KR" dirty="0"/>
              <a:t>, </a:t>
            </a:r>
            <a:r>
              <a:rPr lang="ko-KR" altLang="en-US" dirty="0"/>
              <a:t>폭력</a:t>
            </a:r>
            <a:r>
              <a:rPr lang="en-US" altLang="ko-KR" dirty="0"/>
              <a:t>,</a:t>
            </a:r>
            <a:r>
              <a:rPr lang="ko-KR" altLang="en-US" dirty="0"/>
              <a:t>자신감 상실로 야기된 자기통제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sz="2000" b="1" dirty="0"/>
              <a:t>원인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ko-KR" altLang="en-US" dirty="0"/>
              <a:t>출생률 저하에 따른 가정 내에서 모성과잉과 부성결여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일본인 성명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5332242" cy="51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6143636" y="1643050"/>
            <a:ext cx="2643206" cy="407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성</a:t>
            </a:r>
            <a:r>
              <a:rPr lang="en-US" altLang="ko-KR" dirty="0"/>
              <a:t>(</a:t>
            </a:r>
            <a:r>
              <a:rPr lang="ko-KR" altLang="en-US" dirty="0"/>
              <a:t>姓</a:t>
            </a:r>
            <a:r>
              <a:rPr lang="en-US" altLang="ko-KR" dirty="0"/>
              <a:t>)</a:t>
            </a:r>
            <a:r>
              <a:rPr lang="ko-KR" altLang="en-US" dirty="0"/>
              <a:t>에서의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위는 사토</a:t>
            </a:r>
            <a:r>
              <a:rPr lang="en-US" altLang="ko-KR" dirty="0"/>
              <a:t>(</a:t>
            </a:r>
            <a:r>
              <a:rPr lang="ko-KR" altLang="en-US" dirty="0" err="1"/>
              <a:t>佐藤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위는 </a:t>
            </a:r>
            <a:r>
              <a:rPr lang="ko-KR" altLang="en-US" dirty="0" err="1"/>
              <a:t>스즈키</a:t>
            </a:r>
            <a:r>
              <a:rPr lang="en-US" altLang="ko-KR" dirty="0"/>
              <a:t>(</a:t>
            </a:r>
            <a:r>
              <a:rPr lang="ko-KR" altLang="en-US" dirty="0" err="1"/>
              <a:t>鈴木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위는 </a:t>
            </a:r>
            <a:r>
              <a:rPr lang="ko-KR" altLang="en-US" dirty="0" err="1"/>
              <a:t>다카하시</a:t>
            </a:r>
            <a:r>
              <a:rPr lang="en-US" altLang="ko-KR" dirty="0"/>
              <a:t>(</a:t>
            </a:r>
            <a:r>
              <a:rPr lang="ko-KR" altLang="en-US" dirty="0"/>
              <a:t>高橋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남자 이름에서는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위가 </a:t>
            </a:r>
            <a:r>
              <a:rPr lang="ko-KR" altLang="en-US" dirty="0" err="1"/>
              <a:t>히로시</a:t>
            </a:r>
            <a:r>
              <a:rPr lang="en-US" altLang="ko-KR" dirty="0"/>
              <a:t>(</a:t>
            </a:r>
            <a:r>
              <a:rPr lang="ko-KR" altLang="en-US" dirty="0"/>
              <a:t>ヒロシ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위가 도시오</a:t>
            </a:r>
            <a:r>
              <a:rPr lang="en-US" altLang="ko-KR" dirty="0"/>
              <a:t>(</a:t>
            </a:r>
            <a:r>
              <a:rPr lang="ko-KR" altLang="en-US" dirty="0"/>
              <a:t>トシオ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위가 요시오</a:t>
            </a:r>
            <a:r>
              <a:rPr lang="en-US" altLang="ko-KR" dirty="0"/>
              <a:t>(</a:t>
            </a:r>
            <a:r>
              <a:rPr lang="ko-KR" altLang="en-US" dirty="0"/>
              <a:t>ヨシオ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여자 이름에서는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위가 </a:t>
            </a:r>
            <a:r>
              <a:rPr lang="ko-KR" altLang="en-US" dirty="0" err="1"/>
              <a:t>요시코</a:t>
            </a:r>
            <a:r>
              <a:rPr lang="en-US" altLang="ko-KR" dirty="0"/>
              <a:t>(</a:t>
            </a:r>
            <a:r>
              <a:rPr lang="ko-KR" altLang="en-US" dirty="0"/>
              <a:t>ヨシコ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위가 </a:t>
            </a:r>
            <a:r>
              <a:rPr lang="ko-KR" altLang="en-US" dirty="0" err="1"/>
              <a:t>케이코</a:t>
            </a:r>
            <a:r>
              <a:rPr lang="en-US" altLang="ko-KR" dirty="0"/>
              <a:t>(</a:t>
            </a:r>
            <a:r>
              <a:rPr lang="ko-KR" altLang="en-US" dirty="0"/>
              <a:t>ケイコ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위가 </a:t>
            </a:r>
            <a:r>
              <a:rPr lang="ko-KR" altLang="en-US" dirty="0" err="1"/>
              <a:t>가즈코</a:t>
            </a:r>
            <a:r>
              <a:rPr lang="en-US" altLang="ko-KR" dirty="0"/>
              <a:t>(</a:t>
            </a:r>
            <a:r>
              <a:rPr lang="ko-KR" altLang="en-US" dirty="0"/>
              <a:t>カズコ</a:t>
            </a:r>
            <a:r>
              <a:rPr lang="en-US" altLang="ko-KR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결혼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50720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30384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직사각형 13"/>
          <p:cNvSpPr/>
          <p:nvPr/>
        </p:nvSpPr>
        <p:spPr>
          <a:xfrm>
            <a:off x="142844" y="614364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https://youtu.be/g5tLy-1CFkA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결혼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350043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대부분 </a:t>
            </a:r>
            <a:r>
              <a:rPr lang="en-US" altLang="ko-KR" sz="2400" dirty="0"/>
              <a:t>87%</a:t>
            </a:r>
            <a:r>
              <a:rPr lang="ko-KR" altLang="en-US" sz="2400" dirty="0"/>
              <a:t>가 연애 결혼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나머지 </a:t>
            </a:r>
            <a:r>
              <a:rPr lang="en-US" altLang="ko-KR" sz="2400" dirty="0"/>
              <a:t>13%</a:t>
            </a:r>
            <a:r>
              <a:rPr lang="ko-KR" altLang="en-US" sz="2400" dirty="0"/>
              <a:t>는 중매 결혼</a:t>
            </a:r>
          </a:p>
        </p:txBody>
      </p:sp>
      <p:sp>
        <p:nvSpPr>
          <p:cNvPr id="13" name="폭발 2 12"/>
          <p:cNvSpPr/>
          <p:nvPr/>
        </p:nvSpPr>
        <p:spPr>
          <a:xfrm>
            <a:off x="428596" y="2285992"/>
            <a:ext cx="3786214" cy="328614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맞선인가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연애인가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dirty="0"/>
              <a:t>일본의 현재 시대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15" name="내용 개체 틀 3" descr="75px-Imperial_Seal_of_Japa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000240"/>
            <a:ext cx="2178048" cy="2178048"/>
          </a:xfrm>
        </p:spPr>
      </p:pic>
      <p:sp>
        <p:nvSpPr>
          <p:cNvPr id="17" name="TextBox 16"/>
          <p:cNvSpPr txBox="1"/>
          <p:nvPr/>
        </p:nvSpPr>
        <p:spPr>
          <a:xfrm>
            <a:off x="1785918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일본의 국기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60" y="51435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일본의 국장</a:t>
            </a:r>
          </a:p>
        </p:txBody>
      </p:sp>
      <p:sp>
        <p:nvSpPr>
          <p:cNvPr id="2" name="AutoShape 2" descr="일장기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일장기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57021920" descr="EMB00001bf05d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354154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청첩장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11"/>
          <p:cNvGrpSpPr/>
          <p:nvPr/>
        </p:nvGrpSpPr>
        <p:grpSpPr>
          <a:xfrm>
            <a:off x="4786314" y="1500174"/>
            <a:ext cx="3357586" cy="5155678"/>
            <a:chOff x="4714876" y="1071546"/>
            <a:chExt cx="3357586" cy="51556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1071546"/>
              <a:ext cx="3357586" cy="450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15008" y="5857892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출석의 경우</a:t>
              </a:r>
              <a:endParaRPr lang="en-US" altLang="ko-K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이혼율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5720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4214842" cy="47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 smtClean="0"/>
              <a:t>가정 교육</a:t>
            </a:r>
            <a:endParaRPr lang="ko-KR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150017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시쯔케</a:t>
            </a:r>
            <a:r>
              <a:rPr lang="ko-KR" altLang="en-US" sz="3200" dirty="0"/>
              <a:t> </a:t>
            </a:r>
            <a:r>
              <a:rPr lang="en-US" altLang="ko-KR" sz="3200" dirty="0"/>
              <a:t>(</a:t>
            </a:r>
            <a:r>
              <a:rPr lang="ja-JP" altLang="en-US" sz="3200" b="1" dirty="0"/>
              <a:t>しつけ</a:t>
            </a:r>
            <a:r>
              <a:rPr lang="en-US" altLang="ja-JP" sz="3200" b="1" dirty="0"/>
              <a:t>)</a:t>
            </a:r>
            <a:r>
              <a:rPr lang="ja-JP" altLang="en-US" sz="3200" dirty="0"/>
              <a:t> 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아시나요</a:t>
            </a:r>
            <a:r>
              <a:rPr lang="en-US" altLang="ko-KR" sz="3200" dirty="0"/>
              <a:t>?</a:t>
            </a:r>
            <a:endParaRPr lang="ko-KR" alt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500462" cy="237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857752" y="500063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좌석을 혼자 차지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하지말아주세요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    도쿄 지하철 매너 캠페인 포스터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804" y="42861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500" dirty="0" err="1" smtClean="0"/>
              <a:t>메이와쿠</a:t>
            </a:r>
            <a:r>
              <a:rPr lang="en-US" altLang="ko-KR" sz="3500" dirty="0" smtClean="0"/>
              <a:t>(</a:t>
            </a:r>
            <a:r>
              <a:rPr lang="ko-KR" altLang="en-US" sz="3500" dirty="0" smtClean="0"/>
              <a:t>迷惑</a:t>
            </a:r>
            <a:r>
              <a:rPr lang="en-US" altLang="ko-KR" sz="3500" dirty="0" smtClean="0"/>
              <a:t>)</a:t>
            </a:r>
            <a:endParaRPr lang="ko-KR" alt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41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14678" y="550070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2011</a:t>
            </a:r>
            <a:r>
              <a:rPr lang="ko-KR" altLang="en-US" sz="2400" b="1" dirty="0" smtClean="0"/>
              <a:t>년 동일본대지진</a:t>
            </a:r>
            <a:endParaRPr lang="ko-KR" altLang="en-US" sz="2400" b="1" dirty="0"/>
          </a:p>
        </p:txBody>
      </p:sp>
      <p:sp>
        <p:nvSpPr>
          <p:cNvPr id="7" name="직사각형 6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사회 문제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42926" y="278605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https://www.youtube.com/watch?v=KJLqnYcGhaY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/>
                </a:solidFill>
              </a:rPr>
              <a:t>일본 학교의 특성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7194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78632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8605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학교의 특성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78632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학교 사회의 특성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928934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3376" y="357987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86050" y="357187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입시 제도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학교의 종류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esktop\2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389028" cy="3096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EB15A23A-5F10-4003-8E16-60796C4F4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36" y="1428736"/>
            <a:ext cx="4666364" cy="33112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D99621-D510-49E1-8DB8-3C7977A08441}"/>
              </a:ext>
            </a:extLst>
          </p:cNvPr>
          <p:cNvSpPr txBox="1"/>
          <p:nvPr/>
        </p:nvSpPr>
        <p:spPr>
          <a:xfrm>
            <a:off x="928662" y="4929198"/>
            <a:ext cx="21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커리큘럼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1635D2F-B4E3-4774-A311-609754C5E845}"/>
              </a:ext>
            </a:extLst>
          </p:cNvPr>
          <p:cNvSpPr txBox="1"/>
          <p:nvPr/>
        </p:nvSpPr>
        <p:spPr>
          <a:xfrm>
            <a:off x="5929322" y="4857760"/>
            <a:ext cx="21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중고일관학교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학교의 종류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D99621-D510-49E1-8DB8-3C7977A08441}"/>
              </a:ext>
            </a:extLst>
          </p:cNvPr>
          <p:cNvSpPr txBox="1"/>
          <p:nvPr/>
        </p:nvSpPr>
        <p:spPr>
          <a:xfrm>
            <a:off x="714348" y="4643446"/>
            <a:ext cx="235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농아학교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635D2F-B4E3-4774-A311-609754C5E845}"/>
              </a:ext>
            </a:extLst>
          </p:cNvPr>
          <p:cNvSpPr txBox="1"/>
          <p:nvPr/>
        </p:nvSpPr>
        <p:spPr>
          <a:xfrm>
            <a:off x="5357818" y="4643446"/>
            <a:ext cx="235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이와테</a:t>
            </a:r>
            <a:r>
              <a:rPr lang="ko-KR" altLang="en-US" dirty="0"/>
              <a:t> 현 맹인학교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BA1DF25F-C416-4268-B979-E8DF6792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71612"/>
            <a:ext cx="3670553" cy="275291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4AB4B53-209B-4F6B-B4E6-DA101F7B3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643050"/>
            <a:ext cx="4570394" cy="275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학기제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3CE7B801-C923-4764-B477-45821E29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714488"/>
            <a:ext cx="8704392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① </a:t>
            </a:r>
            <a:r>
              <a:rPr lang="ko-KR" altLang="en-US" sz="3600" dirty="0"/>
              <a:t>근세 시대 </a:t>
            </a:r>
            <a:r>
              <a:rPr lang="en-US" altLang="ko-KR" sz="3600" dirty="0"/>
              <a:t>(</a:t>
            </a:r>
            <a:r>
              <a:rPr lang="ko-KR" altLang="en-US" sz="3600" dirty="0"/>
              <a:t>에도 시대</a:t>
            </a:r>
            <a:r>
              <a:rPr lang="en-US" altLang="ko-KR" sz="3600" dirty="0"/>
              <a:t>)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5" name="내용 개체 틀 3" descr="Tokugawa_Ieyasu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500174"/>
            <a:ext cx="2095500" cy="2390775"/>
          </a:xfrm>
        </p:spPr>
      </p:pic>
      <p:pic>
        <p:nvPicPr>
          <p:cNvPr id="16" name="그림 15" descr="100px-Tokugawa_family_cres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2119324" cy="21193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28992" y="392906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도쿠가와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이에야스</a:t>
            </a:r>
            <a:endParaRPr lang="ko-KR" altLang="en-US" sz="1500" dirty="0"/>
          </a:p>
        </p:txBody>
      </p:sp>
      <p:pic>
        <p:nvPicPr>
          <p:cNvPr id="18" name="그림 17" descr="300px-Toyotomi_hideyos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500174"/>
            <a:ext cx="1785950" cy="23574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0892" y="392906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도요토미</a:t>
            </a:r>
            <a:r>
              <a:rPr lang="ko-KR" altLang="en-US" sz="1500" dirty="0"/>
              <a:t> </a:t>
            </a:r>
            <a:r>
              <a:rPr lang="ko-KR" altLang="en-US" sz="1500" dirty="0" err="1"/>
              <a:t>히데요시</a:t>
            </a:r>
            <a:endParaRPr lang="ko-KR" altLang="en-US" sz="1500" dirty="0"/>
          </a:p>
        </p:txBody>
      </p:sp>
      <p:pic>
        <p:nvPicPr>
          <p:cNvPr id="20" name="그림 19" descr="220px-KanagawaTreaty.gif"/>
          <p:cNvPicPr>
            <a:picLocks noChangeAspect="1"/>
          </p:cNvPicPr>
          <p:nvPr/>
        </p:nvPicPr>
        <p:blipFill>
          <a:blip r:embed="rId5"/>
          <a:srcRect l="3671" t="21749" r="8216" b="4621"/>
          <a:stretch>
            <a:fillRect/>
          </a:stretch>
        </p:blipFill>
        <p:spPr>
          <a:xfrm>
            <a:off x="5286380" y="4071942"/>
            <a:ext cx="1714512" cy="23574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4942" y="6429396"/>
            <a:ext cx="17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미일화친조약</a:t>
            </a:r>
          </a:p>
        </p:txBody>
      </p:sp>
      <p:pic>
        <p:nvPicPr>
          <p:cNvPr id="22" name="그림 21" descr="300px-Remains_of_Hara_cast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071942"/>
            <a:ext cx="2928958" cy="21967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2976" y="6357958"/>
            <a:ext cx="17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시마바라의</a:t>
            </a:r>
            <a:r>
              <a:rPr lang="ko-KR" altLang="en-US" sz="1500" dirty="0"/>
              <a:t> 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수업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 descr="C:\Users\user\Desktop\중학교 시간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714488"/>
            <a:ext cx="3508691" cy="3539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초등학교 시간표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4793415" cy="3464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3042" y="5360731"/>
            <a:ext cx="1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초등학교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6789" y="5438672"/>
            <a:ext cx="1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중학교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교과목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6276975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03337" y="6084995"/>
            <a:ext cx="452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고등학교 필수 교과목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 복장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3" descr="C:\Users\user\Desktop\일본교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4407787" cy="3011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04736" y="5072074"/>
            <a:ext cx="44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주름치마</a:t>
            </a:r>
          </a:p>
        </p:txBody>
      </p:sp>
      <p:pic>
        <p:nvPicPr>
          <p:cNvPr id="12" name="Picture 4" descr="C:\Users\user\Desktop\일본교복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254107" cy="3011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0034" y="5072074"/>
            <a:ext cx="44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하복</a:t>
            </a:r>
            <a:r>
              <a:rPr lang="en-US" altLang="ko-KR" dirty="0"/>
              <a:t>·</a:t>
            </a:r>
            <a:r>
              <a:rPr lang="ko-KR" altLang="en-US" dirty="0"/>
              <a:t>동복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부활동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64449B9A-F3C7-4AD0-91B0-C8E85460F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8" y="1643050"/>
            <a:ext cx="4267396" cy="50085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AB74E47-5017-49FF-A207-A87160F4B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748">
            <a:off x="3309226" y="1986619"/>
            <a:ext cx="3193637" cy="212172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827A60A3-7CBA-4A3D-934F-47FDF59BB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61"/>
          <a:stretch/>
        </p:blipFill>
        <p:spPr>
          <a:xfrm rot="1017945">
            <a:off x="6111042" y="2296904"/>
            <a:ext cx="1992873" cy="3011644"/>
          </a:xfrm>
          <a:prstGeom prst="rect">
            <a:avLst/>
          </a:prstGeom>
        </p:spPr>
      </p:pic>
      <p:sp>
        <p:nvSpPr>
          <p:cNvPr id="17" name="말풍선: 타원형 10">
            <a:extLst>
              <a:ext uri="{FF2B5EF4-FFF2-40B4-BE49-F238E27FC236}">
                <a16:creationId xmlns="" xmlns:a16="http://schemas.microsoft.com/office/drawing/2014/main" id="{A64ECA40-25A5-4E7A-B14F-5ADE73BCE665}"/>
              </a:ext>
            </a:extLst>
          </p:cNvPr>
          <p:cNvSpPr/>
          <p:nvPr/>
        </p:nvSpPr>
        <p:spPr>
          <a:xfrm>
            <a:off x="7860033" y="1785926"/>
            <a:ext cx="1283967" cy="1326416"/>
          </a:xfrm>
          <a:prstGeom prst="wedgeEllipseCallout">
            <a:avLst>
              <a:gd name="adj1" fmla="val -62440"/>
              <a:gd name="adj2" fmla="val 1564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공부가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전부는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아니야</a:t>
            </a:r>
          </a:p>
        </p:txBody>
      </p:sp>
      <p:sp>
        <p:nvSpPr>
          <p:cNvPr id="18" name="별: 꼭짓점 5개 11">
            <a:extLst>
              <a:ext uri="{FF2B5EF4-FFF2-40B4-BE49-F238E27FC236}">
                <a16:creationId xmlns="" xmlns:a16="http://schemas.microsoft.com/office/drawing/2014/main" id="{7FB77340-7F18-488D-B8CD-226145EDFFD1}"/>
              </a:ext>
            </a:extLst>
          </p:cNvPr>
          <p:cNvSpPr/>
          <p:nvPr/>
        </p:nvSpPr>
        <p:spPr>
          <a:xfrm>
            <a:off x="4643438" y="4000504"/>
            <a:ext cx="2367658" cy="1853424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활동의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다양성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입시 제도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esktop\일본 센터시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555600" cy="3214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71868" y="5929330"/>
            <a:ext cx="23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센터시험</a:t>
            </a:r>
          </a:p>
        </p:txBody>
      </p:sp>
      <p:pic>
        <p:nvPicPr>
          <p:cNvPr id="16" name="Picture 3" descr="C:\Users\user\Desktop\센터시험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928802"/>
            <a:ext cx="4098229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타원형 설명선 16"/>
          <p:cNvSpPr/>
          <p:nvPr/>
        </p:nvSpPr>
        <p:spPr>
          <a:xfrm>
            <a:off x="7429488" y="1428736"/>
            <a:ext cx="1714512" cy="2143140"/>
          </a:xfrm>
          <a:prstGeom prst="wedgeEllipseCallout">
            <a:avLst>
              <a:gd name="adj1" fmla="val -24379"/>
              <a:gd name="adj2" fmla="val 748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</a:rPr>
              <a:t>더 넓은 </a:t>
            </a:r>
            <a:endParaRPr lang="en-US" altLang="ko-KR" sz="2200" dirty="0">
              <a:solidFill>
                <a:schemeClr val="tx1"/>
              </a:solidFill>
            </a:endParaRPr>
          </a:p>
          <a:p>
            <a:pPr algn="ctr"/>
            <a:r>
              <a:rPr lang="ko-KR" altLang="en-US" sz="2200" dirty="0">
                <a:solidFill>
                  <a:srgbClr val="FF0000"/>
                </a:solidFill>
              </a:rPr>
              <a:t>사회로 </a:t>
            </a:r>
            <a:endParaRPr lang="en-US" altLang="ko-KR" sz="2200" dirty="0">
              <a:solidFill>
                <a:srgbClr val="FF0000"/>
              </a:solidFill>
            </a:endParaRPr>
          </a:p>
          <a:p>
            <a:pPr algn="ctr"/>
            <a:r>
              <a:rPr lang="ko-KR" altLang="en-US" sz="2200" dirty="0">
                <a:solidFill>
                  <a:srgbClr val="FF0000"/>
                </a:solidFill>
              </a:rPr>
              <a:t>향하는 문</a:t>
            </a:r>
          </a:p>
        </p:txBody>
      </p:sp>
      <p:sp>
        <p:nvSpPr>
          <p:cNvPr id="18" name="타원형 설명선 17"/>
          <p:cNvSpPr/>
          <p:nvPr/>
        </p:nvSpPr>
        <p:spPr>
          <a:xfrm>
            <a:off x="3071802" y="1357298"/>
            <a:ext cx="2571768" cy="2428892"/>
          </a:xfrm>
          <a:prstGeom prst="wedgeEllipseCallout">
            <a:avLst>
              <a:gd name="adj1" fmla="val -68941"/>
              <a:gd name="adj2" fmla="val 6903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</a:rPr>
              <a:t>내 점수에 맞는 </a:t>
            </a:r>
            <a:endParaRPr lang="en-US" altLang="ko-KR" sz="3000" dirty="0">
              <a:solidFill>
                <a:schemeClr val="tx1"/>
              </a:solidFill>
            </a:endParaRPr>
          </a:p>
          <a:p>
            <a:pPr algn="ctr"/>
            <a:r>
              <a:rPr lang="ko-KR" altLang="en-US" sz="3000" dirty="0">
                <a:solidFill>
                  <a:schemeClr val="tx1"/>
                </a:solidFill>
              </a:rPr>
              <a:t>대학은</a:t>
            </a:r>
            <a:r>
              <a:rPr lang="en-US" altLang="ko-KR" sz="3000" dirty="0">
                <a:solidFill>
                  <a:schemeClr val="tx1"/>
                </a:solidFill>
              </a:rPr>
              <a:t>?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경쟁과 서열화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2" descr="C:\Users\user\Desktop\수험전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5049300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구름 모양 설명선 18"/>
          <p:cNvSpPr/>
          <p:nvPr/>
        </p:nvSpPr>
        <p:spPr>
          <a:xfrm>
            <a:off x="2500298" y="1500174"/>
            <a:ext cx="2831691" cy="2256503"/>
          </a:xfrm>
          <a:prstGeom prst="cloudCallout">
            <a:avLst>
              <a:gd name="adj1" fmla="val -50359"/>
              <a:gd name="adj2" fmla="val 4684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>
                <a:solidFill>
                  <a:schemeClr val="tx1"/>
                </a:solidFill>
              </a:rPr>
              <a:t>내 </a:t>
            </a:r>
            <a:r>
              <a:rPr lang="ko-KR" altLang="en-US" sz="2300" dirty="0">
                <a:solidFill>
                  <a:srgbClr val="FF0000"/>
                </a:solidFill>
              </a:rPr>
              <a:t>학벌</a:t>
            </a:r>
            <a:r>
              <a:rPr lang="ko-KR" altLang="en-US" sz="2300" dirty="0">
                <a:solidFill>
                  <a:schemeClr val="tx1"/>
                </a:solidFill>
              </a:rPr>
              <a:t>이 곧 </a:t>
            </a:r>
            <a:endParaRPr lang="en-US" altLang="ko-KR" sz="2300" dirty="0">
              <a:solidFill>
                <a:schemeClr val="tx1"/>
              </a:solidFill>
            </a:endParaRPr>
          </a:p>
          <a:p>
            <a:pPr algn="ctr"/>
            <a:r>
              <a:rPr lang="ko-KR" altLang="en-US" sz="2300" dirty="0">
                <a:solidFill>
                  <a:schemeClr val="tx1"/>
                </a:solidFill>
              </a:rPr>
              <a:t>내 </a:t>
            </a:r>
            <a:r>
              <a:rPr lang="ko-KR" altLang="en-US" sz="2300" dirty="0">
                <a:solidFill>
                  <a:srgbClr val="FF0000"/>
                </a:solidFill>
              </a:rPr>
              <a:t>신분</a:t>
            </a:r>
            <a:r>
              <a:rPr lang="ko-KR" altLang="en-US" sz="2300" dirty="0">
                <a:solidFill>
                  <a:schemeClr val="tx1"/>
                </a:solidFill>
              </a:rPr>
              <a:t>이다</a:t>
            </a:r>
            <a:r>
              <a:rPr lang="en-US" altLang="ko-KR" sz="2300" dirty="0">
                <a:solidFill>
                  <a:schemeClr val="tx1"/>
                </a:solidFill>
              </a:rPr>
              <a:t>.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20" name="폭발 1 19"/>
          <p:cNvSpPr/>
          <p:nvPr/>
        </p:nvSpPr>
        <p:spPr>
          <a:xfrm>
            <a:off x="5214942" y="2214554"/>
            <a:ext cx="4060869" cy="3857652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b="1" dirty="0"/>
              <a:t>수험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지옥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교육의 증가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C:\Users\user\Desktop\교과서 두께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047297" cy="4500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위쪽 화살표 11"/>
          <p:cNvSpPr/>
          <p:nvPr/>
        </p:nvSpPr>
        <p:spPr>
          <a:xfrm>
            <a:off x="4279792" y="4310959"/>
            <a:ext cx="759371" cy="155797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페이지수</a:t>
            </a:r>
          </a:p>
        </p:txBody>
      </p:sp>
      <p:sp>
        <p:nvSpPr>
          <p:cNvPr id="14" name="위쪽 화살표 13"/>
          <p:cNvSpPr/>
          <p:nvPr/>
        </p:nvSpPr>
        <p:spPr>
          <a:xfrm>
            <a:off x="5000628" y="3661699"/>
            <a:ext cx="799869" cy="220723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난이도</a:t>
            </a:r>
          </a:p>
        </p:txBody>
      </p:sp>
      <p:sp>
        <p:nvSpPr>
          <p:cNvPr id="15" name="등호 14"/>
          <p:cNvSpPr/>
          <p:nvPr/>
        </p:nvSpPr>
        <p:spPr>
          <a:xfrm>
            <a:off x="6000760" y="3817899"/>
            <a:ext cx="627747" cy="708746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58016" y="2241691"/>
            <a:ext cx="1994615" cy="1516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인성 </a:t>
            </a:r>
            <a:endParaRPr lang="en-US" altLang="ko-KR" sz="5000" b="1" dirty="0">
              <a:solidFill>
                <a:schemeClr val="accent1"/>
              </a:solidFill>
            </a:endParaRPr>
          </a:p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중시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858016" y="4765045"/>
            <a:ext cx="1994615" cy="1516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학벌 </a:t>
            </a:r>
            <a:endParaRPr lang="en-US" altLang="ko-KR" sz="5000" b="1" dirty="0">
              <a:solidFill>
                <a:schemeClr val="accent1"/>
              </a:solidFill>
            </a:endParaRPr>
          </a:p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중시</a:t>
            </a:r>
          </a:p>
        </p:txBody>
      </p:sp>
      <p:sp>
        <p:nvSpPr>
          <p:cNvPr id="18" name="곱셈 기호 17"/>
          <p:cNvSpPr/>
          <p:nvPr/>
        </p:nvSpPr>
        <p:spPr>
          <a:xfrm>
            <a:off x="7000892" y="1785926"/>
            <a:ext cx="1802241" cy="24609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야간 학교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" name="Picture 2" descr="C:\Users\user\Desktop\오사카 텐노지 야간중학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8358246" cy="4694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14612" y="6380227"/>
            <a:ext cx="381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오사카 </a:t>
            </a:r>
            <a:r>
              <a:rPr lang="ko-KR" altLang="en-US" dirty="0" err="1"/>
              <a:t>텐노지</a:t>
            </a:r>
            <a:r>
              <a:rPr lang="ko-KR" altLang="en-US" dirty="0"/>
              <a:t> 야간 중학교</a:t>
            </a:r>
          </a:p>
        </p:txBody>
      </p:sp>
      <p:sp>
        <p:nvSpPr>
          <p:cNvPr id="21" name="타원형 설명선 20"/>
          <p:cNvSpPr/>
          <p:nvPr/>
        </p:nvSpPr>
        <p:spPr>
          <a:xfrm>
            <a:off x="6143636" y="1714488"/>
            <a:ext cx="2802193" cy="1609570"/>
          </a:xfrm>
          <a:prstGeom prst="wedgeEllipseCallout">
            <a:avLst>
              <a:gd name="adj1" fmla="val -36096"/>
              <a:gd name="adj2" fmla="val 7349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FF0000"/>
                </a:solidFill>
              </a:rPr>
              <a:t>다양성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학교와 사회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CEDBB7A1-008E-4E44-92F8-AA2BAF01F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4" y="2143116"/>
            <a:ext cx="5707042" cy="4194184"/>
          </a:xfrm>
          <a:prstGeom prst="rect">
            <a:avLst/>
          </a:prstGeom>
        </p:spPr>
      </p:pic>
      <p:sp>
        <p:nvSpPr>
          <p:cNvPr id="12" name="말풍선: 타원형 5">
            <a:extLst>
              <a:ext uri="{FF2B5EF4-FFF2-40B4-BE49-F238E27FC236}">
                <a16:creationId xmlns="" xmlns:a16="http://schemas.microsoft.com/office/drawing/2014/main" id="{A3BD6037-2733-414A-8201-FFF7A22B3DF4}"/>
              </a:ext>
            </a:extLst>
          </p:cNvPr>
          <p:cNvSpPr/>
          <p:nvPr/>
        </p:nvSpPr>
        <p:spPr>
          <a:xfrm>
            <a:off x="3428992" y="1714488"/>
            <a:ext cx="2323620" cy="1845842"/>
          </a:xfrm>
          <a:prstGeom prst="wedgeEllipseCallout">
            <a:avLst>
              <a:gd name="adj1" fmla="val -32692"/>
              <a:gd name="adj2" fmla="val 649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학교도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하나의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커다란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accent1"/>
                </a:solidFill>
              </a:rPr>
              <a:t>조직 사회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1BC94BBA-A0AB-4E44-B42E-AD0208C0B023}"/>
              </a:ext>
            </a:extLst>
          </p:cNvPr>
          <p:cNvSpPr/>
          <p:nvPr/>
        </p:nvSpPr>
        <p:spPr>
          <a:xfrm>
            <a:off x="5857884" y="1820977"/>
            <a:ext cx="3194978" cy="107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국가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90AA6CB3-22E1-45B1-ABE0-54475EB1706D}"/>
              </a:ext>
            </a:extLst>
          </p:cNvPr>
          <p:cNvSpPr/>
          <p:nvPr/>
        </p:nvSpPr>
        <p:spPr>
          <a:xfrm>
            <a:off x="5857883" y="3357562"/>
            <a:ext cx="3194978" cy="107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교육위원회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077AB4D0-A8E7-434E-9724-2430502F691F}"/>
              </a:ext>
            </a:extLst>
          </p:cNvPr>
          <p:cNvSpPr/>
          <p:nvPr/>
        </p:nvSpPr>
        <p:spPr>
          <a:xfrm>
            <a:off x="5857884" y="4929198"/>
            <a:ext cx="3194978" cy="107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학교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="" xmlns:a16="http://schemas.microsoft.com/office/drawing/2014/main" id="{B29186DB-700C-4477-9031-26D3A555D145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rot="5400000">
            <a:off x="7222318" y="3124507"/>
            <a:ext cx="46611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="" xmlns:a16="http://schemas.microsoft.com/office/drawing/2014/main" id="{9CB858D9-B6BC-450E-9177-6EBBE49EFF6D}"/>
              </a:ext>
            </a:extLst>
          </p:cNvPr>
          <p:cNvCxnSpPr/>
          <p:nvPr/>
        </p:nvCxnSpPr>
        <p:spPr>
          <a:xfrm rot="16200000" flipH="1">
            <a:off x="7250926" y="4679165"/>
            <a:ext cx="500067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이지매</a:t>
            </a:r>
            <a:r>
              <a:rPr kumimoji="0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(</a:t>
            </a: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왕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따</a:t>
            </a:r>
            <a:r>
              <a:rPr lang="en-US" altLang="ko-KR" sz="3500" dirty="0">
                <a:latin typeface="한컴 윤체 L" pitchFamily="18" charset="-127"/>
                <a:ea typeface="한컴 윤체 L" pitchFamily="18" charset="-127"/>
                <a:cs typeface="+mj-cs"/>
              </a:rPr>
              <a:t>) 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현상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8ACDC829-1ACF-4FC0-B0D2-9741E29DD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000240"/>
            <a:ext cx="8872198" cy="34726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7C4E27-094C-4ECF-98AD-F9C3BA817F0D}"/>
              </a:ext>
            </a:extLst>
          </p:cNvPr>
          <p:cNvSpPr txBox="1"/>
          <p:nvPr/>
        </p:nvSpPr>
        <p:spPr>
          <a:xfrm>
            <a:off x="3428992" y="5783187"/>
            <a:ext cx="258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후쿠시마 </a:t>
            </a:r>
            <a:r>
              <a:rPr lang="en-US" altLang="ko-KR" b="1" dirty="0"/>
              <a:t>'</a:t>
            </a:r>
            <a:r>
              <a:rPr lang="ko-KR" altLang="en-US" b="1" dirty="0"/>
              <a:t>원전 왕따</a:t>
            </a:r>
            <a:r>
              <a:rPr lang="en-US" altLang="ko-KR" b="1" dirty="0"/>
              <a:t>'</a:t>
            </a:r>
            <a:endParaRPr lang="ko-KR" altLang="en-US" b="1" dirty="0"/>
          </a:p>
        </p:txBody>
      </p:sp>
      <p:sp>
        <p:nvSpPr>
          <p:cNvPr id="20" name="생각 풍선: 구름 모양 11">
            <a:extLst>
              <a:ext uri="{FF2B5EF4-FFF2-40B4-BE49-F238E27FC236}">
                <a16:creationId xmlns="" xmlns:a16="http://schemas.microsoft.com/office/drawing/2014/main" id="{998ED2D8-3EA1-43BA-9E17-8AEE88FCE29E}"/>
              </a:ext>
            </a:extLst>
          </p:cNvPr>
          <p:cNvSpPr/>
          <p:nvPr/>
        </p:nvSpPr>
        <p:spPr>
          <a:xfrm>
            <a:off x="71406" y="1500174"/>
            <a:ext cx="2357454" cy="1714512"/>
          </a:xfrm>
          <a:prstGeom prst="cloudCallout">
            <a:avLst>
              <a:gd name="adj1" fmla="val 60146"/>
              <a:gd name="adj2" fmla="val 464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학교에서도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</a:rPr>
              <a:t>사회문제</a:t>
            </a:r>
            <a:r>
              <a:rPr lang="ko-KR" altLang="en-US" dirty="0">
                <a:solidFill>
                  <a:schemeClr val="tx1"/>
                </a:solidFill>
              </a:rPr>
              <a:t>가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발생한다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dirty="0"/>
              <a:t>근세 시대 </a:t>
            </a:r>
            <a:r>
              <a:rPr lang="en-US" altLang="ko-KR" sz="3600" dirty="0"/>
              <a:t>(</a:t>
            </a:r>
            <a:r>
              <a:rPr lang="ko-KR" altLang="en-US" sz="3600" dirty="0" err="1"/>
              <a:t>에도시대</a:t>
            </a:r>
            <a:r>
              <a:rPr lang="ko-KR" altLang="en-US" sz="3600" dirty="0"/>
              <a:t> 문화</a:t>
            </a:r>
            <a:r>
              <a:rPr lang="en-US" altLang="ko-KR" sz="3600" dirty="0"/>
              <a:t> - </a:t>
            </a:r>
            <a:r>
              <a:rPr lang="ko-KR" altLang="en-US" sz="3600" dirty="0"/>
              <a:t>예술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" name="내용 개체 틀 3" descr="800px-Okuni_kabuki_byobu-z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4500594" cy="1978191"/>
          </a:xfrm>
          <a:prstGeom prst="rect">
            <a:avLst/>
          </a:prstGeom>
        </p:spPr>
      </p:pic>
      <p:pic>
        <p:nvPicPr>
          <p:cNvPr id="27" name="그림 26" descr="600px-Odori_Keiyō_Edo-e_no_sakae_by_Toyokuni_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876"/>
            <a:ext cx="4500594" cy="25908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844" y="442913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가부키공연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844" y="2500306"/>
            <a:ext cx="1214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가부키도 </a:t>
            </a:r>
            <a:r>
              <a:rPr lang="en-US" altLang="ko-KR" sz="1500" dirty="0"/>
              <a:t>(</a:t>
            </a:r>
            <a:r>
              <a:rPr lang="ko-KR" altLang="en-US" sz="1500" dirty="0"/>
              <a:t>병풍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30" name="그림 29" descr="360px-Hokusai-fuji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500306"/>
            <a:ext cx="2857509" cy="17859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00892" y="442913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유키요에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링크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2910" y="178592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고등학교 체육대회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6200D267-3793-4D82-9D44-5C0E6DF4921D}"/>
              </a:ext>
            </a:extLst>
          </p:cNvPr>
          <p:cNvSpPr/>
          <p:nvPr/>
        </p:nvSpPr>
        <p:spPr>
          <a:xfrm>
            <a:off x="642910" y="2143116"/>
            <a:ext cx="5380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https://www.youtube.com/watch?v=xv1kDzwE_Mc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271462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학교 생활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EC5D2AEF-A3BE-4B02-A939-480473DBEA85}"/>
              </a:ext>
            </a:extLst>
          </p:cNvPr>
          <p:cNvSpPr/>
          <p:nvPr/>
        </p:nvSpPr>
        <p:spPr>
          <a:xfrm>
            <a:off x="642910" y="3214686"/>
            <a:ext cx="532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https://www.youtube.com/watch?v=_jX2BWsKE0Y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385762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학교 축제</a:t>
            </a:r>
            <a:r>
              <a:rPr lang="en-US" altLang="ko-KR" dirty="0"/>
              <a:t>(</a:t>
            </a:r>
            <a:r>
              <a:rPr lang="ko-KR" altLang="en-US" dirty="0"/>
              <a:t>문화제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2D1DC746-AD9A-4758-9C11-C50177D7A633}"/>
              </a:ext>
            </a:extLst>
          </p:cNvPr>
          <p:cNvSpPr/>
          <p:nvPr/>
        </p:nvSpPr>
        <p:spPr>
          <a:xfrm>
            <a:off x="642910" y="4357694"/>
            <a:ext cx="5530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https://www.youtube.com/watch?v=GWwJYcXDHXY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② </a:t>
            </a:r>
            <a:r>
              <a:rPr lang="ko-KR" altLang="en-US" sz="3600" dirty="0"/>
              <a:t>근대 시대 </a:t>
            </a:r>
            <a:r>
              <a:rPr lang="en-US" altLang="ko-KR" sz="3600" dirty="0"/>
              <a:t>(</a:t>
            </a:r>
            <a:r>
              <a:rPr lang="ko-KR" altLang="en-US" sz="3600" dirty="0"/>
              <a:t>메이지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81065" t="27723" r="1670" b="45544"/>
          <a:stretch>
            <a:fillRect/>
          </a:stretch>
        </p:blipFill>
        <p:spPr bwMode="auto">
          <a:xfrm>
            <a:off x="500034" y="1605613"/>
            <a:ext cx="31987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그림 10" descr="800px-Portrait_of_a_man_of_noble_birth_with_a_book.jpg"/>
          <p:cNvPicPr>
            <a:picLocks noChangeAspect="1"/>
          </p:cNvPicPr>
          <p:nvPr/>
        </p:nvPicPr>
        <p:blipFill>
          <a:blip r:embed="rId3" cstate="print"/>
          <a:srcRect t="2273" r="2477"/>
          <a:stretch>
            <a:fillRect/>
          </a:stretch>
        </p:blipFill>
        <p:spPr>
          <a:xfrm>
            <a:off x="3857620" y="1534175"/>
            <a:ext cx="1857388" cy="2852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6248" y="4320257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 </a:t>
            </a:r>
            <a:r>
              <a:rPr lang="ko-KR" altLang="en-US" sz="1500" dirty="0" err="1"/>
              <a:t>촘마게</a:t>
            </a:r>
            <a:endParaRPr lang="en-US" altLang="ko-KR" sz="15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465" y="1619159"/>
            <a:ext cx="2992815" cy="23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143636" y="4034505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그레고리력 </a:t>
            </a:r>
            <a:r>
              <a:rPr lang="en-US" altLang="ko-KR" sz="1500" dirty="0"/>
              <a:t>(</a:t>
            </a:r>
            <a:r>
              <a:rPr lang="ko-KR" altLang="en-US" sz="1500" dirty="0"/>
              <a:t>현재 달력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15" name="그림 14" descr="300px-Seikanro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534571"/>
            <a:ext cx="3870598" cy="1928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2910" y="6534835"/>
            <a:ext cx="3500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메이지 </a:t>
            </a:r>
            <a:r>
              <a:rPr lang="en-US" altLang="ko-KR" sz="1500" dirty="0"/>
              <a:t>6</a:t>
            </a:r>
            <a:r>
              <a:rPr lang="ko-KR" altLang="en-US" sz="1500" dirty="0"/>
              <a:t>년 정변</a:t>
            </a:r>
            <a:r>
              <a:rPr lang="en-US" altLang="ko-KR" sz="1500" dirty="0"/>
              <a:t>=</a:t>
            </a:r>
            <a:r>
              <a:rPr lang="ko-KR" altLang="en-US" sz="1500" dirty="0" err="1"/>
              <a:t>정한론</a:t>
            </a:r>
            <a:r>
              <a:rPr lang="ko-KR" altLang="en-US" sz="1500" dirty="0"/>
              <a:t> 정변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800" dirty="0"/>
              <a:t>일본 시대적 상황</a:t>
            </a:r>
            <a:r>
              <a:rPr lang="en-US" altLang="ko-KR" sz="4800" dirty="0"/>
              <a:t> – </a:t>
            </a:r>
            <a:r>
              <a:rPr lang="en-US" altLang="ko-KR" sz="3600" dirty="0"/>
              <a:t>④ </a:t>
            </a:r>
            <a:r>
              <a:rPr lang="ko-KR" altLang="en-US" sz="3600" dirty="0"/>
              <a:t>현대 시대 </a:t>
            </a:r>
            <a:r>
              <a:rPr lang="en-US" altLang="ko-KR" sz="3600" dirty="0"/>
              <a:t>(</a:t>
            </a:r>
            <a:r>
              <a:rPr lang="ko-KR" altLang="en-US" sz="3600" dirty="0" err="1"/>
              <a:t>다이쇼</a:t>
            </a:r>
            <a:r>
              <a:rPr lang="ko-KR" altLang="en-US" sz="3600" dirty="0"/>
              <a:t>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내용 개체 틀 3" descr="Kanto-daishins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71612"/>
            <a:ext cx="3172593" cy="2286016"/>
          </a:xfrm>
        </p:spPr>
      </p:pic>
      <p:sp>
        <p:nvSpPr>
          <p:cNvPr id="11" name="TextBox 10"/>
          <p:cNvSpPr txBox="1"/>
          <p:nvPr/>
        </p:nvSpPr>
        <p:spPr>
          <a:xfrm>
            <a:off x="3643306" y="4000504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간토대지진</a:t>
            </a:r>
            <a:endParaRPr lang="en-US" altLang="ko-KR" sz="1500" dirty="0"/>
          </a:p>
        </p:txBody>
      </p:sp>
      <p:pic>
        <p:nvPicPr>
          <p:cNvPr id="12" name="그림 11" descr="220px-Emperor_Taisho_of_Ja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736"/>
            <a:ext cx="2011680" cy="2505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4071942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다이쇼천황</a:t>
            </a:r>
            <a:endParaRPr lang="en-US" altLang="ko-KR" sz="1500" dirty="0"/>
          </a:p>
        </p:txBody>
      </p:sp>
      <p:pic>
        <p:nvPicPr>
          <p:cNvPr id="14" name="그림 13" descr="350px-WWImont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500174"/>
            <a:ext cx="2238379" cy="23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15074" y="3929067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제 </a:t>
            </a:r>
            <a:r>
              <a:rPr lang="en-US" altLang="ko-KR" sz="1500" dirty="0"/>
              <a:t>1</a:t>
            </a:r>
            <a:r>
              <a:rPr lang="ko-KR" altLang="en-US" sz="1500" dirty="0"/>
              <a:t>차 세계대전</a:t>
            </a:r>
          </a:p>
        </p:txBody>
      </p:sp>
      <p:pic>
        <p:nvPicPr>
          <p:cNvPr id="16" name="그림 15" descr="e568da6d269c200acc045b50af74eb868856079431a55347657e1d8def2c364261b53cc6e728ecfd2b57c9b3e4813a5b1423eb574a8aba8dd85bf70637774874817343cc28db12925863f3f5471c11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459659"/>
            <a:ext cx="3357587" cy="19227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24" y="642939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세계 대공황</a:t>
            </a:r>
          </a:p>
        </p:txBody>
      </p:sp>
      <p:pic>
        <p:nvPicPr>
          <p:cNvPr id="18" name="그림 17" descr="250px-Mukden_1931_japan_shenya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429132"/>
            <a:ext cx="2381250" cy="190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86248" y="6357958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만주사변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⑤ </a:t>
            </a:r>
            <a:r>
              <a:rPr lang="ko-KR" altLang="en-US" sz="3600" dirty="0"/>
              <a:t>현대 시대 </a:t>
            </a:r>
            <a:r>
              <a:rPr lang="en-US" altLang="ko-KR" sz="3600" dirty="0"/>
              <a:t>(</a:t>
            </a:r>
            <a:r>
              <a:rPr lang="ko-KR" altLang="en-US" sz="3600" dirty="0"/>
              <a:t>쇼와 전전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내용 개체 틀 3" descr="1369917574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7"/>
            <a:ext cx="3143272" cy="2219150"/>
          </a:xfrm>
        </p:spPr>
      </p:pic>
      <p:sp>
        <p:nvSpPr>
          <p:cNvPr id="11" name="TextBox 10"/>
          <p:cNvSpPr txBox="1"/>
          <p:nvPr/>
        </p:nvSpPr>
        <p:spPr>
          <a:xfrm>
            <a:off x="1000100" y="3643314"/>
            <a:ext cx="150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중일전쟁</a:t>
            </a:r>
          </a:p>
        </p:txBody>
      </p:sp>
      <p:pic>
        <p:nvPicPr>
          <p:cNvPr id="12" name="그림 11" descr="PacificWar_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1" y="1428736"/>
            <a:ext cx="2928958" cy="27950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16" y="157161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태평양전쟁</a:t>
            </a:r>
          </a:p>
        </p:txBody>
      </p:sp>
      <p:pic>
        <p:nvPicPr>
          <p:cNvPr id="14" name="그림 13" descr="200px-Manchukuo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1785950" cy="26074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8860" y="4929198"/>
            <a:ext cx="3071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만주국</a:t>
            </a:r>
            <a:r>
              <a:rPr lang="ko-KR" altLang="en-US" sz="1500" dirty="0"/>
              <a:t> 제작 포스터</a:t>
            </a:r>
            <a:endParaRPr lang="en-US" altLang="ko-KR" sz="1500" dirty="0"/>
          </a:p>
          <a:p>
            <a:pPr algn="ctr"/>
            <a:r>
              <a:rPr lang="ko-KR" altLang="en-US" sz="1500" dirty="0"/>
              <a:t>일본</a:t>
            </a:r>
            <a:r>
              <a:rPr lang="en-US" altLang="ko-KR" sz="1500" dirty="0"/>
              <a:t>, </a:t>
            </a:r>
            <a:r>
              <a:rPr lang="ko-KR" altLang="en-US" sz="1500" dirty="0"/>
              <a:t>한족</a:t>
            </a:r>
            <a:r>
              <a:rPr lang="en-US" altLang="ko-KR" sz="1500" dirty="0"/>
              <a:t>, </a:t>
            </a:r>
            <a:r>
              <a:rPr lang="ko-KR" altLang="en-US" sz="1500" dirty="0"/>
              <a:t>만주족 우호관계 선전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337</TotalTime>
  <Words>1069</Words>
  <Application>Microsoft Office PowerPoint</Application>
  <PresentationFormat>화면 슬라이드 쇼(4:3)</PresentationFormat>
  <Paragraphs>404</Paragraphs>
  <Slides>60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1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일본 시대적 상황 -  현재 시대 (국가 기미가요)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메이와쿠(迷惑)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Windows 사용자</cp:lastModifiedBy>
  <cp:revision>41</cp:revision>
  <dcterms:created xsi:type="dcterms:W3CDTF">2017-10-05T15:35:14Z</dcterms:created>
  <dcterms:modified xsi:type="dcterms:W3CDTF">2017-10-18T10:04:57Z</dcterms:modified>
</cp:coreProperties>
</file>