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301" r:id="rId3"/>
    <p:sldId id="303" r:id="rId4"/>
    <p:sldId id="297" r:id="rId5"/>
    <p:sldId id="305" r:id="rId6"/>
    <p:sldId id="307" r:id="rId7"/>
    <p:sldId id="309" r:id="rId8"/>
    <p:sldId id="265" r:id="rId9"/>
    <p:sldId id="284" r:id="rId10"/>
    <p:sldId id="285" r:id="rId11"/>
    <p:sldId id="287" r:id="rId12"/>
    <p:sldId id="286" r:id="rId13"/>
    <p:sldId id="288" r:id="rId14"/>
    <p:sldId id="290" r:id="rId15"/>
    <p:sldId id="291" r:id="rId16"/>
    <p:sldId id="31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2A23"/>
    <a:srgbClr val="C40000"/>
    <a:srgbClr val="7E3F00"/>
    <a:srgbClr val="EA0000"/>
    <a:srgbClr val="D60000"/>
    <a:srgbClr val="934607"/>
    <a:srgbClr val="6C5200"/>
    <a:srgbClr val="8A6900"/>
    <a:srgbClr val="9A7500"/>
    <a:srgbClr val="682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422" autoAdjust="0"/>
  </p:normalViewPr>
  <p:slideViewPr>
    <p:cSldViewPr>
      <p:cViewPr>
        <p:scale>
          <a:sx n="70" d="100"/>
          <a:sy n="70" d="100"/>
        </p:scale>
        <p:origin x="-220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1430-361C-42F6-9499-FBBC09C1DFA8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5F70E-E33D-4086-A537-236832C248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32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55695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F70E-E33D-4086-A537-236832C2481C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F70E-E33D-4086-A537-236832C2481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93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F70E-E33D-4086-A537-236832C2481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00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그 뒤 </a:t>
            </a:r>
            <a:r>
              <a:rPr lang="en-US" altLang="ko-KR" dirty="0" smtClean="0">
                <a:effectLst/>
              </a:rPr>
              <a:t>1909</a:t>
            </a:r>
            <a:r>
              <a:rPr lang="ko-KR" altLang="en-US" dirty="0" smtClean="0">
                <a:effectLst/>
              </a:rPr>
              <a:t>년 일제는 남만철도의 안봉선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安奉線</a:t>
            </a:r>
            <a:r>
              <a:rPr lang="en-US" altLang="ko-KR" dirty="0" smtClean="0">
                <a:effectLst/>
              </a:rPr>
              <a:t>) </a:t>
            </a:r>
            <a:r>
              <a:rPr lang="ko-KR" altLang="en-US" dirty="0" smtClean="0">
                <a:effectLst/>
              </a:rPr>
              <a:t>개축 문제로 청나라와 흥정해 남만주에 철도부설권을 얻는 대가로 간도 지방을 넘겨주고 말았다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그런데 이 백두산정계비는 </a:t>
            </a:r>
            <a:r>
              <a:rPr lang="en-US" altLang="ko-KR" dirty="0" smtClean="0">
                <a:effectLst/>
              </a:rPr>
              <a:t>1931</a:t>
            </a:r>
            <a:r>
              <a:rPr lang="ko-KR" altLang="en-US" dirty="0" smtClean="0">
                <a:effectLst/>
              </a:rPr>
              <a:t>년 </a:t>
            </a:r>
            <a:r>
              <a:rPr lang="en-US" altLang="ko-KR" dirty="0" smtClean="0">
                <a:effectLst/>
              </a:rPr>
              <a:t>9</a:t>
            </a:r>
            <a:r>
              <a:rPr lang="ko-KR" altLang="en-US" dirty="0" smtClean="0">
                <a:effectLst/>
              </a:rPr>
              <a:t>월 만주사변이 일어난 직후에 없어지고 말았다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네이버</a:t>
            </a:r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지식백과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백두산정계비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白頭山定界碑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(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한국민족문화대백과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한국학중앙연구원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F70E-E33D-4086-A537-236832C2481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03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9E87-805C-4355-9B5D-B7273F8F6DAB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PHubEDMT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7452478" y="6597521"/>
            <a:ext cx="201606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designed by </a:t>
            </a:r>
            <a:r>
              <a:rPr kumimoji="0" lang="en-US" altLang="ko-KR" sz="8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catflowerbox</a:t>
            </a:r>
            <a:endParaRPr kumimoji="0" lang="ko-KR" altLang="en-US" sz="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30000"/>
                </a:schemeClr>
              </a:solidFill>
              <a:latin typeface="KBIZ한마음고딕 L" pitchFamily="18" charset="-127"/>
              <a:ea typeface="KBIZ한마음고딕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569725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</a:t>
            </a: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가 우리땅인 </a:t>
            </a:r>
            <a:endParaRPr lang="en-US" altLang="ko-KR" sz="28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역사적인 증거</a:t>
            </a:r>
            <a:endParaRPr lang="ko-KR" altLang="en-US" sz="2400" b="1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5268194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alpha val="78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21514354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alpha val="78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관광경영학과 성혜림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alpha val="78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alpha val="78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21514480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alpha val="78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관광경영학과 박성훈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alpha val="78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601140" y="1381705"/>
            <a:ext cx="1702675" cy="4248000"/>
            <a:chOff x="6601140" y="1381705"/>
            <a:chExt cx="1702675" cy="4248000"/>
          </a:xfrm>
        </p:grpSpPr>
        <p:sp>
          <p:nvSpPr>
            <p:cNvPr id="9" name="직사각형 8"/>
            <p:cNvSpPr/>
            <p:nvPr/>
          </p:nvSpPr>
          <p:spPr>
            <a:xfrm>
              <a:off x="6742803" y="1381705"/>
              <a:ext cx="1368000" cy="4248000"/>
            </a:xfrm>
            <a:prstGeom prst="rect">
              <a:avLst/>
            </a:prstGeom>
            <a:solidFill>
              <a:srgbClr val="EA000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01140" y="5165602"/>
              <a:ext cx="1702675" cy="404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독도영토</a:t>
              </a:r>
              <a:r>
                <a:rPr lang="ko-KR" altLang="en-US" sz="1600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학</a:t>
              </a:r>
              <a:endPara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899592" y="2420888"/>
            <a:ext cx="0" cy="2052000"/>
          </a:xfrm>
          <a:prstGeom prst="line">
            <a:avLst/>
          </a:prstGeom>
          <a:ln w="38100">
            <a:solidFill>
              <a:schemeClr val="accent2">
                <a:lumMod val="50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7452478" y="6597521"/>
            <a:ext cx="201606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designed by </a:t>
            </a:r>
            <a:r>
              <a:rPr kumimoji="0" lang="en-US" altLang="ko-KR" sz="8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catflowerbox</a:t>
            </a:r>
            <a:endParaRPr kumimoji="0" lang="ko-KR" altLang="en-US" sz="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30000"/>
                </a:schemeClr>
              </a:solidFill>
              <a:latin typeface="KBIZ한마음고딕 L" pitchFamily="18" charset="-127"/>
              <a:ea typeface="KBIZ한마음고딕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58341"/>
            <a:ext cx="4968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간도가 한국영토인 역사적 증거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24" y="11247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1)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 영유권 문제 관련 지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도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01052008" descr="EMB00002704a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0" y="2467007"/>
            <a:ext cx="40763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507" y="2054112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④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1712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 백두산 정계비문에 근거한 조선도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5699" y="6145559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[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출처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] </a:t>
            </a:r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백산학회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860032" y="2132856"/>
            <a:ext cx="0" cy="457238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5537540" y="2863051"/>
            <a:ext cx="3168431" cy="3014221"/>
          </a:xfrm>
          <a:prstGeom prst="rect">
            <a:avLst/>
          </a:prstGeom>
          <a:solidFill>
            <a:schemeClr val="bg2">
              <a:lumMod val="90000"/>
              <a:alpha val="73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간도협약 이전까지 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기록 된 역사지도들에는 우리나라 </a:t>
            </a:r>
            <a:r>
              <a:rPr lang="ko-KR" altLang="en-US" sz="1600" b="1" dirty="0" err="1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동간도를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b="1" dirty="0" err="1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토문강의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동쪽지역으로 압록강 북쪽의 </a:t>
            </a:r>
            <a:r>
              <a:rPr lang="ko-KR" altLang="en-US" sz="1600" b="1" dirty="0" err="1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봉황성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일대에서 두만강 위쪽의 연길로 이어지는 규격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으로 표시</a:t>
            </a:r>
            <a:endParaRPr lang="en-US" altLang="ko-KR" sz="1600" dirty="0" smtClean="0">
              <a:solidFill>
                <a:schemeClr val="accent2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sz="1600" dirty="0">
              <a:solidFill>
                <a:schemeClr val="accent2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=&gt;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1909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간도협약 이전까지는 이 같은 국경선이 유지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되었으며 간도가 우리의 영토인 것을 확인</a:t>
            </a:r>
            <a:endParaRPr lang="ko-KR" altLang="en-US" sz="1600" dirty="0">
              <a:solidFill>
                <a:schemeClr val="accent2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9814" y="2150278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지도에서 확인할 수 있는 간도가</a:t>
            </a:r>
            <a:endParaRPr lang="en-US" altLang="ko-KR" b="1" dirty="0" smtClean="0">
              <a:solidFill>
                <a:srgbClr val="FF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한국영토인 역사적 증거</a:t>
            </a:r>
            <a:endParaRPr lang="ko-KR" altLang="en-US" b="1" dirty="0">
              <a:solidFill>
                <a:srgbClr val="FF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0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458341"/>
            <a:ext cx="4968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간도가 한국영토인 역사적 증거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24" y="112258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백두산정계비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14431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35489" y="1768748"/>
            <a:ext cx="4608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백두산 정계비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조선과 청나라 사이의 경계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를 나타내는 비석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조선 숙종 </a:t>
            </a:r>
            <a:r>
              <a:rPr lang="ko-KR" altLang="en-US" b="1" dirty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때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인 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1712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백두산 </a:t>
            </a:r>
            <a:r>
              <a:rPr lang="en-US" altLang="ko-KR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2,200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미터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에 세워졌다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1931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 만주사변 당시 일제가 비석을 철거하고 현재는 돌무덤만 남아 있다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0" name="_x230399032" descr="EMB00002704a7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21616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458341"/>
            <a:ext cx="4968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간도가 한국영토인 역사적 증거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375" y="1124744"/>
            <a:ext cx="3456384" cy="75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백두산 정계비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0" name="Picture 4" descr="https://postfiles.pstatic.net/20120221_253/sohoja_1329801519883ydDKN_PNG/B9E91.PN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736304" cy="42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5988" y="2102266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백두산 정계비 탁본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2575783" cy="42843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99631" y="2123552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백두산정계비 탁본 문구내용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6" name="任意多边形 53"/>
          <p:cNvSpPr/>
          <p:nvPr/>
        </p:nvSpPr>
        <p:spPr>
          <a:xfrm flipH="1">
            <a:off x="5585815" y="2924944"/>
            <a:ext cx="3321413" cy="32385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맑은 고딕" panose="020F0502020204030204"/>
              <a:ea typeface="宋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5839" y="2527415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백두산정계비에 새겨진 내용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5839" y="3105902"/>
            <a:ext cx="3199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“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서쪽으로는 압록강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동쪽으로는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토문강을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조선과 청나라의 경계로 삼는다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그러므로 분수령 위에 돌에 새겨 기록으로 남긴다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.”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57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모서리가 둥근 직사각형 27"/>
          <p:cNvSpPr/>
          <p:nvPr/>
        </p:nvSpPr>
        <p:spPr>
          <a:xfrm>
            <a:off x="4631872" y="2430813"/>
            <a:ext cx="3888432" cy="3626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영고딕M" pitchFamily="18" charset="-127"/>
              <a:ea typeface="a영고딕M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52192" y="2430813"/>
            <a:ext cx="3888432" cy="3626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영고딕M" pitchFamily="18" charset="-127"/>
              <a:ea typeface="a영고딕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58341"/>
            <a:ext cx="4968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간도가 한국영토인 역사적 증거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16" y="139879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3)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간도개간의 시초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77546" y="1792612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4) </a:t>
            </a:r>
            <a:r>
              <a:rPr lang="ko-KR" altLang="en-US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조선시대의 간도의 행정권력</a:t>
            </a:r>
            <a:endParaRPr lang="ko-KR" altLang="en-US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355976" y="1556792"/>
            <a:ext cx="0" cy="497133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528" y="2611299"/>
            <a:ext cx="38160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간도는 중국과 한국 사이에 위치한 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무인지대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황무지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)’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였는데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조선인이 </a:t>
            </a:r>
            <a:r>
              <a:rPr lang="ko-KR" altLang="en-US" b="1" dirty="0" smtClean="0">
                <a:solidFill>
                  <a:srgbClr val="EA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최초로 개간한 땅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이다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무주지는 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국제법적으로 선점하여 개간하는 쪽이 영유권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을 가지게 된다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algn="ctr"/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 </a:t>
            </a:r>
            <a:r>
              <a:rPr lang="en-US" altLang="ko-KR" b="1" dirty="0" smtClean="0">
                <a:solidFill>
                  <a:srgbClr val="EA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=&gt; </a:t>
            </a:r>
            <a:r>
              <a:rPr lang="ko-KR" altLang="en-US" b="1" dirty="0" smtClean="0">
                <a:solidFill>
                  <a:srgbClr val="EA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무주지 선점이론에 따라 간  도 개간이 영토 획득 증명</a:t>
            </a:r>
            <a:endParaRPr lang="en-US" altLang="ko-KR" b="1" dirty="0">
              <a:solidFill>
                <a:srgbClr val="EA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8532" y="2847952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대한제국은 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1900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이범윤을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북변간도관리사로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임명 〮파견함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동간도를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행정적으로 평안북도와 함경도에 편입시켜 세금을 징수하여 행정과 군인 훈련비를 충당했다는 기록을 남김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r>
              <a:rPr lang="en-US" altLang="ko-KR" b="1" dirty="0" smtClean="0">
                <a:solidFill>
                  <a:srgbClr val="EA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=&gt; </a:t>
            </a:r>
            <a:r>
              <a:rPr lang="ko-KR" altLang="en-US" b="1" dirty="0" smtClean="0">
                <a:solidFill>
                  <a:srgbClr val="EA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조선의 행정력이 간도에게도 미치고 있었음을 증명</a:t>
            </a:r>
            <a:endParaRPr lang="ko-KR" altLang="en-US" b="1" dirty="0">
              <a:solidFill>
                <a:srgbClr val="EA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3450682" y="3030868"/>
            <a:ext cx="2417665" cy="1550259"/>
          </a:xfrm>
          <a:prstGeom prst="roundRect">
            <a:avLst>
              <a:gd name="adj" fmla="val 165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간도지역은 한국의 외교권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이 박탈 된 상태에서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중국과 일본에 의해 강제적으로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간도협약을 맺었다</a:t>
            </a:r>
            <a:r>
              <a:rPr lang="en-US" altLang="ko-KR" sz="16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영고딕M" pitchFamily="18" charset="-127"/>
                <a:ea typeface="a영고딕M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458341"/>
            <a:ext cx="4968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결론 및 의견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899560" y="3030869"/>
            <a:ext cx="2448304" cy="1550259"/>
          </a:xfrm>
          <a:prstGeom prst="roundRect">
            <a:avLst>
              <a:gd name="adj" fmla="val 1658"/>
            </a:avLst>
          </a:prstGeom>
          <a:solidFill>
            <a:schemeClr val="accent6">
              <a:lumMod val="40000"/>
              <a:lumOff val="60000"/>
              <a:alpha val="40000"/>
            </a:schemeClr>
          </a:solidFill>
          <a:ln w="2857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간도는 </a:t>
            </a:r>
            <a:r>
              <a:rPr lang="en-US" altLang="ko-KR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1909</a:t>
            </a: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년 을사조약 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체결 후 외교권을 박탈당한 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상태에서 강제로 중국에게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빼</a:t>
            </a: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앗겼다</a:t>
            </a:r>
            <a:r>
              <a:rPr lang="en-US" altLang="ko-KR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  <a:endParaRPr lang="en-US" altLang="ko-KR" sz="1400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994462" y="2440976"/>
            <a:ext cx="924879" cy="685762"/>
          </a:xfrm>
          <a:prstGeom prst="chevron">
            <a:avLst>
              <a:gd name="adj" fmla="val 38275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altLang="ko-KR" sz="3600" b="1" spc="-150" dirty="0" smtClean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a영고딕M" pitchFamily="18" charset="-127"/>
                <a:ea typeface="a영고딕M" pitchFamily="18" charset="-127"/>
              </a:rPr>
              <a:t>1.</a:t>
            </a:r>
            <a:endParaRPr lang="ko-KR" altLang="en-US" sz="3600" b="1" spc="-150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a영고딕M" pitchFamily="18" charset="-127"/>
              <a:ea typeface="a영고딕M" pitchFamily="18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5928069" y="2440976"/>
            <a:ext cx="879381" cy="715670"/>
          </a:xfrm>
          <a:prstGeom prst="chevron">
            <a:avLst>
              <a:gd name="adj" fmla="val 38275"/>
            </a:avLst>
          </a:prstGeom>
          <a:solidFill>
            <a:srgbClr val="FF0000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3600" spc="-150" dirty="0" smtClean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a영고딕M" pitchFamily="18" charset="-127"/>
                <a:ea typeface="a영고딕M" pitchFamily="18" charset="-127"/>
              </a:rPr>
              <a:t>3.</a:t>
            </a:r>
            <a:endParaRPr lang="ko-KR" altLang="en-US" sz="3600" spc="-150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a영고딕M" pitchFamily="18" charset="-127"/>
              <a:ea typeface="a영고딕M" pitchFamily="18" charset="-127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5927382" y="3038522"/>
            <a:ext cx="2327237" cy="1534949"/>
          </a:xfrm>
          <a:prstGeom prst="roundRect">
            <a:avLst>
              <a:gd name="adj" fmla="val 1658"/>
            </a:avLst>
          </a:prstGeom>
          <a:solidFill>
            <a:srgbClr val="FF0000">
              <a:alpha val="40000"/>
            </a:srgbClr>
          </a:solidFill>
          <a:ln w="2857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즉 간도를 우리의 의사와 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상관없이 </a:t>
            </a: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강제적으로 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빼앗겼으며 간도협약 또한</a:t>
            </a:r>
            <a:endParaRPr lang="en-US" altLang="ko-KR" sz="1400" b="1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marL="76200">
              <a:lnSpc>
                <a:spcPct val="150000"/>
              </a:lnSpc>
            </a:pPr>
            <a:r>
              <a:rPr lang="ko-KR" altLang="en-US" sz="14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n-ea"/>
              </a:rPr>
              <a:t>정당하지 않은 협약이다</a:t>
            </a:r>
            <a:r>
              <a:rPr lang="en-US" altLang="ko-KR" sz="16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영고딕M" pitchFamily="18" charset="-127"/>
                <a:ea typeface="a영고딕M" pitchFamily="18" charset="-127"/>
              </a:rPr>
              <a:t>.</a:t>
            </a:r>
            <a:endParaRPr lang="en-US" altLang="ko-KR" sz="16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영고딕M" pitchFamily="18" charset="-127"/>
              <a:ea typeface="a영고딕M" pitchFamily="18" charset="-127"/>
            </a:endParaRPr>
          </a:p>
        </p:txBody>
      </p:sp>
      <p:sp>
        <p:nvSpPr>
          <p:cNvPr id="18" name="갈매기형 수장 17"/>
          <p:cNvSpPr/>
          <p:nvPr/>
        </p:nvSpPr>
        <p:spPr>
          <a:xfrm>
            <a:off x="3435277" y="2411068"/>
            <a:ext cx="894129" cy="745578"/>
          </a:xfrm>
          <a:prstGeom prst="chevron">
            <a:avLst>
              <a:gd name="adj" fmla="val 38275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altLang="ko-KR" sz="3600" spc="-150" dirty="0" smtClean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a영고딕M" pitchFamily="18" charset="-127"/>
                <a:ea typeface="a영고딕M" pitchFamily="18" charset="-127"/>
              </a:rPr>
              <a:t>2.</a:t>
            </a:r>
            <a:endParaRPr lang="ko-KR" altLang="en-US" sz="3600" spc="-150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a영고딕M" pitchFamily="18" charset="-127"/>
              <a:ea typeface="a영고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49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458341"/>
            <a:ext cx="4968552" cy="5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6.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결론 및 의견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85918" y="2786058"/>
            <a:ext cx="559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https://www.youtube.com/watch?v=pwPHubEDMTU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9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593437"/>
            <a:ext cx="3129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감사합니다</a:t>
            </a:r>
            <a:r>
              <a:rPr lang="en-US" altLang="ko-KR" sz="44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ko-KR" altLang="en-US" sz="44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601140" y="1381705"/>
            <a:ext cx="1702675" cy="4248000"/>
            <a:chOff x="6601140" y="1381705"/>
            <a:chExt cx="1702675" cy="4248000"/>
          </a:xfrm>
        </p:grpSpPr>
        <p:sp>
          <p:nvSpPr>
            <p:cNvPr id="4" name="직사각형 3"/>
            <p:cNvSpPr/>
            <p:nvPr/>
          </p:nvSpPr>
          <p:spPr>
            <a:xfrm>
              <a:off x="6742803" y="1381705"/>
              <a:ext cx="1368000" cy="4248000"/>
            </a:xfrm>
            <a:prstGeom prst="rect">
              <a:avLst/>
            </a:prstGeom>
            <a:solidFill>
              <a:srgbClr val="EA000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01140" y="5165602"/>
              <a:ext cx="1702675" cy="404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독도영토</a:t>
              </a:r>
              <a:r>
                <a:rPr lang="ko-KR" altLang="en-US" sz="1600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학</a:t>
              </a:r>
              <a:endPara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7452478" y="6597521"/>
            <a:ext cx="201606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alpha val="30000"/>
                  </a:prstClr>
                </a:solidFill>
                <a:latin typeface="KBIZ한마음고딕 L" pitchFamily="18" charset="-127"/>
                <a:ea typeface="KBIZ한마음고딕 L" pitchFamily="18" charset="-127"/>
              </a:rPr>
              <a:t>designed by </a:t>
            </a:r>
            <a:r>
              <a:rPr lang="en-US" altLang="ko-KR" sz="80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alpha val="30000"/>
                  </a:prstClr>
                </a:solidFill>
                <a:latin typeface="KBIZ한마음고딕 L" pitchFamily="18" charset="-127"/>
                <a:ea typeface="KBIZ한마음고딕 L" pitchFamily="18" charset="-127"/>
              </a:rPr>
              <a:t>catflowerbox</a:t>
            </a:r>
            <a:endParaRPr lang="ko-KR" altLang="en-US" sz="80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alpha val="30000"/>
                </a:prstClr>
              </a:solidFill>
              <a:latin typeface="KBIZ한마음고딕 L" pitchFamily="18" charset="-127"/>
              <a:ea typeface="KBIZ한마음고딕 L" pitchFamily="18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7333821" y="1629272"/>
            <a:ext cx="1749644" cy="4248000"/>
            <a:chOff x="6588224" y="1340768"/>
            <a:chExt cx="1749644" cy="4248000"/>
          </a:xfrm>
        </p:grpSpPr>
        <p:grpSp>
          <p:nvGrpSpPr>
            <p:cNvPr id="11" name="그룹 10"/>
            <p:cNvGrpSpPr/>
            <p:nvPr/>
          </p:nvGrpSpPr>
          <p:grpSpPr>
            <a:xfrm>
              <a:off x="6630074" y="1340768"/>
              <a:ext cx="1707794" cy="4248000"/>
              <a:chOff x="3775271" y="1340768"/>
              <a:chExt cx="1707794" cy="4248000"/>
            </a:xfrm>
          </p:grpSpPr>
          <p:sp>
            <p:nvSpPr>
              <p:cNvPr id="9" name="직사각형 8"/>
              <p:cNvSpPr/>
              <p:nvPr/>
            </p:nvSpPr>
            <p:spPr>
              <a:xfrm>
                <a:off x="4176056" y="1340768"/>
                <a:ext cx="828000" cy="4248000"/>
              </a:xfrm>
              <a:prstGeom prst="rect">
                <a:avLst/>
              </a:prstGeom>
              <a:solidFill>
                <a:srgbClr val="EA0000">
                  <a:alpha val="80000"/>
                </a:srgbClr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20277130">
                <a:off x="3775271" y="3142615"/>
                <a:ext cx="17077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ko-KR" altLang="en-US" sz="1600" b="1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C0504D">
                        <a:lumMod val="50000"/>
                        <a:alpha val="72000"/>
                      </a:srgbClr>
                    </a:solidFill>
                    <a:latin typeface="Daniel" pitchFamily="34" charset="0"/>
                    <a:ea typeface="KBIZ한마음명조 M" pitchFamily="18" charset="-127"/>
                  </a:rPr>
                  <a:t>간도가 우리땅인 역사적인 증거</a:t>
                </a:r>
                <a:endParaRPr lang="ko-KR" altLang="en-US" sz="16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C0504D">
                      <a:lumMod val="50000"/>
                      <a:alpha val="72000"/>
                    </a:srgbClr>
                  </a:solidFill>
                  <a:latin typeface="Daniel" pitchFamily="34" charset="0"/>
                  <a:ea typeface="KBIZ한마음명조 M" pitchFamily="18" charset="-127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588224" y="5228728"/>
              <a:ext cx="1702675" cy="32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err="1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BIZ한마음명조 L" pitchFamily="18" charset="-127"/>
                  <a:ea typeface="KBIZ한마음명조 L" pitchFamily="18" charset="-127"/>
                </a:rPr>
                <a:t>독도영토</a:t>
              </a:r>
              <a:r>
                <a:rPr lang="ko-KR" altLang="en-US" sz="1200" b="1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KBIZ한마음명조 L" pitchFamily="18" charset="-127"/>
                  <a:ea typeface="KBIZ한마음명조 L" pitchFamily="18" charset="-127"/>
                </a:rPr>
                <a:t>학</a:t>
              </a:r>
              <a:endParaRPr lang="ko-KR" altLang="en-US" sz="12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KBIZ한마음명조 L" pitchFamily="18" charset="-127"/>
                <a:ea typeface="KBIZ한마음명조 L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979712" y="1268760"/>
            <a:ext cx="3456384" cy="576064"/>
            <a:chOff x="1403648" y="1268760"/>
            <a:chExt cx="3456384" cy="576064"/>
          </a:xfrm>
        </p:grpSpPr>
        <p:sp>
          <p:nvSpPr>
            <p:cNvPr id="8" name="TextBox 7"/>
            <p:cNvSpPr txBox="1"/>
            <p:nvPr/>
          </p:nvSpPr>
          <p:spPr>
            <a:xfrm>
              <a:off x="1403648" y="1268760"/>
              <a:ext cx="3456384" cy="483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BIZ한마음명조 M" pitchFamily="18" charset="-127"/>
                  <a:ea typeface="KBIZ한마음명조 M" pitchFamily="18" charset="-127"/>
                </a:rPr>
                <a:t>목</a:t>
              </a:r>
              <a:r>
                <a:rPr lang="ko-KR" altLang="en-US" sz="20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BIZ한마음명조 M" pitchFamily="18" charset="-127"/>
                  <a:ea typeface="KBIZ한마음명조 M" pitchFamily="18" charset="-127"/>
                </a:rPr>
                <a:t>차</a:t>
              </a: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2267944" y="1844824"/>
              <a:ext cx="1728000" cy="0"/>
            </a:xfrm>
            <a:prstGeom prst="line">
              <a:avLst/>
            </a:prstGeom>
            <a:ln>
              <a:solidFill>
                <a:schemeClr val="accent2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539239" y="2460610"/>
            <a:ext cx="377539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o-KR" altLang="en-US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간도란</a:t>
            </a:r>
            <a:r>
              <a:rPr lang="en-US" altLang="ko-KR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ko-KR" altLang="en-US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시대별 간도의 역사 </a:t>
            </a:r>
            <a:endParaRPr lang="en-US" altLang="ko-KR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1) 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간도협약</a:t>
            </a:r>
            <a:endParaRPr lang="en-US" altLang="ko-KR" sz="1400" b="1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400" b="1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 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간도협약 이후</a:t>
            </a:r>
            <a:endParaRPr lang="en-US" altLang="ko-KR" sz="1400" b="1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400" b="1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3) 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간도의 독립운동</a:t>
            </a:r>
            <a:endParaRPr lang="en-US" altLang="ko-KR" sz="1400" b="1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3.  </a:t>
            </a:r>
            <a:r>
              <a:rPr lang="ko-KR" altLang="en-US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간도가 한국영토인 역사적 증거</a:t>
            </a:r>
            <a:endParaRPr lang="en-US" altLang="ko-KR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1) 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 영유권 문제 관련 역사지도</a:t>
            </a:r>
            <a:endParaRPr lang="en-US" altLang="ko-KR" sz="1400" b="1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400" b="1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 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백두산정계비</a:t>
            </a:r>
            <a:endParaRPr lang="en-US" altLang="ko-KR" sz="1400" b="1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400" b="1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3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 개간의 시초</a:t>
            </a:r>
            <a:endParaRPr lang="en-US" altLang="ko-KR" sz="1400" b="1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1400" b="1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4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조선시대의 간도의 행정권력</a:t>
            </a:r>
            <a:endParaRPr lang="en-US" altLang="ko-KR" sz="1400" b="1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4. </a:t>
            </a:r>
            <a:r>
              <a:rPr lang="ko-KR" altLang="en-US" dirty="0" smtClean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결론</a:t>
            </a:r>
            <a:endParaRPr lang="en-US" altLang="ko-KR" dirty="0" smtClean="0">
              <a:solidFill>
                <a:prstClr val="black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458341"/>
            <a:ext cx="4968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1.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간도란</a:t>
            </a: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?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33934848" descr="EMB000019e858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3561206" cy="3214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1" y="2190985"/>
            <a:ext cx="4337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§"/>
            </a:pP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‘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사이 간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섬 도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’ 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자로 물이 두 갈래로 나뉘는 곳의 가운데에 위치해 있어서 간도라고 불림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fontAlgn="base"/>
            <a:endParaRPr lang="en-US" altLang="ko-KR" sz="16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fontAlgn="base">
              <a:buFont typeface="Wingdings" pitchFamily="2" charset="2"/>
              <a:buChar char="§"/>
            </a:pP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중국 현지에서 </a:t>
            </a:r>
            <a:r>
              <a:rPr lang="en-US" altLang="ko-KR" sz="16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연길도</a:t>
            </a:r>
            <a:r>
              <a:rPr lang="en-US" altLang="ko-KR" sz="16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라고 부르는 지역</a:t>
            </a:r>
            <a:endParaRPr lang="en-US" altLang="ko-KR" sz="16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fontAlgn="base"/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압록강 상류와 두만강 북쪽의 조선인 거주지역이었으며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고구려와 발해의 옛 땅이다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fontAlgn="base"/>
            <a:endParaRPr lang="en-US" altLang="ko-KR" sz="16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fontAlgn="base">
              <a:buFont typeface="Wingdings" pitchFamily="2" charset="2"/>
              <a:buChar char="§"/>
            </a:pP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발해 멸망 이후 거란족이 건국한 요의 영역이었다가 원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명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청을 거치면서 그 지역의 주인이 바뀌었다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3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7452478" y="6597521"/>
            <a:ext cx="201606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designed by </a:t>
            </a:r>
            <a:r>
              <a:rPr kumimoji="0" lang="en-US" altLang="ko-KR" sz="8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catflowerbox</a:t>
            </a:r>
            <a:endParaRPr kumimoji="0" lang="ko-KR" altLang="en-US" sz="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30000"/>
                </a:schemeClr>
              </a:solidFill>
              <a:latin typeface="KBIZ한마음고딕 L" pitchFamily="18" charset="-127"/>
              <a:ea typeface="KBIZ한마음고딕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58341"/>
            <a:ext cx="34563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2.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시대별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간도의 역사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M" pitchFamily="18" charset="-127"/>
              <a:ea typeface="KBIZ한마음명조 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1124744"/>
            <a:ext cx="4417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grpSp>
        <p:nvGrpSpPr>
          <p:cNvPr id="2" name="그룹 26"/>
          <p:cNvGrpSpPr/>
          <p:nvPr/>
        </p:nvGrpSpPr>
        <p:grpSpPr>
          <a:xfrm>
            <a:off x="1500166" y="1900905"/>
            <a:ext cx="2368934" cy="1331968"/>
            <a:chOff x="2267744" y="2024976"/>
            <a:chExt cx="2368934" cy="1331968"/>
          </a:xfrm>
        </p:grpSpPr>
        <p:sp>
          <p:nvSpPr>
            <p:cNvPr id="48" name="TextBox 47"/>
            <p:cNvSpPr txBox="1"/>
            <p:nvPr/>
          </p:nvSpPr>
          <p:spPr>
            <a:xfrm>
              <a:off x="2417801" y="2473732"/>
              <a:ext cx="2218877" cy="64633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200" dirty="0" smtClean="0"/>
                <a:t>○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고대 </a:t>
              </a:r>
              <a:r>
                <a:rPr lang="en-US" altLang="ko-KR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–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고구려</a:t>
              </a:r>
              <a:r>
                <a:rPr lang="en-US" altLang="ko-KR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,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발해의 영역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  <a:p>
              <a:r>
                <a:rPr lang="en-US" altLang="ko-KR" sz="1200" dirty="0" smtClean="0"/>
                <a:t>○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삼국시대 후기</a:t>
              </a:r>
              <a:r>
                <a:rPr lang="en-US" altLang="ko-KR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~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조선 중기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  <a:p>
              <a:r>
                <a:rPr lang="en-US" altLang="ko-KR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   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여진족 거주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35689" y="2132856"/>
              <a:ext cx="140936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18</a:t>
              </a:r>
              <a:r>
                <a:rPr lang="ko-KR" altLang="en-US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세기 이전</a:t>
              </a:r>
              <a:endParaRPr lang="en-US" altLang="ko-KR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grpSp>
          <p:nvGrpSpPr>
            <p:cNvPr id="3" name="그룹 24"/>
            <p:cNvGrpSpPr/>
            <p:nvPr/>
          </p:nvGrpSpPr>
          <p:grpSpPr>
            <a:xfrm>
              <a:off x="2267744" y="2024976"/>
              <a:ext cx="180000" cy="1331968"/>
              <a:chOff x="2267744" y="2529080"/>
              <a:chExt cx="180000" cy="1331968"/>
            </a:xfrm>
          </p:grpSpPr>
          <p:sp>
            <p:nvSpPr>
              <p:cNvPr id="18" name="순서도: 연결자 17"/>
              <p:cNvSpPr>
                <a:spLocks noChangeAspect="1"/>
              </p:cNvSpPr>
              <p:nvPr/>
            </p:nvSpPr>
            <p:spPr>
              <a:xfrm>
                <a:off x="2267744" y="3681048"/>
                <a:ext cx="180000" cy="180000"/>
              </a:xfrm>
              <a:prstGeom prst="flowChartConnector">
                <a:avLst/>
              </a:prstGeom>
              <a:noFill/>
              <a:ln>
                <a:solidFill>
                  <a:schemeClr val="accent2">
                    <a:lumMod val="75000"/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cxnSp>
            <p:nvCxnSpPr>
              <p:cNvPr id="24" name="직선 연결선 23"/>
              <p:cNvCxnSpPr/>
              <p:nvPr/>
            </p:nvCxnSpPr>
            <p:spPr>
              <a:xfrm>
                <a:off x="2357744" y="2529080"/>
                <a:ext cx="0" cy="115200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78"/>
          <p:cNvGrpSpPr/>
          <p:nvPr/>
        </p:nvGrpSpPr>
        <p:grpSpPr>
          <a:xfrm>
            <a:off x="899560" y="2800873"/>
            <a:ext cx="7344848" cy="2952328"/>
            <a:chOff x="899560" y="2924944"/>
            <a:chExt cx="7344848" cy="2952328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43608" y="3284984"/>
              <a:ext cx="7200800" cy="2304256"/>
            </a:xfrm>
            <a:prstGeom prst="roundRect">
              <a:avLst/>
            </a:prstGeom>
            <a:noFill/>
            <a:ln w="149225">
              <a:solidFill>
                <a:schemeClr val="accent2">
                  <a:lumMod val="60000"/>
                  <a:lumOff val="40000"/>
                  <a:alpha val="5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5" name="그룹 60"/>
            <p:cNvGrpSpPr/>
            <p:nvPr/>
          </p:nvGrpSpPr>
          <p:grpSpPr>
            <a:xfrm>
              <a:off x="899560" y="2924944"/>
              <a:ext cx="7344848" cy="2952328"/>
              <a:chOff x="899560" y="2924944"/>
              <a:chExt cx="7344848" cy="2952328"/>
            </a:xfrm>
          </p:grpSpPr>
          <p:sp>
            <p:nvSpPr>
              <p:cNvPr id="59" name="모서리가 둥근 직사각형 58"/>
              <p:cNvSpPr/>
              <p:nvPr/>
            </p:nvSpPr>
            <p:spPr>
              <a:xfrm>
                <a:off x="1043608" y="3284984"/>
                <a:ext cx="7200800" cy="2304256"/>
              </a:xfrm>
              <a:prstGeom prst="roundRect">
                <a:avLst/>
              </a:prstGeom>
              <a:noFill/>
              <a:ln w="31750">
                <a:solidFill>
                  <a:schemeClr val="accent2">
                    <a:lumMod val="75000"/>
                    <a:alpha val="5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899560" y="2924944"/>
                <a:ext cx="576096" cy="2952328"/>
              </a:xfrm>
              <a:prstGeom prst="rect">
                <a:avLst/>
              </a:prstGeom>
              <a:pattFill prst="lt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</p:grpSp>
      <p:grpSp>
        <p:nvGrpSpPr>
          <p:cNvPr id="7" name="그룹 71"/>
          <p:cNvGrpSpPr/>
          <p:nvPr/>
        </p:nvGrpSpPr>
        <p:grpSpPr>
          <a:xfrm>
            <a:off x="5143504" y="3836001"/>
            <a:ext cx="3190496" cy="765072"/>
            <a:chOff x="4786314" y="3960072"/>
            <a:chExt cx="3547686" cy="765072"/>
          </a:xfrm>
        </p:grpSpPr>
        <p:sp>
          <p:nvSpPr>
            <p:cNvPr id="68" name="순서도: 연결자 67"/>
            <p:cNvSpPr>
              <a:spLocks noChangeAspect="1"/>
            </p:cNvSpPr>
            <p:nvPr/>
          </p:nvSpPr>
          <p:spPr>
            <a:xfrm rot="16200000">
              <a:off x="8154000" y="4545144"/>
              <a:ext cx="180000" cy="180000"/>
            </a:xfrm>
            <a:prstGeom prst="flowChartConnector">
              <a:avLst/>
            </a:prstGeom>
            <a:noFill/>
            <a:ln>
              <a:solidFill>
                <a:schemeClr val="accent2">
                  <a:lumMod val="75000"/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69" name="직선 연결선 68"/>
            <p:cNvCxnSpPr/>
            <p:nvPr/>
          </p:nvCxnSpPr>
          <p:spPr>
            <a:xfrm rot="16200000">
              <a:off x="7931272" y="4437136"/>
              <a:ext cx="0" cy="43200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828363" y="3960072"/>
              <a:ext cx="775729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1885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86314" y="4300948"/>
              <a:ext cx="205412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</p:txBody>
        </p:sp>
      </p:grpSp>
      <p:grpSp>
        <p:nvGrpSpPr>
          <p:cNvPr id="11" name="그룹 82"/>
          <p:cNvGrpSpPr/>
          <p:nvPr/>
        </p:nvGrpSpPr>
        <p:grpSpPr>
          <a:xfrm>
            <a:off x="4071934" y="1900953"/>
            <a:ext cx="1823237" cy="1331968"/>
            <a:chOff x="5076056" y="1772864"/>
            <a:chExt cx="1823237" cy="1331968"/>
          </a:xfrm>
        </p:grpSpPr>
        <p:grpSp>
          <p:nvGrpSpPr>
            <p:cNvPr id="13" name="그룹 61"/>
            <p:cNvGrpSpPr/>
            <p:nvPr/>
          </p:nvGrpSpPr>
          <p:grpSpPr>
            <a:xfrm>
              <a:off x="5076056" y="1772864"/>
              <a:ext cx="865572" cy="1331968"/>
              <a:chOff x="2267744" y="2024976"/>
              <a:chExt cx="865572" cy="1331968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435689" y="2132856"/>
                <a:ext cx="697627" cy="36933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altLang="ko-KR" b="1" dirty="0" smtClean="0">
                    <a:ln>
                      <a:solidFill>
                        <a:srgbClr val="D60000">
                          <a:alpha val="0"/>
                        </a:srgb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Daniel" pitchFamily="34" charset="0"/>
                    <a:ea typeface="KBIZ한마음명조 L" pitchFamily="18" charset="-127"/>
                  </a:rPr>
                  <a:t>1712</a:t>
                </a:r>
              </a:p>
            </p:txBody>
          </p:sp>
          <p:grpSp>
            <p:nvGrpSpPr>
              <p:cNvPr id="14" name="그룹 64"/>
              <p:cNvGrpSpPr/>
              <p:nvPr/>
            </p:nvGrpSpPr>
            <p:grpSpPr>
              <a:xfrm>
                <a:off x="2267744" y="2024976"/>
                <a:ext cx="180000" cy="1331968"/>
                <a:chOff x="2267744" y="2529080"/>
                <a:chExt cx="180000" cy="1331968"/>
              </a:xfrm>
            </p:grpSpPr>
            <p:sp>
              <p:nvSpPr>
                <p:cNvPr id="66" name="순서도: 연결자 65"/>
                <p:cNvSpPr>
                  <a:spLocks noChangeAspect="1"/>
                </p:cNvSpPr>
                <p:nvPr/>
              </p:nvSpPr>
              <p:spPr>
                <a:xfrm>
                  <a:off x="2267744" y="3681048"/>
                  <a:ext cx="180000" cy="180000"/>
                </a:xfrm>
                <a:prstGeom prst="flowChartConnector">
                  <a:avLst/>
                </a:prstGeom>
                <a:noFill/>
                <a:ln>
                  <a:solidFill>
                    <a:schemeClr val="accent2">
                      <a:lumMod val="75000"/>
                      <a:alpha val="5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cxnSp>
              <p:nvCxnSpPr>
                <p:cNvPr id="67" name="직선 연결선 66"/>
                <p:cNvCxnSpPr/>
                <p:nvPr/>
              </p:nvCxnSpPr>
              <p:spPr>
                <a:xfrm>
                  <a:off x="2357744" y="2529080"/>
                  <a:ext cx="0" cy="115200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2" name="TextBox 81"/>
            <p:cNvSpPr txBox="1"/>
            <p:nvPr/>
          </p:nvSpPr>
          <p:spPr>
            <a:xfrm>
              <a:off x="5251085" y="2348880"/>
              <a:ext cx="1648208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200" dirty="0" smtClean="0"/>
                <a:t>○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백두산정계비 건립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</p:txBody>
        </p:sp>
      </p:grpSp>
      <p:grpSp>
        <p:nvGrpSpPr>
          <p:cNvPr id="41" name="그룹 83"/>
          <p:cNvGrpSpPr/>
          <p:nvPr/>
        </p:nvGrpSpPr>
        <p:grpSpPr>
          <a:xfrm>
            <a:off x="6363518" y="5385449"/>
            <a:ext cx="2583239" cy="1380218"/>
            <a:chOff x="3707904" y="5256000"/>
            <a:chExt cx="2870886" cy="1398121"/>
          </a:xfrm>
        </p:grpSpPr>
        <p:grpSp>
          <p:nvGrpSpPr>
            <p:cNvPr id="42" name="그룹 75"/>
            <p:cNvGrpSpPr/>
            <p:nvPr/>
          </p:nvGrpSpPr>
          <p:grpSpPr>
            <a:xfrm flipV="1">
              <a:off x="3707904" y="5256000"/>
              <a:ext cx="180000" cy="1331968"/>
              <a:chOff x="2267744" y="2529080"/>
              <a:chExt cx="180000" cy="1331968"/>
            </a:xfrm>
          </p:grpSpPr>
          <p:sp>
            <p:nvSpPr>
              <p:cNvPr id="45" name="순서도: 연결자 44"/>
              <p:cNvSpPr>
                <a:spLocks noChangeAspect="1"/>
              </p:cNvSpPr>
              <p:nvPr/>
            </p:nvSpPr>
            <p:spPr>
              <a:xfrm>
                <a:off x="2267744" y="3681048"/>
                <a:ext cx="180000" cy="180000"/>
              </a:xfrm>
              <a:prstGeom prst="flowChartConnector">
                <a:avLst/>
              </a:prstGeom>
              <a:noFill/>
              <a:ln>
                <a:solidFill>
                  <a:schemeClr val="accent2">
                    <a:lumMod val="75000"/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cxnSp>
            <p:nvCxnSpPr>
              <p:cNvPr id="46" name="직선 연결선 45"/>
              <p:cNvCxnSpPr/>
              <p:nvPr/>
            </p:nvCxnSpPr>
            <p:spPr>
              <a:xfrm>
                <a:off x="2357744" y="2529080"/>
                <a:ext cx="0" cy="115200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4021982" y="5999406"/>
              <a:ext cx="2556808" cy="65471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200" dirty="0" smtClean="0"/>
                <a:t>○ </a:t>
              </a:r>
              <a:r>
                <a:rPr lang="ko-KR" altLang="en-US" sz="1200" b="1" dirty="0" err="1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이범윤을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 간도관리사로 임명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  <a:p>
              <a:r>
                <a:rPr lang="en-US" altLang="ko-KR" sz="1200" dirty="0" smtClean="0"/>
                <a:t>○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서울 주재 청국공사에게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  <a:p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    간도의 소유권 주장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0779" y="5499341"/>
              <a:ext cx="775309" cy="37412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1902</a:t>
              </a:r>
            </a:p>
          </p:txBody>
        </p:sp>
      </p:grpSp>
      <p:grpSp>
        <p:nvGrpSpPr>
          <p:cNvPr id="57" name="그룹 82"/>
          <p:cNvGrpSpPr/>
          <p:nvPr/>
        </p:nvGrpSpPr>
        <p:grpSpPr>
          <a:xfrm>
            <a:off x="6072198" y="1914015"/>
            <a:ext cx="2920663" cy="1331968"/>
            <a:chOff x="5076056" y="1772864"/>
            <a:chExt cx="2920663" cy="1331968"/>
          </a:xfrm>
        </p:grpSpPr>
        <p:grpSp>
          <p:nvGrpSpPr>
            <p:cNvPr id="61" name="그룹 61"/>
            <p:cNvGrpSpPr/>
            <p:nvPr/>
          </p:nvGrpSpPr>
          <p:grpSpPr>
            <a:xfrm>
              <a:off x="5076056" y="1772864"/>
              <a:ext cx="865572" cy="1331968"/>
              <a:chOff x="2267744" y="2024976"/>
              <a:chExt cx="865572" cy="1331968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435689" y="2132856"/>
                <a:ext cx="697627" cy="36933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altLang="ko-KR" b="1" dirty="0" smtClean="0">
                    <a:ln>
                      <a:solidFill>
                        <a:srgbClr val="D60000">
                          <a:alpha val="0"/>
                        </a:srgbClr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latin typeface="Daniel" pitchFamily="34" charset="0"/>
                    <a:ea typeface="KBIZ한마음명조 L" pitchFamily="18" charset="-127"/>
                  </a:rPr>
                  <a:t>1882</a:t>
                </a:r>
              </a:p>
            </p:txBody>
          </p:sp>
          <p:grpSp>
            <p:nvGrpSpPr>
              <p:cNvPr id="65" name="그룹 64"/>
              <p:cNvGrpSpPr/>
              <p:nvPr/>
            </p:nvGrpSpPr>
            <p:grpSpPr>
              <a:xfrm>
                <a:off x="2267744" y="2024976"/>
                <a:ext cx="180000" cy="1331968"/>
                <a:chOff x="2267744" y="2529080"/>
                <a:chExt cx="180000" cy="1331968"/>
              </a:xfrm>
            </p:grpSpPr>
            <p:sp>
              <p:nvSpPr>
                <p:cNvPr id="72" name="순서도: 연결자 71"/>
                <p:cNvSpPr>
                  <a:spLocks noChangeAspect="1"/>
                </p:cNvSpPr>
                <p:nvPr/>
              </p:nvSpPr>
              <p:spPr>
                <a:xfrm>
                  <a:off x="2267744" y="3681048"/>
                  <a:ext cx="180000" cy="180000"/>
                </a:xfrm>
                <a:prstGeom prst="flowChartConnector">
                  <a:avLst/>
                </a:prstGeom>
                <a:noFill/>
                <a:ln>
                  <a:solidFill>
                    <a:schemeClr val="accent2">
                      <a:lumMod val="75000"/>
                      <a:alpha val="5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cxnSp>
              <p:nvCxnSpPr>
                <p:cNvPr id="73" name="직선 연결선 72"/>
                <p:cNvCxnSpPr/>
                <p:nvPr/>
              </p:nvCxnSpPr>
              <p:spPr>
                <a:xfrm>
                  <a:off x="2357744" y="2529080"/>
                  <a:ext cx="0" cy="115200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TextBox 61"/>
            <p:cNvSpPr txBox="1"/>
            <p:nvPr/>
          </p:nvSpPr>
          <p:spPr>
            <a:xfrm>
              <a:off x="5295338" y="2348880"/>
              <a:ext cx="2701381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200" dirty="0" smtClean="0"/>
                <a:t>○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청이 간도지역에 조선인의 월경을 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  <a:p>
              <a:r>
                <a:rPr lang="en-US" altLang="ko-KR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   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엄금하도록 조선 정부에 요청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288805" y="4324823"/>
            <a:ext cx="2400016" cy="2769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ko-KR" sz="1200" dirty="0" smtClean="0"/>
              <a:t>○ </a:t>
            </a:r>
            <a:r>
              <a:rPr lang="ko-KR" altLang="en-US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간도 지역의 조선인 강제 추방</a:t>
            </a:r>
            <a:endParaRPr lang="en-US" altLang="ko-KR" sz="1200" b="1" dirty="0" smtClean="0">
              <a:ln>
                <a:solidFill>
                  <a:srgbClr val="D60000">
                    <a:alpha val="0"/>
                  </a:srgbClr>
                </a:solidFill>
              </a:ln>
              <a:latin typeface="KBIZ한마음명조 L" pitchFamily="18" charset="-127"/>
              <a:ea typeface="KBIZ한마음명조 L" pitchFamily="18" charset="-127"/>
            </a:endParaRPr>
          </a:p>
        </p:txBody>
      </p:sp>
      <p:grpSp>
        <p:nvGrpSpPr>
          <p:cNvPr id="86" name="그룹 83"/>
          <p:cNvGrpSpPr/>
          <p:nvPr/>
        </p:nvGrpSpPr>
        <p:grpSpPr>
          <a:xfrm>
            <a:off x="4357690" y="5382912"/>
            <a:ext cx="1930812" cy="1314912"/>
            <a:chOff x="3707904" y="5256000"/>
            <a:chExt cx="2145806" cy="1331968"/>
          </a:xfrm>
        </p:grpSpPr>
        <p:grpSp>
          <p:nvGrpSpPr>
            <p:cNvPr id="87" name="그룹 75"/>
            <p:cNvGrpSpPr/>
            <p:nvPr/>
          </p:nvGrpSpPr>
          <p:grpSpPr>
            <a:xfrm flipV="1">
              <a:off x="3707904" y="5256000"/>
              <a:ext cx="180000" cy="1331968"/>
              <a:chOff x="2267744" y="2529080"/>
              <a:chExt cx="180000" cy="1331968"/>
            </a:xfrm>
          </p:grpSpPr>
          <p:sp>
            <p:nvSpPr>
              <p:cNvPr id="90" name="순서도: 연결자 89"/>
              <p:cNvSpPr>
                <a:spLocks noChangeAspect="1"/>
              </p:cNvSpPr>
              <p:nvPr/>
            </p:nvSpPr>
            <p:spPr>
              <a:xfrm>
                <a:off x="2267744" y="3681048"/>
                <a:ext cx="180000" cy="180000"/>
              </a:xfrm>
              <a:prstGeom prst="flowChartConnector">
                <a:avLst/>
              </a:prstGeom>
              <a:noFill/>
              <a:ln>
                <a:solidFill>
                  <a:schemeClr val="accent2">
                    <a:lumMod val="75000"/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cxnSp>
            <p:nvCxnSpPr>
              <p:cNvPr id="91" name="직선 연결선 90"/>
              <p:cNvCxnSpPr/>
              <p:nvPr/>
            </p:nvCxnSpPr>
            <p:spPr>
              <a:xfrm>
                <a:off x="2357744" y="2529080"/>
                <a:ext cx="0" cy="115200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4021976" y="5999406"/>
              <a:ext cx="1831734" cy="28059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200" dirty="0" smtClean="0"/>
                <a:t>○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을사보호조약 강제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50779" y="5499342"/>
              <a:ext cx="775307" cy="37412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1905</a:t>
              </a:r>
            </a:p>
          </p:txBody>
        </p:sp>
      </p:grpSp>
      <p:grpSp>
        <p:nvGrpSpPr>
          <p:cNvPr id="92" name="그룹 83"/>
          <p:cNvGrpSpPr/>
          <p:nvPr/>
        </p:nvGrpSpPr>
        <p:grpSpPr>
          <a:xfrm>
            <a:off x="1714480" y="5385449"/>
            <a:ext cx="1278391" cy="1314912"/>
            <a:chOff x="3707904" y="5256000"/>
            <a:chExt cx="1420739" cy="1331968"/>
          </a:xfrm>
        </p:grpSpPr>
        <p:grpSp>
          <p:nvGrpSpPr>
            <p:cNvPr id="93" name="그룹 75"/>
            <p:cNvGrpSpPr/>
            <p:nvPr/>
          </p:nvGrpSpPr>
          <p:grpSpPr>
            <a:xfrm flipV="1">
              <a:off x="3707904" y="5256000"/>
              <a:ext cx="180000" cy="1331968"/>
              <a:chOff x="2267744" y="2529080"/>
              <a:chExt cx="180000" cy="1331968"/>
            </a:xfrm>
          </p:grpSpPr>
          <p:sp>
            <p:nvSpPr>
              <p:cNvPr id="96" name="순서도: 연결자 95"/>
              <p:cNvSpPr>
                <a:spLocks noChangeAspect="1"/>
              </p:cNvSpPr>
              <p:nvPr/>
            </p:nvSpPr>
            <p:spPr>
              <a:xfrm>
                <a:off x="2267744" y="3681048"/>
                <a:ext cx="180000" cy="180000"/>
              </a:xfrm>
              <a:prstGeom prst="flowChartConnector">
                <a:avLst/>
              </a:prstGeom>
              <a:noFill/>
              <a:ln>
                <a:solidFill>
                  <a:schemeClr val="accent2">
                    <a:lumMod val="75000"/>
                    <a:alpha val="5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cxnSp>
            <p:nvCxnSpPr>
              <p:cNvPr id="97" name="직선 연결선 96"/>
              <p:cNvCxnSpPr/>
              <p:nvPr/>
            </p:nvCxnSpPr>
            <p:spPr>
              <a:xfrm>
                <a:off x="2357744" y="2529080"/>
                <a:ext cx="0" cy="115200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4021978" y="5999406"/>
              <a:ext cx="1106665" cy="28059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200" dirty="0" smtClean="0"/>
                <a:t>○ </a:t>
              </a:r>
              <a:r>
                <a:rPr lang="ko-KR" altLang="en-US" sz="1200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latin typeface="KBIZ한마음명조 L" pitchFamily="18" charset="-127"/>
                  <a:ea typeface="KBIZ한마음명조 L" pitchFamily="18" charset="-127"/>
                </a:rPr>
                <a:t>간도협약</a:t>
              </a:r>
              <a:endParaRPr lang="en-US" altLang="ko-KR" sz="1200" b="1" dirty="0" smtClean="0">
                <a:ln>
                  <a:solidFill>
                    <a:srgbClr val="D60000">
                      <a:alpha val="0"/>
                    </a:srgbClr>
                  </a:solidFill>
                </a:ln>
                <a:latin typeface="KBIZ한마음명조 L" pitchFamily="18" charset="-127"/>
                <a:ea typeface="KBIZ한마음명조 L" pitchFamily="18" charset="-127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850780" y="5499342"/>
              <a:ext cx="775307" cy="37412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b="1" dirty="0" smtClean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1907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8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7452478" y="6597521"/>
            <a:ext cx="201606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designed by </a:t>
            </a:r>
            <a:r>
              <a:rPr kumimoji="0" lang="en-US" altLang="ko-KR" sz="8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catflowerbox</a:t>
            </a:r>
            <a:endParaRPr kumimoji="0" lang="ko-KR" altLang="en-US" sz="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30000"/>
                </a:schemeClr>
              </a:solidFill>
              <a:latin typeface="KBIZ한마음고딕 L" pitchFamily="18" charset="-127"/>
              <a:ea typeface="KBIZ한마음고딕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58341"/>
            <a:ext cx="34563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2.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시대별 </a:t>
            </a:r>
            <a:r>
              <a:rPr lang="ko-KR" altLang="en-US" sz="22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간도의 역사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11560" y="1124744"/>
            <a:ext cx="4417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114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571472" y="2062589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1909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9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월 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 일본과 청국이 간도에 관해 체결한 협약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일본이 남만주의 철도부설권을 얻는 대신 간도를 청의 영토로 인정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472" y="2852936"/>
            <a:ext cx="80724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제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조</a:t>
            </a:r>
          </a:p>
          <a:p>
            <a:r>
              <a:rPr lang="ko-KR" altLang="en-US" sz="1400" dirty="0" smtClean="0"/>
              <a:t>두만강을 양국의 국경으로 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상류는 정계비를 지점으로 하여 </a:t>
            </a:r>
            <a:r>
              <a:rPr lang="ko-KR" altLang="en-US" sz="1400" dirty="0" err="1" smtClean="0"/>
              <a:t>석을수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石乙水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로써 국경을 삼는다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제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조</a:t>
            </a:r>
          </a:p>
          <a:p>
            <a:r>
              <a:rPr lang="ko-KR" altLang="en-US" sz="1400" dirty="0" err="1" smtClean="0"/>
              <a:t>용정촌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국자가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局子街</a:t>
            </a:r>
            <a:r>
              <a:rPr lang="en-US" altLang="ko-KR" sz="1400" dirty="0" smtClean="0"/>
              <a:t>), </a:t>
            </a:r>
            <a:r>
              <a:rPr lang="ko-KR" altLang="en-US" sz="1400" dirty="0" err="1" smtClean="0"/>
              <a:t>두도구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頭道溝</a:t>
            </a:r>
            <a:r>
              <a:rPr lang="en-US" altLang="ko-KR" sz="1400" dirty="0" smtClean="0"/>
              <a:t>), </a:t>
            </a:r>
            <a:r>
              <a:rPr lang="ko-KR" altLang="en-US" sz="1400" dirty="0" err="1" smtClean="0"/>
              <a:t>면초구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面草溝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등 네 곳에 영사관이나 영사관 분 관을 설치한다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제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조</a:t>
            </a:r>
          </a:p>
          <a:p>
            <a:r>
              <a:rPr lang="ko-KR" altLang="en-US" sz="1400" dirty="0" smtClean="0"/>
              <a:t>청나라는 간도 지방에 한민족의 거주를 승준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承准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한다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제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조</a:t>
            </a:r>
          </a:p>
          <a:p>
            <a:r>
              <a:rPr lang="ko-KR" altLang="en-US" sz="1400" dirty="0" smtClean="0"/>
              <a:t>간도 지방에 거주하는 한민족은 청나라의 법권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法權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관할 하에 두며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납세와 행정상 처분도 청국인과 같이 취급한다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제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조</a:t>
            </a:r>
          </a:p>
          <a:p>
            <a:r>
              <a:rPr lang="ko-KR" altLang="en-US" sz="1400" dirty="0" smtClean="0"/>
              <a:t>간도 거주 한국인의 재산은 청국인과 같이 보호되며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선정된 장소를 통해 두만강을 출입할 수 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제</a:t>
            </a:r>
            <a:r>
              <a:rPr lang="en-US" altLang="ko-KR" sz="1400" dirty="0" smtClean="0"/>
              <a:t>6</a:t>
            </a:r>
            <a:r>
              <a:rPr lang="ko-KR" altLang="en-US" sz="1400" dirty="0" smtClean="0"/>
              <a:t>조</a:t>
            </a:r>
          </a:p>
          <a:p>
            <a:r>
              <a:rPr lang="ko-KR" altLang="en-US" sz="1400" dirty="0" smtClean="0"/>
              <a:t>일본은 </a:t>
            </a:r>
            <a:r>
              <a:rPr lang="ko-KR" altLang="en-US" sz="1400" dirty="0" err="1" smtClean="0"/>
              <a:t>길회선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吉會線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延吉에서 </a:t>
            </a:r>
            <a:r>
              <a:rPr lang="ko-KR" altLang="en-US" sz="1400" dirty="0" err="1" smtClean="0"/>
              <a:t>會寧間</a:t>
            </a:r>
            <a:r>
              <a:rPr lang="ko-KR" altLang="en-US" sz="1400" dirty="0" smtClean="0"/>
              <a:t> 철도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의 부설권을 가진다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제</a:t>
            </a:r>
            <a:r>
              <a:rPr lang="en-US" altLang="ko-KR" sz="1400" dirty="0" smtClean="0"/>
              <a:t>7</a:t>
            </a:r>
            <a:r>
              <a:rPr lang="ko-KR" altLang="en-US" sz="1400" dirty="0" smtClean="0"/>
              <a:t>조</a:t>
            </a:r>
          </a:p>
          <a:p>
            <a:r>
              <a:rPr lang="ko-KR" altLang="en-US" sz="1400" dirty="0" smtClean="0"/>
              <a:t>가급적 속히 </a:t>
            </a:r>
            <a:r>
              <a:rPr lang="ko-KR" altLang="en-US" sz="1400" dirty="0" err="1" smtClean="0"/>
              <a:t>통감부</a:t>
            </a:r>
            <a:r>
              <a:rPr lang="ko-KR" altLang="en-US" sz="1400" dirty="0" smtClean="0"/>
              <a:t> 간도 파출소와 관계 관원을 철수하고 영사관을 설치한다</a:t>
            </a:r>
            <a:r>
              <a:rPr lang="en-US" altLang="ko-KR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130" y="11247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1)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간도협약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L" pitchFamily="18" charset="-127"/>
              <a:ea typeface="KBIZ한마음명조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94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458341"/>
            <a:ext cx="34563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2.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시대별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간도의 역사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M" pitchFamily="18" charset="-127"/>
              <a:ea typeface="KBIZ한마음명조 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1124744"/>
            <a:ext cx="4417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40130" y="11247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2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간도협약 이후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L" pitchFamily="18" charset="-127"/>
              <a:ea typeface="KBIZ한마음명조 L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472" y="214311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20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세기 초에도 일본 제국의 침략과 수탈에서 벗어나기 위해서 혹은 항일 운동을 위해 많은 조선인들이 간도로 이주함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285750" indent="-285750"/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1949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 간도는 중화인민공화국의 통치 하에 들어갔고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현재는 연변 조선족 자치주와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장백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조선족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자치현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등이 중국 행정구역으로 편제되어있음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중국이 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1982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년에 실시한 제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회 인구조사에 의하며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중국 전역에는 현재 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176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만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3000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명의 한국인이 거주하고 있다고 함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6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458341"/>
            <a:ext cx="34563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2.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시대별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간도의 역사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M" pitchFamily="18" charset="-127"/>
              <a:ea typeface="KBIZ한마음명조 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1124744"/>
            <a:ext cx="4417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40130" y="11247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3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간도의 독립운동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L" pitchFamily="18" charset="-127"/>
              <a:ea typeface="KBIZ한마음명조 L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472" y="2143116"/>
            <a:ext cx="80724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간도를 대상지로 민족정신이 투철한 인사들을 이주하여 독립운동단체들이 무장 세력을 보유할 수 있을 정도로 성장하였음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8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봉오동</a:t>
            </a:r>
            <a:r>
              <a:rPr lang="ko-KR" altLang="en-US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전투</a:t>
            </a:r>
            <a:endParaRPr lang="en-US" altLang="ko-KR" b="1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1920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월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한국 독립군 연합부대가 중국 지린 성에서 일본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군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인 월강 추격대대를 무찌르고 크게 승리한 전투이자 한반도 바깥지역에서 처음으로 승리를 거둔 전투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endParaRPr lang="en-US" altLang="ko-KR" sz="8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청산리 전투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1920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10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월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간도 지역에서 벌어진 전투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김좌진이 지휘하는 북로 </a:t>
            </a:r>
            <a:r>
              <a:rPr lang="ko-KR" altLang="en-US" sz="1600" dirty="0" err="1" smtClean="0">
                <a:latin typeface="바탕" pitchFamily="18" charset="-127"/>
                <a:ea typeface="바탕" pitchFamily="18" charset="-127"/>
              </a:rPr>
              <a:t>군정서군과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 홍범도가 지휘하는 대한독립군 등이 연합하여 일본군과 교전한 일련의 전투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7452478" y="6597521"/>
            <a:ext cx="201606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designed by </a:t>
            </a:r>
            <a:r>
              <a:rPr kumimoji="0" lang="en-US" altLang="ko-KR" sz="8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catflowerbox</a:t>
            </a:r>
            <a:endParaRPr kumimoji="0" lang="ko-KR" altLang="en-US" sz="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30000"/>
                </a:schemeClr>
              </a:solidFill>
              <a:latin typeface="KBIZ한마음고딕 L" pitchFamily="18" charset="-127"/>
              <a:ea typeface="KBIZ한마음고딕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58341"/>
            <a:ext cx="4968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간도가 한국영토인 역사적 증거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0130" y="11247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1)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간도 영유권 문제 관련 지도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L" pitchFamily="18" charset="-127"/>
              <a:ea typeface="KBIZ한마음명조 L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30398872" descr="EMB00002704a7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4" y="2781146"/>
            <a:ext cx="398289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任意多边形 53"/>
          <p:cNvSpPr/>
          <p:nvPr/>
        </p:nvSpPr>
        <p:spPr>
          <a:xfrm flipH="1">
            <a:off x="4716016" y="2652755"/>
            <a:ext cx="3600400" cy="323850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oval"/>
          </a:ln>
          <a:effectLst/>
        </p:spPr>
        <p:txBody>
          <a:bodyPr lIns="68580" tIns="34290" rIns="68580" bIns="3429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맑은 고딕" panose="020F0502020204030204"/>
              <a:ea typeface="宋体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2213" y="2190985"/>
            <a:ext cx="3618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1600" b="1" dirty="0">
                <a:latin typeface="바탕" panose="02030600000101010101" pitchFamily="18" charset="-127"/>
                <a:ea typeface="바탕" panose="02030600000101010101" pitchFamily="18" charset="-127"/>
              </a:rPr>
              <a:t>① 대한제국시기에 만들어진 전국지도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79647" y="2923533"/>
            <a:ext cx="34884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두만강 북쪽과 </a:t>
            </a:r>
            <a:r>
              <a:rPr lang="ko-KR" altLang="en-US" b="1" dirty="0" err="1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토문강</a:t>
            </a:r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사이의</a:t>
            </a:r>
            <a:endParaRPr lang="en-US" altLang="ko-KR" b="1" dirty="0" smtClean="0">
              <a:solidFill>
                <a:schemeClr val="accent2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 지역 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일부가 우리나라의 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영토로 표시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altLang="ko-KR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285750" indent="-285750">
              <a:buFont typeface="Symbol" pitchFamily="18" charset="2"/>
              <a:buChar char="Þ"/>
            </a:pP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간도 영유권에 대한 대한제국</a:t>
            </a:r>
            <a:endParaRPr lang="en-US" altLang="ko-KR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정부의 공식입장 확인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7932" y="6443632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[</a:t>
            </a:r>
            <a:r>
              <a:rPr lang="ko-KR" altLang="en-US" sz="1400" dirty="0" smtClean="0">
                <a:latin typeface="+mn-ea"/>
              </a:rPr>
              <a:t>출처</a:t>
            </a:r>
            <a:r>
              <a:rPr lang="en-US" altLang="ko-KR" sz="1400" dirty="0" smtClean="0">
                <a:latin typeface="+mn-ea"/>
              </a:rPr>
              <a:t>]</a:t>
            </a:r>
            <a:r>
              <a:rPr lang="ko-KR" altLang="en-US" sz="1400" dirty="0" smtClean="0">
                <a:latin typeface="+mn-ea"/>
              </a:rPr>
              <a:t> 한국일보 자료사진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71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7452478" y="6597521"/>
            <a:ext cx="2016066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designed by </a:t>
            </a:r>
            <a:r>
              <a:rPr kumimoji="0" lang="en-US" altLang="ko-KR" sz="8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30000"/>
                  </a:schemeClr>
                </a:solidFill>
                <a:latin typeface="KBIZ한마음고딕 L" pitchFamily="18" charset="-127"/>
                <a:ea typeface="KBIZ한마음고딕 L" pitchFamily="18" charset="-127"/>
              </a:rPr>
              <a:t>catflowerbox</a:t>
            </a:r>
            <a:endParaRPr kumimoji="0" lang="ko-KR" altLang="en-US" sz="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30000"/>
                </a:schemeClr>
              </a:solidFill>
              <a:latin typeface="KBIZ한마음고딕 L" pitchFamily="18" charset="-127"/>
              <a:ea typeface="KBIZ한마음고딕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58341"/>
            <a:ext cx="4968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en-US" altLang="ko-KR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2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바탕" panose="02030600000101010101" pitchFamily="18" charset="-127"/>
                <a:ea typeface="바탕" panose="02030600000101010101" pitchFamily="18" charset="-127"/>
              </a:rPr>
              <a:t>간도가 한국영토인 역사적 증거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8724" y="1124744"/>
            <a:ext cx="5040560" cy="299518"/>
          </a:xfrm>
          <a:prstGeom prst="rect">
            <a:avLst/>
          </a:prstGeom>
          <a:solidFill>
            <a:srgbClr val="EA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0130" y="11247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1)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L" pitchFamily="18" charset="-127"/>
                <a:ea typeface="KBIZ한마음명조 L" pitchFamily="18" charset="-127"/>
              </a:rPr>
              <a:t>간도 영유권 문제 관련 지도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L" pitchFamily="18" charset="-127"/>
              <a:ea typeface="KBIZ한마음명조 L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611560" y="501234"/>
            <a:ext cx="576000" cy="4824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0" y="2513125"/>
            <a:ext cx="3702726" cy="360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직선 연결선 16"/>
          <p:cNvCxnSpPr/>
          <p:nvPr/>
        </p:nvCxnSpPr>
        <p:spPr>
          <a:xfrm>
            <a:off x="4673325" y="2153089"/>
            <a:ext cx="0" cy="432048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366" y="2145860"/>
            <a:ext cx="3892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smtClean="0"/>
              <a:t>② 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1876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년에 제작된 조선팔도 채색지도</a:t>
            </a:r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5689" y="6117692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=&gt; 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서간도 지역이 조선국으로 표시</a:t>
            </a:r>
            <a:endParaRPr lang="en-US" altLang="ko-KR" sz="1600" dirty="0" smtClean="0">
              <a:solidFill>
                <a:schemeClr val="accent2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5136"/>
            <a:ext cx="3697545" cy="356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0245" y="2140294"/>
            <a:ext cx="3751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③</a:t>
            </a:r>
            <a:r>
              <a:rPr lang="en-US" altLang="ko-KR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1920</a:t>
            </a:r>
            <a:r>
              <a:rPr lang="ko-KR" altLang="en-US" sz="1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년 로마교황청이 작성한 교구도</a:t>
            </a:r>
            <a:endParaRPr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6155567"/>
            <a:ext cx="3151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=&gt; </a:t>
            </a:r>
            <a:r>
              <a:rPr lang="ko-KR" altLang="en-US" sz="1600" dirty="0" smtClean="0">
                <a:solidFill>
                  <a:schemeClr val="accent2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간도지역이 원산교구에 포함</a:t>
            </a:r>
            <a:endParaRPr lang="ko-KR" altLang="en-US" sz="1600" dirty="0">
              <a:solidFill>
                <a:schemeClr val="accent2">
                  <a:lumMod val="50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4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940</Words>
  <Application>Microsoft Office PowerPoint</Application>
  <PresentationFormat>화면 슬라이드 쇼(4:3)</PresentationFormat>
  <Paragraphs>164</Paragraphs>
  <Slides>16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User</cp:lastModifiedBy>
  <cp:revision>140</cp:revision>
  <dcterms:created xsi:type="dcterms:W3CDTF">2017-09-22T05:12:57Z</dcterms:created>
  <dcterms:modified xsi:type="dcterms:W3CDTF">2018-10-30T13:18:20Z</dcterms:modified>
</cp:coreProperties>
</file>