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67" r:id="rId3"/>
    <p:sldId id="278" r:id="rId4"/>
    <p:sldId id="279" r:id="rId5"/>
    <p:sldId id="272" r:id="rId6"/>
    <p:sldId id="283" r:id="rId7"/>
    <p:sldId id="284" r:id="rId8"/>
    <p:sldId id="281" r:id="rId9"/>
    <p:sldId id="286" r:id="rId10"/>
    <p:sldId id="287" r:id="rId11"/>
    <p:sldId id="288" r:id="rId12"/>
    <p:sldId id="289" r:id="rId13"/>
    <p:sldId id="274" r:id="rId14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3" autoAdjust="0"/>
    <p:restoredTop sz="94614" autoAdjust="0"/>
  </p:normalViewPr>
  <p:slideViewPr>
    <p:cSldViewPr snapToGrid="0">
      <p:cViewPr>
        <p:scale>
          <a:sx n="120" d="100"/>
          <a:sy n="120" d="100"/>
        </p:scale>
        <p:origin x="-15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77BA10-896D-4834-9242-9D6C84DAB17A}" type="datetime4">
              <a:rPr lang="ja-JP" alt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2019年5月20日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en-US" altLang="ja-JP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‹#›</a:t>
            </a:fld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30389980-3DE9-4702-8CE7-20043EFDAF6C}" type="datetime4">
              <a:rPr lang="ja-JP" altLang="en-US" smtClean="0"/>
              <a:pPr/>
              <a:t>2019年5月20日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2 </a:t>
            </a:r>
            <a:r>
              <a:rPr lang="ja-JP" altLang="en-US" noProof="0" dirty="0" smtClean="0"/>
              <a:t>レベル</a:t>
            </a:r>
          </a:p>
          <a:p>
            <a:pPr lvl="2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3 </a:t>
            </a:r>
            <a:r>
              <a:rPr lang="ja-JP" altLang="en-US" noProof="0" dirty="0" smtClean="0"/>
              <a:t>レベル</a:t>
            </a:r>
          </a:p>
          <a:p>
            <a:pPr lvl="3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4 </a:t>
            </a:r>
            <a:r>
              <a:rPr lang="ja-JP" altLang="en-US" noProof="0" dirty="0" smtClean="0"/>
              <a:t>レベル</a:t>
            </a:r>
          </a:p>
          <a:p>
            <a:pPr lvl="4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5 </a:t>
            </a:r>
            <a:r>
              <a:rPr lang="ja-JP" altLang="en-US" noProof="0" dirty="0" smtClean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68322CDD-9D6C-4F63-9EC2-648226624108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ja-JP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fld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984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11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134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215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215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21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21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 smtClean="0"/>
              <a:t>마스터 부제목 스타일 편집</a:t>
            </a:r>
            <a:endParaRPr lang="ja-JP" altLang="en-US" noProof="0" dirty="0"/>
          </a:p>
        </p:txBody>
      </p:sp>
      <p:sp>
        <p:nvSpPr>
          <p:cNvPr id="8" name="長方形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FB43-FF33-4433-8C0F-DB0353BCE61E}" type="datetime4">
              <a:rPr lang="ja-JP" altLang="en-US" smtClean="0"/>
              <a:t>2019年5月20日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5A0612-9C27-434F-B193-50A56B9E14B8}" type="datetime4">
              <a:rPr lang="ja-JP" altLang="en-US" smtClean="0"/>
              <a:t>2019年5月20日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61804-9DAB-4F5F-8B6D-951C8C5134AD}" type="datetime4">
              <a:rPr lang="ja-JP" altLang="en-US" smtClean="0"/>
              <a:t>2019年5月20日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Autofit/>
          </a:bodyPr>
          <a:lstStyle>
            <a:lvl1pPr marL="0" indent="0">
              <a:spcBef>
                <a:spcPts val="0"/>
              </a:spcBef>
              <a:buNone/>
              <a:defRPr sz="2200" b="1" cap="all" baseline="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9" name="長方形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8" name="画像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1784B691-AA5E-4D70-B4E7-9C0B083D0C33}" type="datetime4">
              <a:rPr lang="ja-JP" altLang="en-US" smtClean="0"/>
              <a:pPr/>
              <a:t>2019年5月20日</a:t>
            </a:fld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A088855C-E1E0-435F-A978-A28B6D2DA419}" type="datetime4">
              <a:rPr lang="ja-JP" altLang="en-US" smtClean="0"/>
              <a:pPr/>
              <a:t>2019年5月20日</a:t>
            </a:fld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ECF2E-1D83-4F9F-8234-FABF35C3AC5F}" type="datetime4">
              <a:rPr lang="ja-JP" altLang="en-US" smtClean="0"/>
              <a:t>2019年5月20日</a:t>
            </a:fld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0791AB-6DF6-4B33-9257-4648A9E15966}" type="datetime4">
              <a:rPr lang="ja-JP" altLang="en-US" smtClean="0"/>
              <a:t>2019年5月20日</a:t>
            </a:fld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画像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10" name="長方形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230DA2A8-3237-47E1-8F13-F409EF17ED36}" type="datetime4">
              <a:rPr lang="ja-JP" altLang="en-US" smtClean="0"/>
              <a:pPr/>
              <a:t>2019年5月20日</a:t>
            </a:fld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画像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5A423E93-1D53-4172-B9DE-61506F1A718E}" type="datetime4">
              <a:rPr lang="ja-JP" altLang="en-US" smtClean="0"/>
              <a:pPr/>
              <a:t>2019年5月20日</a:t>
            </a:fld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11" name="長方形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2 </a:t>
            </a:r>
            <a:r>
              <a:rPr lang="ja-JP" altLang="en-US" noProof="0" dirty="0" smtClean="0"/>
              <a:t>レベル</a:t>
            </a:r>
          </a:p>
          <a:p>
            <a:pPr lvl="2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3 </a:t>
            </a:r>
            <a:r>
              <a:rPr lang="ja-JP" altLang="en-US" noProof="0" dirty="0" smtClean="0"/>
              <a:t>レベル</a:t>
            </a:r>
          </a:p>
          <a:p>
            <a:pPr lvl="3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4 </a:t>
            </a:r>
            <a:r>
              <a:rPr lang="ja-JP" altLang="en-US" noProof="0" dirty="0" smtClean="0"/>
              <a:t>レベル</a:t>
            </a:r>
          </a:p>
          <a:p>
            <a:pPr lvl="4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5 </a:t>
            </a:r>
            <a:r>
              <a:rPr lang="ja-JP" altLang="en-US" noProof="0" dirty="0" smtClean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9FFC949B-A79D-4038-8B8F-ECB78399B343}" type="datetime4">
              <a:rPr lang="ja-JP" altLang="en-US" smtClean="0"/>
              <a:t>2019年5月20日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8" name="長方形 7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ＭＳ 明朝" panose="02020609040205080304" pitchFamily="17" charset="-128"/>
          <a:ea typeface="ＭＳ 明朝" panose="02020609040205080304" pitchFamily="17" charset="-128"/>
          <a:cs typeface="+mj-cs"/>
        </a:defRPr>
      </a:lvl1pPr>
    </p:titleStyle>
    <p:bodyStyle>
      <a:lvl1pPr marL="274320" indent="-228600" algn="l" defTabSz="914400" rtl="0" eaLnBrk="1" latinLnBrk="1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1pPr>
      <a:lvl2pPr marL="59436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2pPr>
      <a:lvl3pPr marL="91440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3pPr>
      <a:lvl4pPr marL="123444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4pPr>
      <a:lvl5pPr marL="15544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5pPr>
      <a:lvl6pPr marL="182880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일본의 관광자원</a:t>
            </a:r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ja-JP" smtClean="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21**19** 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김</a:t>
            </a:r>
            <a:r>
              <a:rPr lang="en-US" altLang="ko-KR" smtClean="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*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진</a:t>
            </a:r>
            <a:endParaRPr lang="ja-JP" altLang="en-US" dirty="0">
              <a:solidFill>
                <a:schemeClr val="accent1">
                  <a:lumMod val="75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위락관광자원이란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base"/>
            <a:endParaRPr lang="en-US" altLang="ko-KR" sz="2800" dirty="0" smtClean="0"/>
          </a:p>
          <a:p>
            <a:pPr fontAlgn="base"/>
            <a:r>
              <a:rPr lang="ko-KR" altLang="en-US" sz="2800" dirty="0" smtClean="0"/>
              <a:t>실내 또는 실외에서 다양한 스포츠에 대한 흥미를 유도하여 여가를 즐긴다</a:t>
            </a:r>
            <a:r>
              <a:rPr lang="en-US" altLang="ko-KR" sz="2800" dirty="0" smtClean="0"/>
              <a:t>. </a:t>
            </a:r>
          </a:p>
          <a:p>
            <a:pPr fontAlgn="base"/>
            <a:r>
              <a:rPr lang="ko-KR" altLang="en-US" sz="2800" dirty="0" smtClean="0"/>
              <a:t>사회적으로 문화의 발전과 오락적 재미를 제공한다</a:t>
            </a:r>
            <a:r>
              <a:rPr lang="en-US" altLang="ko-KR" sz="2800" dirty="0" smtClean="0"/>
              <a:t>.</a:t>
            </a:r>
          </a:p>
          <a:p>
            <a:pPr fontAlgn="base"/>
            <a:r>
              <a:rPr lang="ko-KR" altLang="en-US" sz="2800" dirty="0" smtClean="0"/>
              <a:t>캠프장</a:t>
            </a:r>
            <a:r>
              <a:rPr lang="en-US" altLang="ko-KR" sz="2800" dirty="0" smtClean="0"/>
              <a:t>, </a:t>
            </a:r>
            <a:r>
              <a:rPr lang="ko-KR" altLang="en-US" sz="2800" err="1" smtClean="0"/>
              <a:t>테마파크</a:t>
            </a:r>
            <a:r>
              <a:rPr lang="en-US" altLang="ko-KR" sz="2800" smtClean="0"/>
              <a:t>,</a:t>
            </a:r>
            <a:r>
              <a:rPr lang="ko-KR" altLang="en-US" sz="2800" smtClean="0"/>
              <a:t>경마</a:t>
            </a:r>
            <a:r>
              <a:rPr lang="en-US" altLang="ko-KR" sz="2800" smtClean="0"/>
              <a:t> </a:t>
            </a:r>
            <a:r>
              <a:rPr lang="ko-KR" altLang="en-US" sz="2800" dirty="0" smtClean="0"/>
              <a:t>등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830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6411" y="-571500"/>
            <a:ext cx="9601200" cy="1143000"/>
          </a:xfrm>
        </p:spPr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스키장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2050" name="Picture 2" descr="C:\Users\kaiya\Desktop\일본 사회와 관광\스키장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1" y="1521744"/>
            <a:ext cx="4868779" cy="35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iya\Desktop\일본 사회와 관광\스키장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94" y="1521744"/>
            <a:ext cx="30003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iya\Desktop\일본 사회와 관광\하쿠바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253" y="1521745"/>
            <a:ext cx="2978484" cy="210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66194" y="4235116"/>
            <a:ext cx="5391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일본의 북구 지역은 적설량이 많아 스키를 즐기기에 </a:t>
            </a:r>
            <a:endParaRPr lang="en-US" altLang="ko-KR" dirty="0" smtClean="0"/>
          </a:p>
          <a:p>
            <a:r>
              <a:rPr lang="ko-KR" altLang="en-US" dirty="0" smtClean="0"/>
              <a:t>최적의 </a:t>
            </a:r>
            <a:r>
              <a:rPr lang="ko-KR" altLang="en-US" dirty="0"/>
              <a:t>조건을 가지고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파우더 </a:t>
            </a:r>
            <a:r>
              <a:rPr lang="ko-KR" altLang="en-US" dirty="0" err="1"/>
              <a:t>스노우로</a:t>
            </a:r>
            <a:r>
              <a:rPr lang="ko-KR" altLang="en-US" dirty="0"/>
              <a:t> 불릴 정도로 눈의 질이 좋다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22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6411" y="-571500"/>
            <a:ext cx="9601200" cy="1143000"/>
          </a:xfrm>
        </p:spPr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경마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8905" y="4677183"/>
            <a:ext cx="6311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/>
            <a:r>
              <a:rPr lang="ko-KR" altLang="en-US" dirty="0"/>
              <a:t>어른들의 레저라는 </a:t>
            </a:r>
          </a:p>
          <a:p>
            <a:pPr fontAlgn="base" latinLnBrk="1"/>
            <a:r>
              <a:rPr lang="ko-KR" altLang="en-US" dirty="0"/>
              <a:t>이미지를 탈피하고 다양한 놀이시설과 편의시설을 기획했다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fontAlgn="base" latinLnBrk="1"/>
            <a:r>
              <a:rPr lang="ko-KR" altLang="en-US" dirty="0" smtClean="0"/>
              <a:t>도쿄 </a:t>
            </a:r>
            <a:r>
              <a:rPr lang="ko-KR" altLang="en-US" dirty="0"/>
              <a:t>경마장에는 다양한 체험시설이 있고 무료로 제공된다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074" name="Picture 2" descr="C:\Users\kaiya\Desktop\일본 사회와 관광\경마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8" y="966132"/>
            <a:ext cx="4763921" cy="44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iya\Desktop\일본 사회와 관광\경마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17" y="964116"/>
            <a:ext cx="3326000" cy="22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iya\Desktop\일본 사회와 관광\경마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017" y="966132"/>
            <a:ext cx="3351983" cy="22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8905" y="3753853"/>
            <a:ext cx="5897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일본은 </a:t>
            </a:r>
            <a:r>
              <a:rPr lang="en-US" altLang="ko-KR" dirty="0"/>
              <a:t>2004</a:t>
            </a:r>
            <a:r>
              <a:rPr lang="ko-KR" altLang="en-US" dirty="0"/>
              <a:t>년에 파트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경마국으로</a:t>
            </a:r>
            <a:r>
              <a:rPr lang="ko-KR" altLang="en-US" dirty="0" smtClean="0"/>
              <a:t> </a:t>
            </a:r>
            <a:r>
              <a:rPr lang="ko-KR" altLang="en-US" dirty="0"/>
              <a:t>지정되어 </a:t>
            </a:r>
            <a:r>
              <a:rPr lang="ko-KR" altLang="en-US" dirty="0" smtClean="0"/>
              <a:t>미국</a:t>
            </a:r>
            <a:r>
              <a:rPr lang="en-US" altLang="ko-KR" dirty="0"/>
              <a:t>, </a:t>
            </a:r>
            <a:r>
              <a:rPr lang="ko-KR" altLang="en-US" dirty="0"/>
              <a:t>영국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r>
              <a:rPr lang="ko-KR" altLang="en-US" dirty="0" smtClean="0"/>
              <a:t>프랑스</a:t>
            </a:r>
            <a:r>
              <a:rPr lang="en-US" altLang="ko-KR" dirty="0"/>
              <a:t>, </a:t>
            </a:r>
            <a:r>
              <a:rPr lang="ko-KR" altLang="en-US" dirty="0"/>
              <a:t>독일</a:t>
            </a:r>
            <a:r>
              <a:rPr lang="en-US" altLang="ko-KR" dirty="0"/>
              <a:t>, </a:t>
            </a:r>
            <a:r>
              <a:rPr lang="ko-KR" altLang="en-US" dirty="0"/>
              <a:t>호주 등과 같이 선진 경마로 인정받고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0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1295400" y="2771273"/>
            <a:ext cx="9601200" cy="11430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  <a:cs typeface="+mj-cs"/>
              </a:defRPr>
            </a:lvl1pPr>
          </a:lstStyle>
          <a:p>
            <a:pPr algn="ctr"/>
            <a:r>
              <a:rPr lang="ko-KR" altLang="en-US" sz="6600" dirty="0" smtClean="0"/>
              <a:t>감사합니</a:t>
            </a:r>
            <a:r>
              <a:rPr lang="ko-KR" altLang="en-US" sz="6600" dirty="0"/>
              <a:t>다</a:t>
            </a:r>
            <a:endParaRPr lang="en-US" altLang="ja-JP" sz="6600" dirty="0"/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ko-KR" altLang="en-US" sz="4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목차</a:t>
            </a:r>
            <a:endParaRPr lang="en-US" altLang="ja-JP" sz="4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ko-KR" altLang="en-US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</a:t>
            </a:r>
            <a:endParaRPr lang="en-US" altLang="ko-KR" sz="32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rtl="0"/>
            <a:endParaRPr lang="en-US" altLang="ko-KR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rtl="0"/>
            <a:endParaRPr lang="en-US" altLang="ko-KR" dirty="0"/>
          </a:p>
          <a:p>
            <a:pPr rtl="0"/>
            <a:r>
              <a:rPr lang="ko-KR" altLang="en-US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위락관광자원</a:t>
            </a:r>
            <a:endParaRPr lang="ja-JP" altLang="en-US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개념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base"/>
            <a:endParaRPr lang="en-US" altLang="ko-KR" sz="2800" dirty="0" smtClean="0"/>
          </a:p>
          <a:p>
            <a:pPr fontAlgn="base"/>
            <a:r>
              <a:rPr lang="ko-KR" altLang="en-US" sz="2800" dirty="0" smtClean="0"/>
              <a:t>관광자원은 </a:t>
            </a:r>
            <a:r>
              <a:rPr lang="ko-KR" altLang="en-US" sz="2800" dirty="0"/>
              <a:t>관광객의 관광 의욕의 대상이 되며 관광 행동의 목표가 되어 관광객을 흡인하는데 기여하는 유</a:t>
            </a:r>
            <a:r>
              <a:rPr lang="en-US" altLang="ko-KR" sz="2800" dirty="0"/>
              <a:t>, </a:t>
            </a:r>
            <a:r>
              <a:rPr lang="ko-KR" altLang="en-US" sz="2800" dirty="0"/>
              <a:t>무형의 일체</a:t>
            </a:r>
            <a:r>
              <a:rPr lang="en-US" altLang="ko-KR" sz="2800" dirty="0"/>
              <a:t>, </a:t>
            </a:r>
            <a:r>
              <a:rPr lang="ko-KR" altLang="en-US" sz="2800" dirty="0"/>
              <a:t>즉 관광과의 주체인 관광객으로 하여금 관광 동기나 의욕을 충족시키고 나아가서는 관광행동을 일으키게 하는 목적물로서 유형</a:t>
            </a:r>
            <a:r>
              <a:rPr lang="en-US" altLang="ko-KR" sz="2800" dirty="0"/>
              <a:t>, </a:t>
            </a:r>
            <a:r>
              <a:rPr lang="ko-KR" altLang="en-US" sz="2800" dirty="0"/>
              <a:t>무형 관광 대상을 말한다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9514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기능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 fontAlgn="base"/>
            <a:endParaRPr lang="en-US" altLang="ko-KR" sz="2800" dirty="0" smtClean="0"/>
          </a:p>
          <a:p>
            <a:pPr lvl="0" fontAlgn="base"/>
            <a:r>
              <a:rPr lang="ko-KR" altLang="en-US" sz="2800" dirty="0" smtClean="0"/>
              <a:t>주체인 </a:t>
            </a:r>
            <a:r>
              <a:rPr lang="ko-KR" altLang="en-US" sz="2800" dirty="0"/>
              <a:t>관광객을 유인하는 기능</a:t>
            </a:r>
          </a:p>
          <a:p>
            <a:pPr lvl="0" fontAlgn="base"/>
            <a:r>
              <a:rPr lang="ko-KR" altLang="en-US" sz="2800" dirty="0"/>
              <a:t>관광자원의 유형별 시장 세분화 기능 </a:t>
            </a:r>
          </a:p>
          <a:p>
            <a:pPr lvl="0" fontAlgn="base"/>
            <a:r>
              <a:rPr lang="ko-KR" altLang="en-US" sz="2800" dirty="0"/>
              <a:t>관광객과 관광지역 주민을 상호작용 시키는 기능 </a:t>
            </a:r>
          </a:p>
          <a:p>
            <a:pPr lvl="0" fontAlgn="base"/>
            <a:r>
              <a:rPr lang="ko-KR" altLang="en-US" sz="2800" dirty="0"/>
              <a:t>관광 수요에 따른 공급기능 </a:t>
            </a:r>
          </a:p>
          <a:p>
            <a:pPr lvl="0" fontAlgn="base"/>
            <a:r>
              <a:rPr lang="ko-KR" altLang="en-US" sz="2800" dirty="0"/>
              <a:t>자연적</a:t>
            </a:r>
            <a:r>
              <a:rPr lang="en-US" altLang="ko-KR" sz="2800" dirty="0"/>
              <a:t>, </a:t>
            </a:r>
            <a:r>
              <a:rPr lang="ko-KR" altLang="en-US" sz="2800" dirty="0"/>
              <a:t>문화적 환경의 보존</a:t>
            </a:r>
            <a:r>
              <a:rPr lang="en-US" altLang="ko-KR" sz="2800" dirty="0"/>
              <a:t>, </a:t>
            </a:r>
            <a:r>
              <a:rPr lang="ko-KR" altLang="en-US" sz="2800" dirty="0"/>
              <a:t>보호 가능</a:t>
            </a:r>
          </a:p>
          <a:p>
            <a:pPr fontAlgn="base"/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3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가치결정 요인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1. </a:t>
            </a:r>
            <a:r>
              <a:rPr lang="ko-KR" altLang="en-US" sz="32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접근성</a:t>
            </a:r>
            <a:endParaRPr lang="ja-JP" altLang="en-US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lvl="0"/>
            <a:endParaRPr lang="en-US" altLang="ko-KR" sz="2800" dirty="0" smtClean="0"/>
          </a:p>
          <a:p>
            <a:pPr lvl="0"/>
            <a:r>
              <a:rPr lang="ko-KR" altLang="en-US" sz="2800" dirty="0" smtClean="0"/>
              <a:t>관광객의 </a:t>
            </a:r>
            <a:r>
              <a:rPr lang="ko-KR" altLang="en-US" sz="2800" dirty="0"/>
              <a:t>거주지에서 목적지까지의 근접성에 근거한 개념</a:t>
            </a:r>
            <a:r>
              <a:rPr lang="en-US" altLang="ko-KR" sz="2800" dirty="0"/>
              <a:t>, </a:t>
            </a:r>
            <a:r>
              <a:rPr lang="ko-KR" altLang="en-US" sz="2800" dirty="0"/>
              <a:t>관광객의 행동에 영향을 준다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2. </a:t>
            </a:r>
            <a:r>
              <a:rPr lang="ko-KR" altLang="en-US" sz="3200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매력성</a:t>
            </a:r>
            <a:endParaRPr lang="ja-JP" altLang="en-US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lvl="0"/>
            <a:endParaRPr lang="en-US" altLang="ko-KR" sz="2800" dirty="0" smtClean="0"/>
          </a:p>
          <a:p>
            <a:pPr lvl="0"/>
            <a:r>
              <a:rPr lang="ko-KR" altLang="en-US" sz="2800" dirty="0" smtClean="0"/>
              <a:t>관광객을 </a:t>
            </a:r>
            <a:r>
              <a:rPr lang="ko-KR" altLang="en-US" sz="2800" dirty="0"/>
              <a:t>유인할 수 있는 흡인력으로 다양한 자원들이 집중되어 있을수록 </a:t>
            </a:r>
            <a:r>
              <a:rPr lang="ko-KR" altLang="en-US" sz="2800" dirty="0" err="1"/>
              <a:t>매력성이</a:t>
            </a:r>
            <a:r>
              <a:rPr lang="ko-KR" altLang="en-US" sz="2800" dirty="0"/>
              <a:t> 크다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가치결정 요인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3200" dirty="0" smtClean="0"/>
              <a:t>3</a:t>
            </a:r>
            <a:r>
              <a:rPr lang="en-US" altLang="ja-JP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r>
              <a:rPr lang="ko-KR" altLang="en-US" sz="3200" dirty="0" smtClean="0"/>
              <a:t>이미</a:t>
            </a:r>
            <a:r>
              <a:rPr lang="ko-KR" altLang="en-US" sz="3200" dirty="0"/>
              <a:t>지</a:t>
            </a:r>
            <a:endParaRPr lang="ja-JP" altLang="en-US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lvl="0"/>
            <a:endParaRPr lang="en-US" altLang="ko-KR" sz="2800" dirty="0" smtClean="0"/>
          </a:p>
          <a:p>
            <a:pPr lvl="0" fontAlgn="base"/>
            <a:r>
              <a:rPr lang="ko-KR" altLang="en-US" sz="2800" dirty="0" smtClean="0"/>
              <a:t>한 사람 </a:t>
            </a:r>
            <a:r>
              <a:rPr lang="ko-KR" altLang="en-US" sz="2800" dirty="0"/>
              <a:t>또는 집단이 대상에 대해 갖고 있는 일련의 신념으로 관광객의 관광지에 대한 이미지는 그들이 여행참여를 유도하는 커다란 동인의 역할</a:t>
            </a:r>
          </a:p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3200" dirty="0" smtClean="0"/>
              <a:t>4</a:t>
            </a:r>
            <a:r>
              <a:rPr lang="en-US" altLang="ja-JP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 </a:t>
            </a:r>
            <a:r>
              <a:rPr lang="ko-KR" altLang="en-US" sz="3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관광시설</a:t>
            </a:r>
            <a:endParaRPr lang="ja-JP" altLang="en-US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lvl="0"/>
            <a:endParaRPr lang="en-US" altLang="ko-KR" sz="2800" dirty="0" smtClean="0"/>
          </a:p>
          <a:p>
            <a:pPr lvl="0" fontAlgn="base"/>
            <a:r>
              <a:rPr lang="ko-KR" altLang="en-US" sz="2800" dirty="0"/>
              <a:t>관광시설 자체는 목적지의 단독적인 관광객 유인대상이 되지는 못하지만 목적지의 관광자원의 가치를 향상시키는 역할</a:t>
            </a:r>
          </a:p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2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가치결정 요인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ja-JP" sz="3200" dirty="0" smtClean="0"/>
              <a:t>5. </a:t>
            </a:r>
            <a:r>
              <a:rPr lang="ko-KR" altLang="en-US" sz="3200" dirty="0" smtClean="0"/>
              <a:t>하부구조</a:t>
            </a:r>
            <a:endParaRPr lang="ja-JP" altLang="en-US" sz="3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5399" y="2470151"/>
            <a:ext cx="9484895" cy="3473450"/>
          </a:xfrm>
        </p:spPr>
        <p:txBody>
          <a:bodyPr rtlCol="0"/>
          <a:lstStyle/>
          <a:p>
            <a:pPr lvl="0"/>
            <a:endParaRPr lang="en-US" altLang="ko-KR" sz="2800" dirty="0" smtClean="0"/>
          </a:p>
          <a:p>
            <a:pPr lvl="0" fontAlgn="base"/>
            <a:r>
              <a:rPr lang="ko-KR" altLang="en-US" sz="2800" dirty="0"/>
              <a:t>관광객이 관광지나 관광자원에 접근하는데 이용되는 교통수단과 시설</a:t>
            </a:r>
            <a:r>
              <a:rPr lang="en-US" altLang="ko-KR" sz="2800" dirty="0"/>
              <a:t>, </a:t>
            </a:r>
            <a:r>
              <a:rPr lang="ko-KR" altLang="en-US" sz="2800" dirty="0"/>
              <a:t>관광지에서 관광편의를 제공하는 전기</a:t>
            </a:r>
            <a:r>
              <a:rPr lang="en-US" altLang="ko-KR" sz="2800" dirty="0"/>
              <a:t>, </a:t>
            </a:r>
            <a:r>
              <a:rPr lang="ko-KR" altLang="en-US" sz="2800" dirty="0"/>
              <a:t>통신시설</a:t>
            </a:r>
            <a:r>
              <a:rPr lang="en-US" altLang="ko-KR" sz="2800" dirty="0"/>
              <a:t>, </a:t>
            </a:r>
            <a:r>
              <a:rPr lang="ko-KR" altLang="en-US" sz="2800" dirty="0"/>
              <a:t>상하수도 시설</a:t>
            </a:r>
            <a:r>
              <a:rPr lang="en-US" altLang="ko-KR" sz="2800" dirty="0"/>
              <a:t>, </a:t>
            </a:r>
            <a:r>
              <a:rPr lang="ko-KR" altLang="en-US" sz="2800" dirty="0"/>
              <a:t>의료시설 등이 있다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관광자원의 </a:t>
            </a:r>
            <a:r>
              <a:rPr lang="ko-KR" altLang="en-US" dirty="0" smtClean="0"/>
              <a:t>분</a:t>
            </a:r>
            <a:r>
              <a:rPr lang="ko-KR" altLang="en-US" dirty="0"/>
              <a:t>류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base"/>
            <a:endParaRPr lang="en-US" altLang="ko-KR" sz="2800" dirty="0" smtClean="0"/>
          </a:p>
          <a:p>
            <a:pPr fontAlgn="base"/>
            <a:r>
              <a:rPr lang="ko-KR" altLang="en-US" sz="2800" dirty="0" smtClean="0"/>
              <a:t>관광자원을 </a:t>
            </a:r>
            <a:r>
              <a:rPr lang="ko-KR" altLang="en-US" sz="2800" dirty="0"/>
              <a:t>분류하는데 있어서 나라마다</a:t>
            </a:r>
            <a:r>
              <a:rPr lang="en-US" altLang="ko-KR" sz="2800" dirty="0"/>
              <a:t>, </a:t>
            </a:r>
            <a:r>
              <a:rPr lang="ko-KR" altLang="en-US" sz="2800" dirty="0"/>
              <a:t>학자마다 차이가 있다</a:t>
            </a:r>
            <a:r>
              <a:rPr lang="en-US" altLang="ko-KR" sz="2800" dirty="0"/>
              <a:t>. </a:t>
            </a:r>
            <a:r>
              <a:rPr lang="ko-KR" altLang="en-US" sz="2800" dirty="0"/>
              <a:t>그 차이에 따라 연속체적인 분석</a:t>
            </a:r>
            <a:r>
              <a:rPr lang="en-US" altLang="ko-KR" sz="2800" dirty="0"/>
              <a:t>, </a:t>
            </a:r>
            <a:r>
              <a:rPr lang="ko-KR" altLang="en-US" sz="2800" dirty="0"/>
              <a:t>분광체적인 분석이 있다</a:t>
            </a:r>
            <a:r>
              <a:rPr lang="en-US" altLang="ko-KR" sz="2800" dirty="0"/>
              <a:t>. </a:t>
            </a:r>
            <a:r>
              <a:rPr lang="ko-KR" altLang="en-US" sz="2800" dirty="0"/>
              <a:t>관광자원은 다양하여 그 한계나 범위를 지정하기 어렵고 어떠한 기준으로 분류를 하여야 할지</a:t>
            </a:r>
            <a:r>
              <a:rPr lang="en-US" altLang="ko-KR" sz="2800" dirty="0"/>
              <a:t>, </a:t>
            </a:r>
            <a:r>
              <a:rPr lang="ko-KR" altLang="en-US" sz="2800" dirty="0"/>
              <a:t>어떠한 관점에서 </a:t>
            </a:r>
            <a:r>
              <a:rPr lang="ko-KR" altLang="en-US" sz="2800" dirty="0" err="1" smtClean="0"/>
              <a:t>바라보아야할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것 인가 등 많은 어려움이 있다</a:t>
            </a:r>
            <a:r>
              <a:rPr lang="en-US" altLang="ko-KR" sz="2800" dirty="0"/>
              <a:t>.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73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오카모토의</a:t>
            </a:r>
            <a:r>
              <a:rPr lang="ko-KR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분류</a:t>
            </a:r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45676"/>
              </p:ext>
            </p:extLst>
          </p:nvPr>
        </p:nvGraphicFramePr>
        <p:xfrm>
          <a:off x="1326147" y="1906781"/>
          <a:ext cx="9839157" cy="378816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79719"/>
                <a:gridCol w="3279719"/>
                <a:gridCol w="3279719"/>
              </a:tblGrid>
              <a:tr h="1199269">
                <a:tc rowSpan="2">
                  <a:txBody>
                    <a:bodyPr/>
                    <a:lstStyle/>
                    <a:p>
                      <a:pPr algn="l" latinLnBrk="1"/>
                      <a:r>
                        <a:rPr lang="ko-KR" altLang="en-US" sz="2400" dirty="0" smtClean="0"/>
                        <a:t>자연관광자원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유형관광자원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산악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고원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해양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하천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호수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동식물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온천</a:t>
                      </a:r>
                      <a:r>
                        <a:rPr lang="en-US" altLang="ko-KR" sz="2400" dirty="0" smtClean="0"/>
                        <a:t>,</a:t>
                      </a:r>
                      <a:endParaRPr lang="ko-KR" altLang="en-US" sz="2400" dirty="0"/>
                    </a:p>
                  </a:txBody>
                  <a:tcPr/>
                </a:tc>
              </a:tr>
              <a:tr h="69481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무형관광자원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사상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철학</a:t>
                      </a:r>
                      <a:endParaRPr lang="ko-KR" altLang="en-US" sz="2400" dirty="0"/>
                    </a:p>
                  </a:txBody>
                  <a:tcPr/>
                </a:tc>
              </a:tr>
              <a:tr h="1199269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2400" dirty="0" smtClean="0"/>
                        <a:t>인문관광자원</a:t>
                      </a:r>
                      <a:endParaRPr lang="ko-KR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사적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사찰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성터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연중행사</a:t>
                      </a:r>
                      <a:r>
                        <a:rPr lang="en-US" altLang="ko-KR" sz="2400" dirty="0" smtClean="0"/>
                        <a:t>(</a:t>
                      </a:r>
                      <a:r>
                        <a:rPr lang="ko-KR" altLang="en-US" sz="2400" dirty="0" smtClean="0"/>
                        <a:t>축제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오락 등</a:t>
                      </a:r>
                      <a:r>
                        <a:rPr lang="en-US" altLang="ko-KR" sz="2400" dirty="0" smtClean="0"/>
                        <a:t>)</a:t>
                      </a:r>
                      <a:endParaRPr lang="ko-KR" altLang="en-US" sz="2400" dirty="0"/>
                    </a:p>
                  </a:txBody>
                  <a:tcPr/>
                </a:tc>
              </a:tr>
              <a:tr h="694814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2400" dirty="0" smtClean="0"/>
                        <a:t>복합형</a:t>
                      </a:r>
                      <a:r>
                        <a:rPr lang="ko-KR" altLang="en-US" sz="2400" baseline="0" dirty="0" smtClean="0"/>
                        <a:t> 관광자원</a:t>
                      </a:r>
                      <a:endParaRPr lang="ko-KR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/>
                        <a:t>도시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농어촌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역사 경관</a:t>
                      </a:r>
                      <a:endParaRPr lang="ko-KR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5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031023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459268_TF03031023.potx" id="{349FBB9C-520F-425D-8B79-DE62707BF242}" vid="{025E0076-390D-4DC3-B829-0D13E256E7FE}"/>
    </a:ext>
  </a:extLst>
</a:theme>
</file>

<file path=ppt/theme/theme2.xml><?xml version="1.0" encoding="utf-8"?>
<a:theme xmlns:a="http://schemas.openxmlformats.org/drawingml/2006/main" name="Office テーマ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TF03031023</Template>
  <TotalTime>233</TotalTime>
  <Words>374</Words>
  <Application>Microsoft Office PowerPoint</Application>
  <PresentationFormat>사용자 지정</PresentationFormat>
  <Paragraphs>77</Paragraphs>
  <Slides>13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TF03031023</vt:lpstr>
      <vt:lpstr>일본의 관광자원</vt:lpstr>
      <vt:lpstr>목차</vt:lpstr>
      <vt:lpstr>관광자원의 개념</vt:lpstr>
      <vt:lpstr>관광자원의 기능</vt:lpstr>
      <vt:lpstr>관광자원의 가치결정 요인</vt:lpstr>
      <vt:lpstr>관광자원의 가치결정 요인</vt:lpstr>
      <vt:lpstr>관광자원의 가치결정 요인</vt:lpstr>
      <vt:lpstr>관광자원의 분류</vt:lpstr>
      <vt:lpstr>오카모토의 분류</vt:lpstr>
      <vt:lpstr>위락관광자원이란</vt:lpstr>
      <vt:lpstr>스키장</vt:lpstr>
      <vt:lpstr>경마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관광자원</dc:title>
  <dc:creator>kaiya</dc:creator>
  <cp:lastModifiedBy>Seung min</cp:lastModifiedBy>
  <cp:revision>11</cp:revision>
  <dcterms:created xsi:type="dcterms:W3CDTF">2019-03-29T05:48:18Z</dcterms:created>
  <dcterms:modified xsi:type="dcterms:W3CDTF">2019-05-20T08:01:54Z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