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0"/>
    <p:restoredTop sz="96370"/>
  </p:normalViewPr>
  <p:slideViewPr>
    <p:cSldViewPr snapToObjects="1">
      <p:cViewPr>
        <p:scale>
          <a:sx n="50" d="100"/>
          <a:sy n="50" d="100"/>
        </p:scale>
        <p:origin x="-576" y="-744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7C88-D57F-40D3-9C9C-CDE8243BB92C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3DEC6-F69F-4405-9BDD-0430D1844F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38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.post.naver.com/viewer/postView.nhn?volumeNo=8840277&amp;memberNo=1527896&amp;vType=VERTICA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i="1" dirty="0">
                <a:effectLst/>
                <a:hlinkClick r:id="rId3" tooltip="[3편] 인스타그램 폭풍성장시키기 : 브랜드 가치를 키워나가는 마케팅 팁 7가지 포스트"/>
              </a:rPr>
              <a:t>일시적인 오류로 인하여 이미지를 불러올 수 없습니다</a:t>
            </a:r>
            <a:r>
              <a:rPr lang="en-US" altLang="ko-KR" i="1" dirty="0">
                <a:effectLst/>
                <a:hlinkClick r:id="rId3" tooltip="[3편] 인스타그램 폭풍성장시키기 : 브랜드 가치를 키워나가는 마케팅 팁 7가지 포스트"/>
              </a:rPr>
              <a:t>.</a:t>
            </a:r>
            <a:r>
              <a:rPr lang="ko-KR" altLang="en-US" dirty="0">
                <a:effectLst/>
                <a:hlinkClick r:id="rId3" tooltip="[3편] 인스타그램 폭풍성장시키기 : 브랜드 가치를 키워나가는 마케팅 팁 7가지 포스트"/>
              </a:rPr>
              <a:t> </a:t>
            </a:r>
            <a:r>
              <a:rPr lang="ko-KR" altLang="en-US" i="1" dirty="0">
                <a:effectLst/>
                <a:hlinkClick r:id="rId3" tooltip="[3편] 인스타그램 폭풍성장시키기 : 브랜드 가치를 키워나가는 마케팅 팁 7가지 포스트"/>
              </a:rPr>
              <a:t>원본 이미지가 삭제되어 이미지를 불러올 수 없습니다</a:t>
            </a:r>
            <a:r>
              <a:rPr lang="en-US" altLang="ko-KR" i="1" dirty="0">
                <a:effectLst/>
                <a:hlinkClick r:id="rId3" tooltip="[3편] 인스타그램 폭풍성장시키기 : 브랜드 가치를 키워나가는 마케팅 팁 7가지 포스트"/>
              </a:rPr>
              <a:t>.</a:t>
            </a:r>
            <a:r>
              <a:rPr lang="ko-KR" altLang="en-US" dirty="0">
                <a:effectLst/>
                <a:hlinkClick r:id="rId3" tooltip="[3편] 인스타그램 폭풍성장시키기 : 브랜드 가치를 키워나가는 마케팅 팁 7가지 포스트"/>
              </a:rPr>
              <a:t> </a:t>
            </a:r>
            <a:r>
              <a:rPr lang="ko-KR" altLang="en-US" i="1" dirty="0">
                <a:effectLst/>
                <a:hlinkClick r:id="rId3" tooltip="[3편] 인스타그램 폭풍성장시키기 : 브랜드 가치를 키워나가는 마케팅 팁 7가지 포스트"/>
              </a:rPr>
              <a:t>뷰어 내 로딩이 불가능한 큰 사이즈의 이미지입니다</a:t>
            </a:r>
            <a:r>
              <a:rPr lang="en-US" altLang="ko-KR" i="1" dirty="0">
                <a:effectLst/>
                <a:hlinkClick r:id="rId3" tooltip="[3편] 인스타그램 폭풍성장시키기 : 브랜드 가치를 키워나가는 마케팅 팁 7가지 포스트"/>
              </a:rPr>
              <a:t>.</a:t>
            </a:r>
            <a:r>
              <a:rPr lang="ko-KR" altLang="en-US" dirty="0">
                <a:effectLst/>
                <a:hlinkClick r:id="rId3" tooltip="[3편] 인스타그램 폭풍성장시키기 : 브랜드 가치를 키워나가는 마케팅 팁 7가지 포스트"/>
              </a:rPr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99816-146A-47AD-84D7-01505304479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4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aver.com/v/435359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hyperlink" Target="https://www.youtube.com/watch?v=KAdTey_E-FY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s://www.youtube.com/watch?v=LSVwh2jL91w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eC3wPdhxGE" TargetMode="External"/><Relationship Id="rId5" Type="http://schemas.openxmlformats.org/officeDocument/2006/relationships/image" Target="../media/image4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ver.com/main/read.nhn?mode=LSD&amp;mid=sec&amp;oid=422&amp;aid=0000087909&amp;sid1=00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외 교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0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슬라이드 서식 출처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: https://blog.naver.com/nesawm/80186676864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B2673D4-76BB-443A-91D8-725D382067EF}"/>
              </a:ext>
            </a:extLst>
          </p:cNvPr>
          <p:cNvSpPr/>
          <p:nvPr/>
        </p:nvSpPr>
        <p:spPr>
          <a:xfrm>
            <a:off x="107380" y="692621"/>
            <a:ext cx="892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오늘은 독도의 날</a:t>
            </a:r>
            <a:r>
              <a:rPr lang="en-US" altLang="ko-KR" sz="3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... SNS </a:t>
            </a:r>
            <a:r>
              <a:rPr lang="ko-KR" altLang="en-US" sz="3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알리기 캠페인</a:t>
            </a:r>
            <a:endParaRPr lang="ko-KR" altLang="en-US" sz="3600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" name="그림 5">
            <a:hlinkClick r:id="rId3"/>
            <a:extLst>
              <a:ext uri="{FF2B5EF4-FFF2-40B4-BE49-F238E27FC236}">
                <a16:creationId xmlns:a16="http://schemas.microsoft.com/office/drawing/2014/main" xmlns="" id="{A6E0F296-E0C9-4979-A310-1575ED145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55" y="1593477"/>
            <a:ext cx="8100490" cy="45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055" y="6642735"/>
            <a:ext cx="51130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  <p:sp>
        <p:nvSpPr>
          <p:cNvPr id="9" name="텍스트 상자 8"/>
          <p:cNvSpPr txBox="1">
            <a:spLocks/>
          </p:cNvSpPr>
          <p:nvPr/>
        </p:nvSpPr>
        <p:spPr>
          <a:xfrm>
            <a:off x="6948330" y="1734977"/>
            <a:ext cx="2430020" cy="710940"/>
          </a:xfrm>
          <a:prstGeom prst="rect">
            <a:avLst/>
          </a:prstGeom>
          <a:noFill/>
        </p:spPr>
        <p:txBody>
          <a:bodyPr vert="horz" wrap="square" lIns="0" tIns="0" rIns="0" bIns="0" anchor="t">
            <a:noAutofit/>
          </a:bodyPr>
          <a:lstStyle/>
          <a:p>
            <a:pPr marL="0" indent="0" algn="just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strike="noStrike" cap="none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SNS</a:t>
            </a:r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통한 홍보</a:t>
            </a:r>
            <a:endParaRPr lang="ko-KR" altLang="en-US" sz="2000" b="0" strike="noStrike" cap="none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 descr="C:/Users/uuuue/AppData/Roaming/PolarisOffice/ETemp/9252_4925344/fImage44231159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5" y="2111502"/>
            <a:ext cx="2545302" cy="2709478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CA19BEB-42CA-47DD-B1B0-2417D29F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독도에 대한 </a:t>
            </a:r>
            <a:r>
              <a:rPr lang="ko-KR" altLang="en-US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관심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 유도 </a:t>
            </a:r>
          </a:p>
        </p:txBody>
      </p:sp>
      <p:pic>
        <p:nvPicPr>
          <p:cNvPr id="3074" name="Picture 2" descr="C:\Users\uuuue\AppData\Roaming\PolarisOffice\ETemp\10544_7351152\poclip1\09\image2.png">
            <a:extLst>
              <a:ext uri="{FF2B5EF4-FFF2-40B4-BE49-F238E27FC236}">
                <a16:creationId xmlns:a16="http://schemas.microsoft.com/office/drawing/2014/main" xmlns="" id="{0231D982-6D68-434D-9FAD-C0C6AA1E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84" y="2146207"/>
            <a:ext cx="2547646" cy="27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853CD3C-0828-4FFF-AE48-07908E261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990" y="2037018"/>
            <a:ext cx="2615770" cy="2832181"/>
          </a:xfrm>
          <a:prstGeom prst="rect">
            <a:avLst/>
          </a:prstGeom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xmlns="" id="{FF93021B-77CB-435C-86FA-C2DAA7034793}"/>
              </a:ext>
            </a:extLst>
          </p:cNvPr>
          <p:cNvSpPr/>
          <p:nvPr/>
        </p:nvSpPr>
        <p:spPr>
          <a:xfrm>
            <a:off x="2771751" y="3212970"/>
            <a:ext cx="517832" cy="4320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xmlns="" id="{A9C1F1A4-5FBA-4CCA-A2FA-083283B3394C}"/>
              </a:ext>
            </a:extLst>
          </p:cNvPr>
          <p:cNvSpPr/>
          <p:nvPr/>
        </p:nvSpPr>
        <p:spPr>
          <a:xfrm>
            <a:off x="6044054" y="3313876"/>
            <a:ext cx="517832" cy="4320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8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  <p:pic>
        <p:nvPicPr>
          <p:cNvPr id="1026" name="Picture 2" descr="C:\Users\uuuue\AppData\Roaming\PolarisOffice\ETemp\8928_17464464\poclip1\02\image2.png">
            <a:extLst>
              <a:ext uri="{FF2B5EF4-FFF2-40B4-BE49-F238E27FC236}">
                <a16:creationId xmlns:a16="http://schemas.microsoft.com/office/drawing/2014/main" xmlns="" id="{024818C1-B420-4249-950D-2017CC52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7" y="1556740"/>
            <a:ext cx="7993334" cy="40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9E264F6-17D7-4218-93BA-91A14A80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독도의 날 맞이 </a:t>
            </a:r>
            <a:r>
              <a:rPr lang="ko-KR" altLang="en-US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행사 현황</a:t>
            </a:r>
          </a:p>
        </p:txBody>
      </p:sp>
    </p:spTree>
    <p:extLst>
      <p:ext uri="{BB962C8B-B14F-4D97-AF65-F5344CB8AC3E}">
        <p14:creationId xmlns:p14="http://schemas.microsoft.com/office/powerpoint/2010/main" val="34983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슬라이드 서식 출처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: https://blog.naver.com/nesawm/80186676864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DD116F5-5AED-4C60-B5C3-A65842FD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독도수호 운동기금을 위한 </a:t>
            </a:r>
            <a:r>
              <a:rPr lang="ko-KR" altLang="en-US" sz="3600" dirty="0">
                <a:solidFill>
                  <a:schemeClr val="accent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기념품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제작</a:t>
            </a:r>
          </a:p>
        </p:txBody>
      </p:sp>
      <p:pic>
        <p:nvPicPr>
          <p:cNvPr id="2050" name="Picture 2" descr="C:\Users\uuuue\AppData\Roaming\PolarisOffice\ETemp\9252_4925344\poclip1\07\image6.png">
            <a:extLst>
              <a:ext uri="{FF2B5EF4-FFF2-40B4-BE49-F238E27FC236}">
                <a16:creationId xmlns:a16="http://schemas.microsoft.com/office/drawing/2014/main" xmlns="" id="{D81865D2-6895-451B-80A6-22D9BC15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00"/>
            <a:ext cx="40576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uuue\AppData\Roaming\PolarisOffice\ETemp\9252_4925344\poclip1\08\image7.png">
            <a:extLst>
              <a:ext uri="{FF2B5EF4-FFF2-40B4-BE49-F238E27FC236}">
                <a16:creationId xmlns:a16="http://schemas.microsoft.com/office/drawing/2014/main" xmlns="" id="{B6DC0803-415F-49AA-91CB-32BC78EF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1556740"/>
            <a:ext cx="3628130" cy="26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CEF7A0AA-25D4-4A4E-ADDB-1DB2F1BA5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20" y="3068950"/>
            <a:ext cx="4129700" cy="281632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806305E-6DDE-4CDC-9B1E-1A7E80A8B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384" y="1966912"/>
            <a:ext cx="3163581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510" y="210632"/>
            <a:ext cx="7056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알리기 </a:t>
            </a: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캠페인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 </a:t>
            </a:r>
            <a:r>
              <a:rPr kumimoji="0" lang="ko-KR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슬라이드 서식 출처 </a:t>
            </a: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cs typeface="+mn-cs"/>
              </a:rPr>
              <a:t>: https://blog.naver.com/nesawm/80186676864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FC017ED0-14AA-40A8-9A38-9D562A5F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84" y="1628750"/>
            <a:ext cx="3551394" cy="309643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ADC1261-AE27-4C88-BB56-8876B014D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6" y="1383392"/>
            <a:ext cx="4644010" cy="26689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2FE4A40-0E45-4705-9196-8535CD9DB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13" y="4086063"/>
            <a:ext cx="3771320" cy="2668915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55EFB38-6ABA-4117-88FB-FF0B25F49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0" y="2895548"/>
            <a:ext cx="4383514" cy="37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5" y="0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1413403" y="332569"/>
            <a:ext cx="6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궁서" pitchFamily="18" charset="-127"/>
                <a:ea typeface="궁서" pitchFamily="18" charset="-127"/>
              </a:rPr>
              <a:t>관광을 통한 독도 수호</a:t>
            </a:r>
            <a:endParaRPr lang="ko-KR" altLang="en-US" sz="36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33" y="1311085"/>
            <a:ext cx="7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독도에 관광객을 끌어들이다</a:t>
            </a:r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11" name="타원 10"/>
          <p:cNvSpPr/>
          <p:nvPr/>
        </p:nvSpPr>
        <p:spPr>
          <a:xfrm flipV="1">
            <a:off x="996867" y="208578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96867" y="1923980"/>
            <a:ext cx="341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독도 명예 주민증 발급</a:t>
            </a:r>
            <a:endParaRPr lang="en-US" altLang="ko-KR" b="1" dirty="0" smtClean="0"/>
          </a:p>
        </p:txBody>
      </p:sp>
      <p:pic>
        <p:nvPicPr>
          <p:cNvPr id="17" name="그림 1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86" y="2492870"/>
            <a:ext cx="2347565" cy="204530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80" y="2492870"/>
            <a:ext cx="2430216" cy="21173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08650" y="6671822"/>
            <a:ext cx="3168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독도 명예 주민증 사진</a:t>
            </a:r>
            <a:r>
              <a:rPr lang="en-US" altLang="ko-KR" sz="800" dirty="0"/>
              <a:t> </a:t>
            </a:r>
            <a:r>
              <a:rPr lang="en-US" altLang="ko-KR" sz="800" dirty="0" smtClean="0"/>
              <a:t>http</a:t>
            </a:r>
            <a:r>
              <a:rPr lang="en-US" altLang="ko-KR" sz="800" dirty="0"/>
              <a:t>://www.intodokdo.go.kr</a:t>
            </a:r>
            <a:endParaRPr lang="ko-KR" alt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00240" y="2348850"/>
            <a:ext cx="23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22" name="오른쪽 화살표 21"/>
          <p:cNvSpPr/>
          <p:nvPr/>
        </p:nvSpPr>
        <p:spPr>
          <a:xfrm>
            <a:off x="6402262" y="3140960"/>
            <a:ext cx="144020" cy="75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770462" y="2806755"/>
            <a:ext cx="18002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독도 </a:t>
            </a:r>
            <a:r>
              <a:rPr lang="ko-KR" altLang="en-US" sz="1400" dirty="0" smtClean="0"/>
              <a:t>명예주민증</a:t>
            </a:r>
            <a:endParaRPr lang="en-US" altLang="ko-KR" sz="1400" dirty="0" smtClean="0"/>
          </a:p>
          <a:p>
            <a:r>
              <a:rPr lang="ko-KR" altLang="en-US" sz="1400" dirty="0" smtClean="0"/>
              <a:t>발급자가 </a:t>
            </a:r>
            <a:r>
              <a:rPr lang="en-US" altLang="ko-KR" sz="1400" dirty="0"/>
              <a:t>4</a:t>
            </a:r>
            <a:r>
              <a:rPr lang="ko-KR" altLang="en-US" sz="1400" dirty="0"/>
              <a:t>만</a:t>
            </a:r>
            <a:r>
              <a:rPr lang="en-US" altLang="ko-KR" sz="1400" dirty="0"/>
              <a:t>4855</a:t>
            </a:r>
            <a:r>
              <a:rPr lang="ko-KR" altLang="en-US" sz="1400" dirty="0"/>
              <a:t>명이 됨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38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5" y="0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800" dirty="0" smtClean="0">
                <a:solidFill>
                  <a:prstClr val="black"/>
                </a:solidFill>
              </a:rPr>
              <a:t>슬라이드 서식 출처 </a:t>
            </a:r>
            <a:r>
              <a:rPr lang="en-US" altLang="ko-KR" sz="800" dirty="0" smtClean="0">
                <a:solidFill>
                  <a:prstClr val="black"/>
                </a:solidFill>
              </a:rPr>
              <a:t>: https</a:t>
            </a:r>
            <a:r>
              <a:rPr lang="en-US" altLang="ko-KR" sz="800" dirty="0">
                <a:solidFill>
                  <a:prstClr val="black"/>
                </a:solidFill>
              </a:rPr>
              <a:t>://blog.naver.com/nesawm/80186676864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403" y="332569"/>
            <a:ext cx="6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prstClr val="black"/>
                </a:solidFill>
                <a:latin typeface="궁서" pitchFamily="18" charset="-127"/>
                <a:ea typeface="궁서" pitchFamily="18" charset="-127"/>
              </a:rPr>
              <a:t>관광을 통한 독도 수호</a:t>
            </a:r>
            <a:endParaRPr lang="ko-KR" altLang="en-US" sz="3600" b="1" dirty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33" y="1311085"/>
            <a:ext cx="7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독도에 관광객을 끌어들이다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 flipV="1">
            <a:off x="1040799" y="21112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86443" y="6652581"/>
            <a:ext cx="2345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</a:rPr>
              <a:t>독도 풍경 </a:t>
            </a:r>
            <a:r>
              <a:rPr lang="en-US" altLang="ko-KR" sz="800" dirty="0">
                <a:solidFill>
                  <a:prstClr val="black"/>
                </a:solidFill>
              </a:rPr>
              <a:t>http://dokdo.mofa.go.kr/kor/</a:t>
            </a:r>
            <a:endParaRPr lang="ko-KR" altLang="en-US" sz="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0799" y="1916790"/>
            <a:ext cx="432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경상북도의 울릉도</a:t>
            </a:r>
            <a:r>
              <a:rPr lang="en-US" altLang="ko-KR" b="1" dirty="0"/>
              <a:t>, </a:t>
            </a:r>
            <a:r>
              <a:rPr lang="ko-KR" altLang="en-US" b="1" dirty="0"/>
              <a:t>독도 관광산업</a:t>
            </a:r>
          </a:p>
          <a:p>
            <a:endParaRPr lang="ko-KR" altLang="en-US" dirty="0"/>
          </a:p>
        </p:txBody>
      </p:sp>
      <p:pic>
        <p:nvPicPr>
          <p:cNvPr id="5" name="그림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2563121"/>
            <a:ext cx="3360978" cy="2522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2563121"/>
            <a:ext cx="3456480" cy="25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5" y="0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800" dirty="0" smtClean="0">
                <a:solidFill>
                  <a:prstClr val="black"/>
                </a:solidFill>
              </a:rPr>
              <a:t>슬라이드 서식 출처 </a:t>
            </a:r>
            <a:r>
              <a:rPr lang="en-US" altLang="ko-KR" sz="800" dirty="0" smtClean="0">
                <a:solidFill>
                  <a:prstClr val="black"/>
                </a:solidFill>
              </a:rPr>
              <a:t>: https</a:t>
            </a:r>
            <a:r>
              <a:rPr lang="en-US" altLang="ko-KR" sz="800" dirty="0">
                <a:solidFill>
                  <a:prstClr val="black"/>
                </a:solidFill>
              </a:rPr>
              <a:t>://blog.naver.com/nesawm/80186676864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403" y="332569"/>
            <a:ext cx="6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prstClr val="black"/>
                </a:solidFill>
                <a:latin typeface="궁서" pitchFamily="18" charset="-127"/>
                <a:ea typeface="궁서" pitchFamily="18" charset="-127"/>
              </a:rPr>
              <a:t>관광을 통한 독도 수호</a:t>
            </a:r>
            <a:endParaRPr lang="ko-KR" altLang="en-US" sz="3600" b="1" dirty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33" y="1311085"/>
            <a:ext cx="7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독도에 관광객을 끌어들이다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 flipV="1">
            <a:off x="1068549" y="210816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1925" y="6460170"/>
            <a:ext cx="446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</a:rPr>
              <a:t>전국 지도</a:t>
            </a:r>
            <a:endParaRPr lang="en-US" altLang="ko-KR" sz="800" dirty="0" smtClean="0">
              <a:solidFill>
                <a:prstClr val="black"/>
              </a:solidFill>
            </a:endParaRPr>
          </a:p>
          <a:p>
            <a:r>
              <a:rPr lang="en-US" altLang="ko-KR" sz="800" dirty="0">
                <a:solidFill>
                  <a:prstClr val="black"/>
                </a:solidFill>
              </a:rPr>
              <a:t>https://search.naver.com/search.naver?where=nexearch&amp;sm=tab_jum&amp;query=%EB%8C%80%ED%95%9C%EB%AF%BC%EA%B5%AD%EC%A7%80%EB%8F%84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5284" y="1946354"/>
            <a:ext cx="441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독도 박물관</a:t>
            </a:r>
            <a:endParaRPr lang="en-US" altLang="ko-KR" b="1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68" y="2420861"/>
            <a:ext cx="4259520" cy="2910671"/>
          </a:xfrm>
          <a:prstGeom prst="rect">
            <a:avLst/>
          </a:prstGeom>
        </p:spPr>
      </p:pic>
      <p:cxnSp>
        <p:nvCxnSpPr>
          <p:cNvPr id="22" name="꺾인 연결선 21"/>
          <p:cNvCxnSpPr/>
          <p:nvPr/>
        </p:nvCxnSpPr>
        <p:spPr>
          <a:xfrm flipV="1">
            <a:off x="4860040" y="2636890"/>
            <a:ext cx="360050" cy="288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05983" y="2534688"/>
            <a:ext cx="23763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경북 울릉군 </a:t>
            </a:r>
            <a:r>
              <a:rPr lang="ko-KR" altLang="en-US" sz="800" dirty="0" smtClean="0"/>
              <a:t>약수터길 </a:t>
            </a:r>
            <a:r>
              <a:rPr lang="en-US" altLang="ko-KR" sz="800" dirty="0"/>
              <a:t>90-17 </a:t>
            </a:r>
            <a:r>
              <a:rPr lang="ko-KR" altLang="en-US" sz="800" dirty="0"/>
              <a:t>독도박물관</a:t>
            </a:r>
          </a:p>
          <a:p>
            <a:endParaRPr lang="ko-KR" altLang="en-US" dirty="0"/>
          </a:p>
        </p:txBody>
      </p:sp>
      <p:cxnSp>
        <p:nvCxnSpPr>
          <p:cNvPr id="27" name="꺾인 연결선 26"/>
          <p:cNvCxnSpPr/>
          <p:nvPr/>
        </p:nvCxnSpPr>
        <p:spPr>
          <a:xfrm rot="10800000" flipV="1">
            <a:off x="1804348" y="2924928"/>
            <a:ext cx="1183433" cy="28804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3736" y="3031167"/>
            <a:ext cx="1440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서울 서대문구 통일로 </a:t>
            </a:r>
            <a:r>
              <a:rPr lang="en-US" altLang="ko-KR" sz="800" dirty="0" smtClean="0"/>
              <a:t>81</a:t>
            </a:r>
          </a:p>
          <a:p>
            <a:r>
              <a:rPr lang="ko-KR" altLang="en-US" sz="800" dirty="0" smtClean="0"/>
              <a:t>동북아역사재단독도체험관</a:t>
            </a:r>
            <a:endParaRPr lang="en-US" altLang="ko-KR" sz="800" dirty="0"/>
          </a:p>
          <a:p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24859" y="3060805"/>
            <a:ext cx="3240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남부 지방에 독도 </a:t>
            </a:r>
            <a:r>
              <a:rPr lang="ko-KR" altLang="en-US" dirty="0" smtClean="0"/>
              <a:t>박물관을</a:t>
            </a:r>
            <a:endParaRPr lang="en-US" altLang="ko-KR" dirty="0" smtClean="0"/>
          </a:p>
          <a:p>
            <a:r>
              <a:rPr lang="ko-KR" altLang="en-US" dirty="0" smtClean="0"/>
              <a:t>설립</a:t>
            </a:r>
            <a:endParaRPr lang="ko-KR" altLang="en-US" dirty="0"/>
          </a:p>
        </p:txBody>
      </p:sp>
      <p:sp>
        <p:nvSpPr>
          <p:cNvPr id="38" name="오른쪽 화살표 37"/>
          <p:cNvSpPr/>
          <p:nvPr/>
        </p:nvSpPr>
        <p:spPr>
          <a:xfrm>
            <a:off x="5452502" y="3338943"/>
            <a:ext cx="199648" cy="90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4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35" grpId="0"/>
      <p:bldP spid="37" grpId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5" y="0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800" dirty="0" smtClean="0">
                <a:solidFill>
                  <a:prstClr val="black"/>
                </a:solidFill>
              </a:rPr>
              <a:t>슬라이드 서식 출처 </a:t>
            </a:r>
            <a:r>
              <a:rPr lang="en-US" altLang="ko-KR" sz="800" dirty="0" smtClean="0">
                <a:solidFill>
                  <a:prstClr val="black"/>
                </a:solidFill>
              </a:rPr>
              <a:t>: https</a:t>
            </a:r>
            <a:r>
              <a:rPr lang="en-US" altLang="ko-KR" sz="800" dirty="0">
                <a:solidFill>
                  <a:prstClr val="black"/>
                </a:solidFill>
              </a:rPr>
              <a:t>://blog.naver.com/nesawm/80186676864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403" y="332569"/>
            <a:ext cx="6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prstClr val="black"/>
                </a:solidFill>
                <a:latin typeface="궁서" pitchFamily="18" charset="-127"/>
                <a:ea typeface="궁서" pitchFamily="18" charset="-127"/>
              </a:rPr>
              <a:t>관광을 통한 독도 수호</a:t>
            </a:r>
            <a:endParaRPr lang="ko-KR" altLang="en-US" sz="3600" b="1" dirty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33" y="1311085"/>
            <a:ext cx="7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독도에 관광객을 끌어들이다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 flipV="1">
            <a:off x="935290" y="20734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3444" y="6411723"/>
            <a:ext cx="396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</a:rPr>
              <a:t>이미지 출처 </a:t>
            </a:r>
            <a:r>
              <a:rPr lang="en-US" altLang="ko-KR" sz="800" dirty="0">
                <a:solidFill>
                  <a:prstClr val="black"/>
                </a:solidFill>
              </a:rPr>
              <a:t>https://m.post.naver.com/viewer/postView.nhn?volumeNo=10878097&amp;memberNo=3830854&amp;vType=VERTICAL</a:t>
            </a:r>
            <a:endParaRPr lang="ko-KR" altLang="en-US" sz="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240" y="2348850"/>
            <a:ext cx="23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</a:rPr>
              <a:t/>
            </a:r>
            <a:br>
              <a:rPr lang="ko-KR" altLang="en-US" dirty="0">
                <a:solidFill>
                  <a:prstClr val="black"/>
                </a:solidFill>
              </a:rPr>
            </a:br>
            <a:r>
              <a:rPr lang="ko-KR" altLang="en-US" dirty="0">
                <a:solidFill>
                  <a:prstClr val="black"/>
                </a:solidFill>
              </a:rPr>
              <a:t/>
            </a:r>
            <a:br>
              <a:rPr lang="ko-KR" altLang="en-US" dirty="0">
                <a:solidFill>
                  <a:prstClr val="black"/>
                </a:solidFill>
              </a:rPr>
            </a:b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169" y="1888770"/>
            <a:ext cx="738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국내 관광객 유치 </a:t>
            </a:r>
            <a:r>
              <a:rPr lang="en-US" altLang="ko-KR" b="1" dirty="0" smtClean="0"/>
              <a:t>-</a:t>
            </a:r>
            <a:r>
              <a:rPr lang="ko-KR" altLang="en-US" b="1" dirty="0"/>
              <a:t>중</a:t>
            </a:r>
            <a:r>
              <a:rPr lang="en-US" altLang="ko-KR" b="1" dirty="0"/>
              <a:t>,</a:t>
            </a:r>
            <a:r>
              <a:rPr lang="ko-KR" altLang="en-US" b="1" dirty="0"/>
              <a:t>고등학교 수학여행으로 울릉도</a:t>
            </a:r>
            <a:r>
              <a:rPr lang="en-US" altLang="ko-KR" b="1" dirty="0"/>
              <a:t>, </a:t>
            </a:r>
            <a:r>
              <a:rPr lang="ko-KR" altLang="en-US" b="1" dirty="0"/>
              <a:t>독도 </a:t>
            </a:r>
            <a:r>
              <a:rPr lang="ko-KR" altLang="en-US" b="1" dirty="0" smtClean="0"/>
              <a:t>추진</a:t>
            </a:r>
            <a:r>
              <a:rPr lang="en-US" altLang="ko-KR" b="1" dirty="0" smtClean="0"/>
              <a:t>-</a:t>
            </a:r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8" y="2492870"/>
            <a:ext cx="4084868" cy="260614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92" y="2492871"/>
            <a:ext cx="3886920" cy="25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5" y="0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800" dirty="0" smtClean="0">
                <a:solidFill>
                  <a:prstClr val="black"/>
                </a:solidFill>
              </a:rPr>
              <a:t>슬라이드 서식 출처 </a:t>
            </a:r>
            <a:r>
              <a:rPr lang="en-US" altLang="ko-KR" sz="800" dirty="0" smtClean="0">
                <a:solidFill>
                  <a:prstClr val="black"/>
                </a:solidFill>
              </a:rPr>
              <a:t>: https</a:t>
            </a:r>
            <a:r>
              <a:rPr lang="en-US" altLang="ko-KR" sz="800" dirty="0">
                <a:solidFill>
                  <a:prstClr val="black"/>
                </a:solidFill>
              </a:rPr>
              <a:t>://blog.naver.com/nesawm/80186676864</a:t>
            </a:r>
            <a:endParaRPr lang="ko-KR" altLang="en-US" sz="9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403" y="332569"/>
            <a:ext cx="6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prstClr val="black"/>
                </a:solidFill>
                <a:latin typeface="궁서" pitchFamily="18" charset="-127"/>
                <a:ea typeface="궁서" pitchFamily="18" charset="-127"/>
              </a:rPr>
              <a:t>관광을 통한 독도 수호</a:t>
            </a:r>
            <a:endParaRPr lang="ko-KR" altLang="en-US" sz="3600" b="1" dirty="0">
              <a:solidFill>
                <a:prstClr val="black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33" y="1311085"/>
            <a:ext cx="7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prstClr val="black"/>
                </a:solidFill>
              </a:rPr>
              <a:t>독도에 관광객을 끌어들이다</a:t>
            </a:r>
            <a:endParaRPr lang="ko-KR" altLang="en-US" sz="2400" dirty="0">
              <a:solidFill>
                <a:prstClr val="black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 flipV="1">
            <a:off x="883058" y="2133872"/>
            <a:ext cx="45719" cy="57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92696" y="6544347"/>
            <a:ext cx="2623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>
                <a:solidFill>
                  <a:prstClr val="black"/>
                </a:solidFill>
              </a:rPr>
              <a:t>이미지 출처</a:t>
            </a:r>
            <a:r>
              <a:rPr lang="en-US" altLang="ko-KR" sz="800" dirty="0">
                <a:solidFill>
                  <a:prstClr val="black"/>
                </a:solidFill>
              </a:rPr>
              <a:t>https://blog.naver.com/olespanish/221073013789</a:t>
            </a:r>
            <a:endParaRPr lang="ko-KR" altLang="en-US" sz="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917" y="1978131"/>
            <a:ext cx="66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외국인이 국내 여행 하는 프로그램에 독도 </a:t>
            </a:r>
            <a:r>
              <a:rPr lang="ko-KR" altLang="en-US" b="1" dirty="0" smtClean="0">
                <a:solidFill>
                  <a:prstClr val="black"/>
                </a:solidFill>
              </a:rPr>
              <a:t>여행 루트를 </a:t>
            </a:r>
            <a:r>
              <a:rPr lang="ko-KR" altLang="en-US" b="1" dirty="0">
                <a:solidFill>
                  <a:prstClr val="black"/>
                </a:solidFill>
              </a:rPr>
              <a:t>노출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8" y="2636890"/>
            <a:ext cx="3730940" cy="2088290"/>
          </a:xfrm>
          <a:prstGeom prst="rect">
            <a:avLst/>
          </a:prstGeom>
        </p:spPr>
      </p:pic>
      <p:pic>
        <p:nvPicPr>
          <p:cNvPr id="12" name="그림 1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33" y="2653601"/>
            <a:ext cx="3744542" cy="20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107176" y="1152144"/>
            <a:ext cx="8586132" cy="1149244"/>
            <a:chOff x="107176" y="1085469"/>
            <a:chExt cx="8586132" cy="1149244"/>
          </a:xfrm>
        </p:grpSpPr>
        <p:pic>
          <p:nvPicPr>
            <p:cNvPr id="1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6650" lnSpcReduction="10000"/>
            </a:bodyPr>
            <a:lstStyle/>
            <a:p>
              <a:pPr algn="ctr" defTabSz="91440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024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1</a:t>
              </a:r>
            </a:p>
          </p:txBody>
        </p:sp>
        <p:pic>
          <p:nvPicPr>
            <p:cNvPr id="14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15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0692" y="2889736"/>
            <a:ext cx="8242616" cy="204478"/>
          </a:xfrm>
          <a:prstGeom prst="rect">
            <a:avLst/>
          </a:prstGeom>
        </p:spPr>
      </p:pic>
      <p:pic>
        <p:nvPicPr>
          <p:cNvPr id="36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043535"/>
            <a:ext cx="1152410" cy="1149244"/>
          </a:xfrm>
          <a:prstGeom prst="rect">
            <a:avLst/>
          </a:prstGeom>
        </p:spPr>
      </p:pic>
      <p:sp>
        <p:nvSpPr>
          <p:cNvPr id="38" name="직사각형 5"/>
          <p:cNvSpPr/>
          <p:nvPr/>
        </p:nvSpPr>
        <p:spPr>
          <a:xfrm>
            <a:off x="457962" y="2282496"/>
            <a:ext cx="478101" cy="671323"/>
          </a:xfrm>
          <a:prstGeom prst="rect">
            <a:avLst/>
          </a:prstGeom>
        </p:spPr>
        <p:txBody>
          <a:bodyPr vert="horz" lIns="91440" tIns="45720" rIns="91440" bIns="45720" anchor="ctr">
            <a:normAutofit fontScale="51770" lnSpcReduction="20000"/>
          </a:bodyPr>
          <a:lstStyle/>
          <a:p>
            <a:pPr algn="ctr" defTabSz="91440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9790" b="1" i="0" spc="5">
                <a:solidFill>
                  <a:schemeClr val="tx1"/>
                </a:solidFill>
                <a:latin typeface="문체부 훈민정음체"/>
                <a:ea typeface="문체부 훈민정음체"/>
                <a:cs typeface="+mj-cs"/>
              </a:rPr>
              <a:t>2</a:t>
            </a:r>
          </a:p>
        </p:txBody>
      </p:sp>
      <p:pic>
        <p:nvPicPr>
          <p:cNvPr id="39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092315" y="2724654"/>
            <a:ext cx="1455038" cy="267320"/>
          </a:xfrm>
          <a:prstGeom prst="rect">
            <a:avLst/>
          </a:prstGeom>
        </p:spPr>
      </p:pic>
      <p:pic>
        <p:nvPicPr>
          <p:cNvPr id="40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74889" y="2406010"/>
            <a:ext cx="577540" cy="442780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107442" y="2932027"/>
            <a:ext cx="8586132" cy="1149244"/>
            <a:chOff x="107176" y="1085469"/>
            <a:chExt cx="8586132" cy="1149244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44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45" name="직사각형 5"/>
            <p:cNvSpPr/>
            <p:nvPr/>
          </p:nvSpPr>
          <p:spPr>
            <a:xfrm>
              <a:off x="457962" y="1324430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720" lnSpcReduction="20000"/>
            </a:bodyPr>
            <a:lstStyle/>
            <a:p>
              <a:pPr algn="ctr" defTabSz="91440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19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3</a:t>
              </a:r>
            </a:p>
          </p:txBody>
        </p:sp>
        <p:pic>
          <p:nvPicPr>
            <p:cNvPr id="46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47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8090" lnSpcReduction="10000"/>
          </a:bodyPr>
          <a:lstStyle/>
          <a:p>
            <a:pPr algn="l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r>
              <a:rPr lang="ko-KR" altLang="en-US" sz="5488" b="0" i="0" spc="5">
                <a:solidFill>
                  <a:schemeClr val="tx1"/>
                </a:solidFill>
                <a:latin typeface="한컴 백제 M"/>
                <a:ea typeface="한컴 백제 M"/>
                <a:cs typeface="+mj-cs"/>
              </a:rPr>
              <a:t>.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107442" y="3810994"/>
            <a:ext cx="8586132" cy="1149244"/>
            <a:chOff x="107176" y="1085469"/>
            <a:chExt cx="8586132" cy="1149244"/>
          </a:xfrm>
        </p:grpSpPr>
        <p:pic>
          <p:nvPicPr>
            <p:cNvPr id="50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1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2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720" lnSpcReduction="20000"/>
            </a:bodyPr>
            <a:lstStyle/>
            <a:p>
              <a:pPr algn="ctr" defTabSz="91440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19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4</a:t>
              </a:r>
            </a:p>
          </p:txBody>
        </p:sp>
        <p:pic>
          <p:nvPicPr>
            <p:cNvPr id="53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54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640" lnSpcReduction="10000"/>
          </a:bodyPr>
          <a:lstStyle/>
          <a:p>
            <a:pPr algn="l" defTabSz="914400" eaLnBrk="1" latinLnBrk="1" hangingPunct="1">
              <a:lnSpc>
                <a:spcPct val="80000"/>
              </a:lnSpc>
              <a:spcBef>
                <a:spcPct val="0"/>
              </a:spcBef>
              <a:buNone/>
              <a:defRPr lang="ko-KR" altLang="en-US"/>
            </a:pPr>
            <a:endParaRPr lang="ko-KR" altLang="en-US" sz="5615" b="0" i="0" spc="5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107442" y="4694153"/>
            <a:ext cx="8586132" cy="1149244"/>
            <a:chOff x="107176" y="1085469"/>
            <a:chExt cx="8586132" cy="1149244"/>
          </a:xfrm>
        </p:grpSpPr>
        <p:pic>
          <p:nvPicPr>
            <p:cNvPr id="57" name="그림 6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450692" y="1931670"/>
              <a:ext cx="8242616" cy="204478"/>
            </a:xfrm>
            <a:prstGeom prst="rect">
              <a:avLst/>
            </a:prstGeom>
          </p:spPr>
        </p:pic>
        <p:pic>
          <p:nvPicPr>
            <p:cNvPr id="58" name="그림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59" name="직사각형 5"/>
            <p:cNvSpPr/>
            <p:nvPr/>
          </p:nvSpPr>
          <p:spPr>
            <a:xfrm>
              <a:off x="457962" y="1324429"/>
              <a:ext cx="478101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87720" lnSpcReduction="20000"/>
            </a:bodyPr>
            <a:lstStyle/>
            <a:p>
              <a:pPr algn="ctr" defTabSz="91440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lang="ko-KR" altLang="en-US"/>
              </a:pPr>
              <a:r>
                <a:rPr lang="ko-KR" altLang="en-US" sz="5519" b="1" i="0" spc="5">
                  <a:solidFill>
                    <a:schemeClr val="tx1"/>
                  </a:solidFill>
                  <a:latin typeface="문체부 훈민정음체"/>
                  <a:ea typeface="문체부 훈민정음체"/>
                  <a:cs typeface="+mj-cs"/>
                </a:rPr>
                <a:t>5</a:t>
              </a:r>
            </a:p>
          </p:txBody>
        </p:sp>
        <p:pic>
          <p:nvPicPr>
            <p:cNvPr id="60" name="그림 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92315" y="1766588"/>
              <a:ext cx="1455038" cy="267320"/>
            </a:xfrm>
            <a:prstGeom prst="rect">
              <a:avLst/>
            </a:prstGeom>
          </p:spPr>
        </p:pic>
        <p:pic>
          <p:nvPicPr>
            <p:cNvPr id="61" name="그림 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874889" y="1447943"/>
              <a:ext cx="577540" cy="442780"/>
            </a:xfrm>
            <a:prstGeom prst="rect">
              <a:avLst/>
            </a:prstGeom>
          </p:spPr>
        </p:pic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sp>
        <p:nvSpPr>
          <p:cNvPr id="6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 dirty="0"/>
          </a:p>
        </p:txBody>
      </p:sp>
      <p:sp>
        <p:nvSpPr>
          <p:cNvPr id="69" name="직사각형 1"/>
          <p:cNvSpPr>
            <a:spLocks noGrp="1"/>
          </p:cNvSpPr>
          <p:nvPr/>
        </p:nvSpPr>
        <p:spPr>
          <a:xfrm>
            <a:off x="841008" y="1313896"/>
            <a:ext cx="7033881" cy="825740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53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100" b="0" i="0" kern="1200" spc="5">
                <a:solidFill>
                  <a:schemeClr val="tx1"/>
                </a:solidFill>
                <a:latin typeface="문체부 훈민정음체"/>
                <a:ea typeface="문체부 훈민정음체"/>
              </a:rPr>
              <a:t>우리나라의 배타적 경제 수역 </a:t>
            </a:r>
          </a:p>
        </p:txBody>
      </p:sp>
      <p:sp>
        <p:nvSpPr>
          <p:cNvPr id="70" name="직사각형 1"/>
          <p:cNvSpPr>
            <a:spLocks noGrp="1"/>
          </p:cNvSpPr>
          <p:nvPr/>
        </p:nvSpPr>
        <p:spPr>
          <a:xfrm>
            <a:off x="1109443" y="2205287"/>
            <a:ext cx="6497010" cy="7485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800" b="0" i="0" kern="1200" spc="5">
                <a:solidFill>
                  <a:schemeClr val="tx1"/>
                </a:solidFill>
                <a:latin typeface="문체부 훈민정음체"/>
                <a:ea typeface="문체부 훈민정음체"/>
              </a:rPr>
              <a:t>한일 어업협정</a:t>
            </a:r>
          </a:p>
        </p:txBody>
      </p:sp>
      <p:sp>
        <p:nvSpPr>
          <p:cNvPr id="74" name="직사각형 1"/>
          <p:cNvSpPr>
            <a:spLocks noGrp="1"/>
          </p:cNvSpPr>
          <p:nvPr/>
        </p:nvSpPr>
        <p:spPr>
          <a:xfrm>
            <a:off x="1151737" y="3054734"/>
            <a:ext cx="6497010" cy="748531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4200" lnSpcReduction="10000"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800" b="0" i="0" kern="1200" spc="5">
                <a:solidFill>
                  <a:schemeClr val="tx1"/>
                </a:solidFill>
                <a:latin typeface="문체부 훈민정음체"/>
                <a:ea typeface="문체부 훈민정음체"/>
              </a:rPr>
              <a:t>외교적으로 우위 그러나 현실은?</a:t>
            </a:r>
          </a:p>
        </p:txBody>
      </p:sp>
      <p:sp>
        <p:nvSpPr>
          <p:cNvPr id="75" name="직사각형 1"/>
          <p:cNvSpPr>
            <a:spLocks noGrp="1"/>
          </p:cNvSpPr>
          <p:nvPr/>
        </p:nvSpPr>
        <p:spPr>
          <a:xfrm>
            <a:off x="1151737" y="3945621"/>
            <a:ext cx="6497010" cy="74853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2700">
                <a:solidFill>
                  <a:schemeClr val="tx1"/>
                </a:solidFill>
                <a:latin typeface="문체부 훈민정음체"/>
                <a:ea typeface="문체부 훈민정음체"/>
              </a:rPr>
              <a:t>독도 입도센터 취소, '영유권 수호' 외교실익 논란</a:t>
            </a:r>
          </a:p>
        </p:txBody>
      </p:sp>
      <p:sp>
        <p:nvSpPr>
          <p:cNvPr id="76" name="직사각형 1"/>
          <p:cNvSpPr>
            <a:spLocks noGrp="1"/>
          </p:cNvSpPr>
          <p:nvPr/>
        </p:nvSpPr>
        <p:spPr>
          <a:xfrm>
            <a:off x="1109443" y="4855903"/>
            <a:ext cx="6497010" cy="74853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3800" b="0" i="0" kern="1200" spc="5">
                <a:solidFill>
                  <a:schemeClr val="tx1"/>
                </a:solidFill>
                <a:latin typeface="문체부 훈민정음체"/>
                <a:ea typeface="문체부 훈민정음체"/>
              </a:rPr>
              <a:t>정리 및 결론</a:t>
            </a:r>
          </a:p>
        </p:txBody>
      </p:sp>
    </p:spTree>
    <p:extLst>
      <p:ext uri="{BB962C8B-B14F-4D97-AF65-F5344CB8AC3E}">
        <p14:creationId xmlns:p14="http://schemas.microsoft.com/office/powerpoint/2010/main" val="28391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8" grpId="0" bldLvl="0" animBg="1"/>
      <p:bldP spid="39" grpId="0" bldLvl="0" animBg="1"/>
      <p:bldP spid="40" grpId="0" bldLvl="0" animBg="1"/>
      <p:bldP spid="42" grpId="0" bldLvl="0" animBg="1"/>
      <p:bldP spid="49" grpId="0" bldLvl="0" animBg="1"/>
      <p:bldP spid="56" grpId="0" bldLvl="0" animBg="1"/>
      <p:bldP spid="69" grpId="0" bldLvl="0" animBg="1"/>
      <p:bldP spid="70" grpId="0" bldLvl="0" animBg="1"/>
      <p:bldP spid="74" grpId="0" bldLvl="0" animBg="1"/>
      <p:bldP spid="75" grpId="0" bldLvl="0" animBg="1"/>
      <p:bldP spid="7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sp>
        <p:nvSpPr>
          <p:cNvPr id="10" name="직사각형 1"/>
          <p:cNvSpPr>
            <a:spLocks noGrp="1"/>
          </p:cNvSpPr>
          <p:nvPr>
            <p:ph type="title"/>
          </p:nvPr>
        </p:nvSpPr>
        <p:spPr>
          <a:xfrm>
            <a:off x="760289" y="213962"/>
            <a:ext cx="7461984" cy="931863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문체부 훈민정음체"/>
                <a:ea typeface="문체부 훈민정음체"/>
              </a:rPr>
              <a:t>우리나라의 배타적 경제 수역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21237486">
            <a:off x="283976" y="2326018"/>
            <a:ext cx="3963329" cy="35686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364848">
            <a:off x="3779045" y="1394790"/>
            <a:ext cx="4860031" cy="30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pic>
        <p:nvPicPr>
          <p:cNvPr id="10" name="그림 9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69017" y="1331213"/>
            <a:ext cx="5419106" cy="3933991"/>
          </a:xfrm>
          <a:prstGeom prst="rect">
            <a:avLst/>
          </a:prstGeom>
        </p:spPr>
      </p:pic>
      <p:sp>
        <p:nvSpPr>
          <p:cNvPr id="12" name="직사각형 1"/>
          <p:cNvSpPr>
            <a:spLocks noGrp="1"/>
          </p:cNvSpPr>
          <p:nvPr>
            <p:ph type="title"/>
          </p:nvPr>
        </p:nvSpPr>
        <p:spPr>
          <a:xfrm>
            <a:off x="899540" y="213962"/>
            <a:ext cx="7344918" cy="931863"/>
          </a:xfrm>
        </p:spPr>
        <p:txBody>
          <a:bodyPr vert="horz" lIns="91440" tIns="45720" rIns="91440" bIns="45720" anchor="ctr">
            <a:norm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문체부 훈민정음체"/>
                <a:ea typeface="문체부 훈민정음체"/>
              </a:rPr>
              <a:t>한일어업협정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940152" y="1269382"/>
            <a:ext cx="2660608" cy="50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sp>
        <p:nvSpPr>
          <p:cNvPr id="10" name="직사각형 1"/>
          <p:cNvSpPr>
            <a:spLocks noGrp="1"/>
          </p:cNvSpPr>
          <p:nvPr>
            <p:ph type="title"/>
          </p:nvPr>
        </p:nvSpPr>
        <p:spPr>
          <a:xfrm>
            <a:off x="899540" y="213962"/>
            <a:ext cx="7344918" cy="931863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문체부 훈민정음체"/>
                <a:ea typeface="문체부 훈민정음체"/>
              </a:rPr>
              <a:t>외교적으로 우위 그러나 현실은?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583668" y="1160470"/>
            <a:ext cx="3420380" cy="3302434"/>
          </a:xfrm>
          <a:prstGeom prst="rect">
            <a:avLst/>
          </a:prstGeom>
        </p:spPr>
      </p:pic>
      <p:sp>
        <p:nvSpPr>
          <p:cNvPr id="13" name="폭발 2 12"/>
          <p:cNvSpPr/>
          <p:nvPr/>
        </p:nvSpPr>
        <p:spPr>
          <a:xfrm rot="883747">
            <a:off x="4068578" y="991171"/>
            <a:ext cx="4032448" cy="3348372"/>
          </a:xfrm>
          <a:prstGeom prst="irregularSeal2">
            <a:avLst/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100">
                <a:solidFill>
                  <a:srgbClr val="FF0000"/>
                </a:solidFill>
                <a:latin typeface="한컴 윤체 B"/>
                <a:ea typeface="한컴 윤체 B"/>
              </a:rPr>
              <a:t>문제점?</a:t>
            </a:r>
          </a:p>
        </p:txBody>
      </p:sp>
    </p:spTree>
    <p:extLst>
      <p:ext uri="{BB962C8B-B14F-4D97-AF65-F5344CB8AC3E}">
        <p14:creationId xmlns:p14="http://schemas.microsoft.com/office/powerpoint/2010/main" val="27493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90232" y="1704734"/>
            <a:ext cx="6163536" cy="3448531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pic>
        <p:nvPicPr>
          <p:cNvPr id="14" name="그림 13">
            <a:hlinkClick r:id="rId6"/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3673078" y="2513148"/>
            <a:ext cx="1797842" cy="1831703"/>
          </a:xfrm>
          <a:prstGeom prst="rect">
            <a:avLst/>
          </a:prstGeom>
        </p:spPr>
      </p:pic>
      <p:sp>
        <p:nvSpPr>
          <p:cNvPr id="15" name="직사각형 1"/>
          <p:cNvSpPr>
            <a:spLocks noGrp="1"/>
          </p:cNvSpPr>
          <p:nvPr>
            <p:ph type="title"/>
          </p:nvPr>
        </p:nvSpPr>
        <p:spPr>
          <a:xfrm>
            <a:off x="760290" y="213962"/>
            <a:ext cx="7700142" cy="931863"/>
          </a:xfrm>
        </p:spPr>
        <p:txBody>
          <a:bodyPr vert="horz" lIns="91440" tIns="45720" rIns="91440" bIns="45720" anchor="ctr">
            <a:noAutofit/>
          </a:bodyPr>
          <a:lstStyle/>
          <a:p>
            <a:pPr>
              <a:defRPr lang="ko-KR" altLang="en-US"/>
            </a:pPr>
            <a:r>
              <a:rPr lang="ko-KR" altLang="en-US" sz="2600">
                <a:solidFill>
                  <a:schemeClr val="tx1"/>
                </a:solidFill>
                <a:latin typeface="문체부 훈민정음체"/>
                <a:ea typeface="문체부 훈민정음체"/>
              </a:rPr>
              <a:t>독도 입도센터 취소, '영유권 수호' 외교실익 논란</a:t>
            </a:r>
          </a:p>
        </p:txBody>
      </p:sp>
    </p:spTree>
    <p:extLst>
      <p:ext uri="{BB962C8B-B14F-4D97-AF65-F5344CB8AC3E}">
        <p14:creationId xmlns:p14="http://schemas.microsoft.com/office/powerpoint/2010/main" val="29786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900"/>
              <a:t> </a:t>
            </a:r>
            <a:r>
              <a:rPr lang="ko-KR" altLang="en-US" sz="800"/>
              <a:t>슬라이드 서식 출처 </a:t>
            </a:r>
            <a:r>
              <a:rPr lang="en-US" altLang="ko-KR" sz="800"/>
              <a:t>: https://blog.naver.com/nesawm/80186676864</a:t>
            </a:r>
            <a:endParaRPr lang="ko-KR" altLang="en-US" sz="900"/>
          </a:p>
        </p:txBody>
      </p:sp>
      <p:sp>
        <p:nvSpPr>
          <p:cNvPr id="10" name="직사각형 1"/>
          <p:cNvSpPr>
            <a:spLocks noGrp="1"/>
          </p:cNvSpPr>
          <p:nvPr>
            <p:ph type="title"/>
          </p:nvPr>
        </p:nvSpPr>
        <p:spPr>
          <a:xfrm>
            <a:off x="760289" y="213962"/>
            <a:ext cx="7461984" cy="931863"/>
          </a:xfrm>
        </p:spPr>
        <p:txBody>
          <a:bodyPr vert="horz" lIns="91440" tIns="45720" rIns="91440" bIns="45720" anchor="ctr">
            <a:norm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tx1"/>
                </a:solidFill>
                <a:latin typeface="문체부 훈민정음체"/>
                <a:ea typeface="문체부 훈민정음체"/>
              </a:rPr>
              <a:t>정리 및 결론 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1524000" y="1409700"/>
            <a:ext cx="6096000" cy="4038600"/>
            <a:chOff x="1524000" y="1409700"/>
            <a:chExt cx="6096000" cy="4038600"/>
          </a:xfrm>
        </p:grpSpPr>
        <p:grpSp>
          <p:nvGrpSpPr>
            <p:cNvPr id="21" name="그룹 20"/>
            <p:cNvGrpSpPr/>
            <p:nvPr/>
          </p:nvGrpSpPr>
          <p:grpSpPr>
            <a:xfrm>
              <a:off x="1524000" y="1409700"/>
              <a:ext cx="6096000" cy="4038600"/>
              <a:chOff x="1523999" y="1409700"/>
              <a:chExt cx="6096000" cy="4038600"/>
            </a:xfrm>
          </p:grpSpPr>
          <p:pic>
            <p:nvPicPr>
              <p:cNvPr id="13" name="그림 12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1523999" y="1409700"/>
                <a:ext cx="6096000" cy="4038599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4319972" y="1650329"/>
                <a:ext cx="900116" cy="473745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 rot="1274783">
                <a:off x="2571544" y="1755974"/>
                <a:ext cx="666385" cy="444256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>
                <a:picLocks noChangeAspect="1"/>
              </p:cNvPicPr>
              <p:nvPr/>
            </p:nvPicPr>
            <p:blipFill rotWithShape="1">
              <a:blip r:embed="rId8"/>
              <a:stretch>
                <a:fillRect/>
              </a:stretch>
            </p:blipFill>
            <p:spPr>
              <a:xfrm rot="1489520">
                <a:off x="3318734" y="1888440"/>
                <a:ext cx="785447" cy="471268"/>
              </a:xfrm>
              <a:prstGeom prst="rect">
                <a:avLst/>
              </a:prstGeom>
            </p:spPr>
          </p:pic>
        </p:grpSp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19698560">
              <a:off x="5518357" y="1758594"/>
              <a:ext cx="817839" cy="545226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19143978">
              <a:off x="3362808" y="3764649"/>
              <a:ext cx="697298" cy="464865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1143000" y="1331213"/>
            <a:ext cx="6858000" cy="4572000"/>
            <a:chOff x="954404" y="1331213"/>
            <a:chExt cx="6858000" cy="4572000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954404" y="1331213"/>
              <a:ext cx="6858000" cy="457200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 rot="20359156">
              <a:off x="5043355" y="2578806"/>
              <a:ext cx="954769" cy="502510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 rot="21543190">
              <a:off x="1693085" y="2277172"/>
              <a:ext cx="1072877" cy="715251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 rot="387932">
              <a:off x="2773047" y="2486491"/>
              <a:ext cx="1132550" cy="67953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19698560">
              <a:off x="5850643" y="2209500"/>
              <a:ext cx="900080" cy="600053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 rot="362746">
              <a:off x="4029443" y="1944170"/>
              <a:ext cx="1085113" cy="723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69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597291"/>
            <a:ext cx="74890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홍 보</a:t>
            </a:r>
            <a:endParaRPr lang="en-US" altLang="ko-KR" sz="66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 </a:t>
            </a:r>
            <a:r>
              <a:rPr lang="ko-KR" altLang="en-US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캠페인</a:t>
            </a:r>
            <a:r>
              <a:rPr lang="en-US" altLang="ko-KR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관광 </a:t>
            </a:r>
            <a:r>
              <a:rPr lang="en-US" altLang="ko-KR" sz="32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0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75247" y="3599927"/>
            <a:ext cx="7291070" cy="180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18783" y="1772770"/>
            <a:ext cx="1306195" cy="1302385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1071081" y="2107210"/>
            <a:ext cx="7463845" cy="298543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>
                <a:latin typeface="나눔고딕 ExtraBold" charset="0"/>
                <a:ea typeface="나눔고딕 ExtraBold" charset="0"/>
              </a:rPr>
              <a:t>독도를 수호하기 위한 방안</a:t>
            </a:r>
            <a:endParaRPr lang="ko-KR" altLang="en-US" sz="4400" b="0" strike="noStrike" cap="none" dirty="0">
              <a:latin typeface="나눔고딕 ExtraBold" charset="0"/>
              <a:ea typeface="나눔고딕 ExtraBold" charset="0"/>
            </a:endParaRP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strike="noStrike" cap="none" dirty="0">
                <a:latin typeface="나눔고딕 ExtraBold" charset="0"/>
                <a:ea typeface="나눔고딕 ExtraBold" charset="0"/>
              </a:rPr>
              <a:t>: 독도 </a:t>
            </a:r>
            <a:r>
              <a:rPr lang="en-US" altLang="ko-KR" sz="4400" b="0" strike="noStrike" cap="none" dirty="0" err="1">
                <a:solidFill>
                  <a:schemeClr val="accent1"/>
                </a:solidFill>
                <a:latin typeface="나눔고딕 ExtraBold" charset="0"/>
                <a:ea typeface="나눔고딕 ExtraBold" charset="0"/>
              </a:rPr>
              <a:t>홍보</a:t>
            </a:r>
            <a:r>
              <a:rPr lang="en-US" altLang="ko-KR" sz="4400" b="0" strike="noStrike" cap="none" dirty="0">
                <a:solidFill>
                  <a:schemeClr val="accent1"/>
                </a:solidFill>
                <a:latin typeface="나눔고딕 ExtraBold" charset="0"/>
                <a:ea typeface="나눔고딕 ExtraBold" charset="0"/>
              </a:rPr>
              <a:t> </a:t>
            </a:r>
          </a:p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4400" dirty="0">
              <a:solidFill>
                <a:schemeClr val="accent1"/>
              </a:solidFill>
              <a:latin typeface="나눔고딕 ExtraBold" charset="0"/>
              <a:ea typeface="나눔고딕 ExtraBold" charset="0"/>
            </a:endParaRPr>
          </a:p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800" b="0" strike="noStrike" cap="none" dirty="0">
              <a:latin typeface="나눔고딕 ExtraBold" charset="0"/>
              <a:ea typeface="나눔고딕 ExtraBold" charset="0"/>
            </a:endParaRPr>
          </a:p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800" b="0" strike="noStrike" cap="none" dirty="0">
                <a:solidFill>
                  <a:schemeClr val="bg1">
                    <a:lumMod val="65000"/>
                  </a:schemeClr>
                </a:solidFill>
                <a:latin typeface="나눔고딕 ExtraBold" charset="0"/>
                <a:ea typeface="나눔고딕 ExtraBold" charset="0"/>
              </a:rPr>
              <a:t>김유리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6055" y="6642735"/>
            <a:ext cx="5113020" cy="231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 </a:t>
            </a:r>
            <a:r>
              <a:rPr lang="ko-KR" altLang="en-US" sz="800" dirty="0"/>
              <a:t>슬라이드 서식 출처 </a:t>
            </a:r>
            <a:r>
              <a:rPr lang="en-US" altLang="ko-KR" sz="800" dirty="0"/>
              <a:t>: https://blog.naver.com/nesawm/80186676864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6596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400</Words>
  <Application>Microsoft Office PowerPoint</Application>
  <PresentationFormat>화면 슬라이드 쇼(4:3)</PresentationFormat>
  <Paragraphs>86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한컴오피스</vt:lpstr>
      <vt:lpstr> </vt:lpstr>
      <vt:lpstr>PowerPoint 프레젠테이션</vt:lpstr>
      <vt:lpstr>우리나라의 배타적 경제 수역 </vt:lpstr>
      <vt:lpstr>한일어업협정</vt:lpstr>
      <vt:lpstr>외교적으로 우위 그러나 현실은?</vt:lpstr>
      <vt:lpstr>독도 입도센터 취소, '영유권 수호' 외교실익 논란</vt:lpstr>
      <vt:lpstr>정리 및 결론 </vt:lpstr>
      <vt:lpstr> </vt:lpstr>
      <vt:lpstr>PowerPoint 프레젠테이션</vt:lpstr>
      <vt:lpstr>PowerPoint 프레젠테이션</vt:lpstr>
      <vt:lpstr>독도에 대한 관심 유도 </vt:lpstr>
      <vt:lpstr>독도의 날 맞이 행사 현황</vt:lpstr>
      <vt:lpstr>독도수호 운동기금을 위한 기념품 제작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LG</cp:lastModifiedBy>
  <cp:revision>37</cp:revision>
  <dcterms:created xsi:type="dcterms:W3CDTF">2013-03-14T13:18:49Z</dcterms:created>
  <dcterms:modified xsi:type="dcterms:W3CDTF">2019-04-01T09:15:25Z</dcterms:modified>
</cp:coreProperties>
</file>