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8" r:id="rId2"/>
    <p:sldId id="265" r:id="rId3"/>
    <p:sldId id="279" r:id="rId4"/>
    <p:sldId id="260" r:id="rId5"/>
    <p:sldId id="266" r:id="rId6"/>
    <p:sldId id="270" r:id="rId7"/>
    <p:sldId id="268" r:id="rId8"/>
    <p:sldId id="271" r:id="rId9"/>
    <p:sldId id="272" r:id="rId10"/>
    <p:sldId id="273" r:id="rId11"/>
    <p:sldId id="274" r:id="rId12"/>
    <p:sldId id="277" r:id="rId13"/>
    <p:sldId id="278" r:id="rId14"/>
    <p:sldId id="257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9DF"/>
    <a:srgbClr val="40404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0" autoAdjust="0"/>
    <p:restoredTop sz="94238" autoAdjust="0"/>
  </p:normalViewPr>
  <p:slideViewPr>
    <p:cSldViewPr snapToGrid="0">
      <p:cViewPr varScale="1">
        <p:scale>
          <a:sx n="89" d="100"/>
          <a:sy n="89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1946</c:v>
                </c:pt>
                <c:pt idx="1">
                  <c:v>1950</c:v>
                </c:pt>
                <c:pt idx="2">
                  <c:v>1960</c:v>
                </c:pt>
                <c:pt idx="3">
                  <c:v>1970</c:v>
                </c:pt>
                <c:pt idx="4">
                  <c:v>1980</c:v>
                </c:pt>
                <c:pt idx="5">
                  <c:v>1990</c:v>
                </c:pt>
                <c:pt idx="6">
                  <c:v>2000</c:v>
                </c:pt>
                <c:pt idx="7">
                  <c:v>2010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4.46</c:v>
                </c:pt>
                <c:pt idx="1">
                  <c:v>3.65</c:v>
                </c:pt>
                <c:pt idx="2">
                  <c:v>2</c:v>
                </c:pt>
                <c:pt idx="3">
                  <c:v>2.14</c:v>
                </c:pt>
                <c:pt idx="4">
                  <c:v>1.75</c:v>
                </c:pt>
                <c:pt idx="5">
                  <c:v>1.54</c:v>
                </c:pt>
                <c:pt idx="6">
                  <c:v>1.36</c:v>
                </c:pt>
                <c:pt idx="7">
                  <c:v>1.39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A5-4B82-B3EB-84BC989B1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501376"/>
        <c:axId val="80814848"/>
      </c:lineChart>
      <c:catAx>
        <c:axId val="8050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0814848"/>
        <c:crosses val="autoZero"/>
        <c:auto val="1"/>
        <c:lblAlgn val="ctr"/>
        <c:lblOffset val="100"/>
        <c:noMultiLvlLbl val="0"/>
      </c:catAx>
      <c:valAx>
        <c:axId val="80814848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05013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1CC62-F249-4C45-8245-EA93CC9C3D69}" type="datetimeFigureOut">
              <a:rPr lang="es-ES" smtClean="0"/>
              <a:t>28/09/2019</a:t>
            </a:fld>
            <a:endParaRPr lang="es-E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s-E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B0769-6FC2-4880-9BAE-F046B589E7D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9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B0769-6FC2-4880-9BAE-F046B589E7D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09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https://www.youtube.com/watch?v=01P4E5-_3AU</a:t>
            </a:r>
          </a:p>
          <a:p>
            <a:endParaRPr lang="es-E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B0769-6FC2-4880-9BAE-F046B589E7D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74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s-E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9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8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1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s-E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7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0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s-E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s-E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5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2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s-E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s-E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s-E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7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s-E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s-ES"/>
              <a:t>마스터 텍스트 스타일을 편집하려면 클릭</a:t>
            </a:r>
          </a:p>
          <a:p>
            <a:pPr lvl="1"/>
            <a:r>
              <a:rPr lang="ko-KR" altLang="es-ES"/>
              <a:t>두 번째 수준</a:t>
            </a:r>
          </a:p>
          <a:p>
            <a:pPr lvl="2"/>
            <a:r>
              <a:rPr lang="ko-KR" altLang="es-ES"/>
              <a:t>세 번째 수준</a:t>
            </a:r>
          </a:p>
          <a:p>
            <a:pPr lvl="3"/>
            <a:r>
              <a:rPr lang="ko-KR" altLang="es-ES"/>
              <a:t>네 번째 수준</a:t>
            </a:r>
          </a:p>
          <a:p>
            <a:pPr lvl="4"/>
            <a:r>
              <a:rPr lang="ko-KR" altLang="es-E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1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1P4E5-_3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3345093" y="758704"/>
            <a:ext cx="2508584" cy="2508584"/>
            <a:chOff x="4369564" y="1893159"/>
            <a:chExt cx="3344779" cy="3344779"/>
          </a:xfrm>
        </p:grpSpPr>
        <p:sp>
          <p:nvSpPr>
            <p:cNvPr id="5" name="직사각형 4"/>
            <p:cNvSpPr/>
            <p:nvPr/>
          </p:nvSpPr>
          <p:spPr>
            <a:xfrm>
              <a:off x="4369564" y="1893159"/>
              <a:ext cx="3344779" cy="3344779"/>
            </a:xfrm>
            <a:prstGeom prst="rect">
              <a:avLst/>
            </a:prstGeom>
            <a:gradFill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rgbClr val="7AB9DF"/>
                </a:gs>
              </a:gsLst>
              <a:lin ang="127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013">
                <a:solidFill>
                  <a:srgbClr val="5B9BD5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610508" y="2134103"/>
              <a:ext cx="2862890" cy="28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s-E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12롯데마트드림Medium" panose="02020603020101020101" pitchFamily="18" charset="-127"/>
                  <a:ea typeface="12롯데마트드림Medium" panose="02020603020101020101" pitchFamily="18" charset="-127"/>
                </a:rPr>
                <a:t>가정</a:t>
              </a:r>
              <a:endParaRPr lang="ko-KR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3AD5BD4-0D98-4306-AD39-B06A516B230D}"/>
              </a:ext>
            </a:extLst>
          </p:cNvPr>
          <p:cNvSpPr/>
          <p:nvPr/>
        </p:nvSpPr>
        <p:spPr>
          <a:xfrm>
            <a:off x="2530075" y="3608186"/>
            <a:ext cx="4138619" cy="847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defRPr/>
            </a:pPr>
            <a:r>
              <a:rPr lang="ko-KR" altLang="es-ES" sz="1500" kern="0" dirty="0">
                <a:solidFill>
                  <a:srgbClr val="515560"/>
                </a:solidFill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일본 국가의 과거와 현재</a:t>
            </a:r>
            <a:endParaRPr lang="en-US" altLang="ko-KR" sz="1500" kern="0" dirty="0">
              <a:solidFill>
                <a:srgbClr val="515560"/>
              </a:solidFill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  <a:p>
            <a:pPr algn="ctr" latinLnBrk="0">
              <a:lnSpc>
                <a:spcPct val="150000"/>
              </a:lnSpc>
              <a:defRPr/>
            </a:pPr>
            <a:r>
              <a:rPr lang="ko-KR" altLang="es-ES" sz="2100" b="1" kern="0" dirty="0">
                <a:solidFill>
                  <a:srgbClr val="7AB9DF"/>
                </a:solidFill>
                <a:latin typeface="12롯데마트드림Medium" panose="02020603020101020101" pitchFamily="18" charset="-127"/>
                <a:ea typeface="12롯데마트드림Medium" panose="02020603020101020101" pitchFamily="18" charset="-127"/>
              </a:rPr>
              <a:t>현대 일본의 사회와 문화</a:t>
            </a:r>
            <a:endParaRPr lang="en-US" altLang="ko-KR" sz="2100" b="1" kern="0" dirty="0">
              <a:solidFill>
                <a:srgbClr val="7AB9DF"/>
              </a:solidFill>
              <a:latin typeface="12롯데마트드림Medium" panose="02020603020101020101" pitchFamily="18" charset="-127"/>
              <a:ea typeface="12롯데마트드림Medium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D9BF4-985C-4003-9063-0B082DE69666}"/>
              </a:ext>
            </a:extLst>
          </p:cNvPr>
          <p:cNvSpPr txBox="1"/>
          <p:nvPr/>
        </p:nvSpPr>
        <p:spPr>
          <a:xfrm>
            <a:off x="6892119" y="4318583"/>
            <a:ext cx="1903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s-ES" sz="150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일본어일본학과</a:t>
            </a:r>
            <a:endParaRPr lang="es-ES" sz="1500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pPr algn="r"/>
            <a:r>
              <a:rPr lang="es-ES" sz="15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21501*** </a:t>
            </a:r>
            <a:r>
              <a:rPr lang="ko-KR" altLang="es-ES" sz="15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정은지</a:t>
            </a:r>
            <a:endParaRPr lang="es-ES" sz="1500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124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C05522-802D-4E8F-A766-A62648F71C85}"/>
              </a:ext>
            </a:extLst>
          </p:cNvPr>
          <p:cNvGrpSpPr/>
          <p:nvPr/>
        </p:nvGrpSpPr>
        <p:grpSpPr>
          <a:xfrm>
            <a:off x="-623895" y="374091"/>
            <a:ext cx="4138619" cy="501740"/>
            <a:chOff x="-623895" y="374091"/>
            <a:chExt cx="4138619" cy="50174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DD3EEF3-D9DB-4330-8E31-05600D805266}"/>
                </a:ext>
              </a:extLst>
            </p:cNvPr>
            <p:cNvSpPr/>
            <p:nvPr/>
          </p:nvSpPr>
          <p:spPr>
            <a:xfrm>
              <a:off x="-623895" y="374091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s-E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+mn-cs"/>
                </a:rPr>
                <a:t>일본의 고령화</a:t>
              </a:r>
              <a:endPara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1B7588-8666-4250-B34A-FA6F1FBCD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9" name="모서리가 둥근 직사각형 21">
            <a:extLst>
              <a:ext uri="{FF2B5EF4-FFF2-40B4-BE49-F238E27FC236}">
                <a16:creationId xmlns:a16="http://schemas.microsoft.com/office/drawing/2014/main" id="{878DD9B3-90BA-4BC8-AA1E-0F1E7EE83113}"/>
              </a:ext>
            </a:extLst>
          </p:cNvPr>
          <p:cNvSpPr/>
          <p:nvPr/>
        </p:nvSpPr>
        <p:spPr>
          <a:xfrm>
            <a:off x="1724107" y="1497836"/>
            <a:ext cx="2847893" cy="3103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AB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275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일</a:t>
            </a:r>
            <a:r>
              <a:rPr kumimoji="0" lang="ko-KR" altLang="es-ES" sz="1275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본의 고령화 추이</a:t>
            </a:r>
            <a:endParaRPr kumimoji="0" lang="ko-KR" altLang="en-US" sz="127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5A450A1-9442-4E27-BE10-FAFFA4F10136}"/>
              </a:ext>
            </a:extLst>
          </p:cNvPr>
          <p:cNvSpPr/>
          <p:nvPr/>
        </p:nvSpPr>
        <p:spPr>
          <a:xfrm>
            <a:off x="1815353" y="2013006"/>
            <a:ext cx="704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70</a:t>
            </a:r>
            <a:r>
              <a:rPr lang="ko-KR" altLang="es-E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세 이상 노인이 전체 인구에서 차지하는 비중이 </a:t>
            </a:r>
            <a:r>
              <a:rPr lang="es-E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20%</a:t>
            </a:r>
            <a:r>
              <a:rPr lang="ko-KR" altLang="es-ES" dirty="0" err="1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를</a:t>
            </a:r>
            <a:r>
              <a:rPr lang="ko-KR" altLang="es-E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 넘음</a:t>
            </a:r>
            <a:endParaRPr lang="es-E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ko-KR" altLang="es-E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 사상 최대를 기록</a:t>
            </a:r>
            <a:endParaRPr lang="es-E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endParaRPr lang="es-E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endParaRPr lang="es-ES" altLang="ko-KR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es-E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10</a:t>
            </a:r>
            <a:r>
              <a:rPr lang="ko-KR" altLang="es-ES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여 년 전 진입한 초고령사회에 대한 대응이 더욱 절실한 시기</a:t>
            </a:r>
            <a:r>
              <a:rPr lang="es-ES" altLang="ko-KR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.</a:t>
            </a:r>
            <a:endParaRPr lang="es-ES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  <p:sp>
        <p:nvSpPr>
          <p:cNvPr id="10" name="자유형 15">
            <a:extLst>
              <a:ext uri="{FF2B5EF4-FFF2-40B4-BE49-F238E27FC236}">
                <a16:creationId xmlns:a16="http://schemas.microsoft.com/office/drawing/2014/main" id="{87E82303-8021-427C-B5EC-B443AD0ACC1C}"/>
              </a:ext>
            </a:extLst>
          </p:cNvPr>
          <p:cNvSpPr/>
          <p:nvPr/>
        </p:nvSpPr>
        <p:spPr>
          <a:xfrm rot="1800000">
            <a:off x="1503643" y="3118040"/>
            <a:ext cx="309969" cy="315968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7AB9DF"/>
          </a:solidFill>
          <a:ln w="12700" cap="flat" cmpd="sng" algn="ctr">
            <a:noFill/>
            <a:prstDash val="solid"/>
            <a:miter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sp>
        <p:nvSpPr>
          <p:cNvPr id="11" name="자유형 15">
            <a:extLst>
              <a:ext uri="{FF2B5EF4-FFF2-40B4-BE49-F238E27FC236}">
                <a16:creationId xmlns:a16="http://schemas.microsoft.com/office/drawing/2014/main" id="{F4D20E2E-4FA1-434F-9739-53BEC7212AD6}"/>
              </a:ext>
            </a:extLst>
          </p:cNvPr>
          <p:cNvSpPr/>
          <p:nvPr/>
        </p:nvSpPr>
        <p:spPr>
          <a:xfrm rot="1800000">
            <a:off x="1503644" y="2067413"/>
            <a:ext cx="309969" cy="315968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7AB9DF"/>
          </a:solidFill>
          <a:ln w="12700" cap="flat" cmpd="sng" algn="ctr">
            <a:noFill/>
            <a:prstDash val="solid"/>
            <a:miter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9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C05522-802D-4E8F-A766-A62648F71C85}"/>
              </a:ext>
            </a:extLst>
          </p:cNvPr>
          <p:cNvGrpSpPr/>
          <p:nvPr/>
        </p:nvGrpSpPr>
        <p:grpSpPr>
          <a:xfrm>
            <a:off x="139898" y="374091"/>
            <a:ext cx="4138619" cy="501740"/>
            <a:chOff x="139898" y="374091"/>
            <a:chExt cx="4138619" cy="50174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DD3EEF3-D9DB-4330-8E31-05600D805266}"/>
                </a:ext>
              </a:extLst>
            </p:cNvPr>
            <p:cNvSpPr/>
            <p:nvPr/>
          </p:nvSpPr>
          <p:spPr>
            <a:xfrm>
              <a:off x="139898" y="374091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s-E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+mn-cs"/>
                </a:rPr>
                <a:t>일본의 고령화에 따른 성장률</a:t>
              </a:r>
              <a:endPara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1B7588-8666-4250-B34A-FA6F1FBCD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82954CB6-A148-4E40-9259-43C054798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57273"/>
            <a:ext cx="4572000" cy="2809875"/>
          </a:xfrm>
          <a:prstGeom prst="rect">
            <a:avLst/>
          </a:prstGeom>
          <a:ln w="57150">
            <a:solidFill>
              <a:srgbClr val="7AB9DF"/>
            </a:solidFill>
          </a:ln>
        </p:spPr>
      </p:pic>
    </p:spTree>
    <p:extLst>
      <p:ext uri="{BB962C8B-B14F-4D97-AF65-F5344CB8AC3E}">
        <p14:creationId xmlns:p14="http://schemas.microsoft.com/office/powerpoint/2010/main" val="208219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C05522-802D-4E8F-A766-A62648F71C85}"/>
              </a:ext>
            </a:extLst>
          </p:cNvPr>
          <p:cNvGrpSpPr/>
          <p:nvPr/>
        </p:nvGrpSpPr>
        <p:grpSpPr>
          <a:xfrm>
            <a:off x="-118276" y="374091"/>
            <a:ext cx="4138619" cy="501740"/>
            <a:chOff x="-118276" y="374091"/>
            <a:chExt cx="4138619" cy="50174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DD3EEF3-D9DB-4330-8E31-05600D805266}"/>
                </a:ext>
              </a:extLst>
            </p:cNvPr>
            <p:cNvSpPr/>
            <p:nvPr/>
          </p:nvSpPr>
          <p:spPr>
            <a:xfrm>
              <a:off x="-118276" y="374091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s-E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+mn-cs"/>
                </a:rPr>
                <a:t>일본의 이혼율 </a:t>
              </a:r>
              <a:r>
                <a:rPr lang="ko-KR" altLang="es-ES" sz="21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12롯데마트드림Bold" panose="02020603020101020101" pitchFamily="18" charset="-127"/>
                  <a:ea typeface="12롯데마트드림Bold" panose="02020603020101020101" pitchFamily="18" charset="-127"/>
                </a:rPr>
                <a:t>증가 추이</a:t>
              </a:r>
              <a:endPara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1B7588-8666-4250-B34A-FA6F1FBCD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9" name="모서리가 둥근 직사각형 21">
            <a:extLst>
              <a:ext uri="{FF2B5EF4-FFF2-40B4-BE49-F238E27FC236}">
                <a16:creationId xmlns:a16="http://schemas.microsoft.com/office/drawing/2014/main" id="{878DD9B3-90BA-4BC8-AA1E-0F1E7EE83113}"/>
              </a:ext>
            </a:extLst>
          </p:cNvPr>
          <p:cNvSpPr/>
          <p:nvPr/>
        </p:nvSpPr>
        <p:spPr>
          <a:xfrm>
            <a:off x="3148052" y="1066680"/>
            <a:ext cx="2847893" cy="3103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AB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275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일</a:t>
            </a:r>
            <a:r>
              <a:rPr kumimoji="0" lang="ko-KR" altLang="es-ES" sz="1275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본의 이혼율 추이</a:t>
            </a:r>
            <a:endParaRPr kumimoji="0" lang="ko-KR" altLang="en-US" sz="1275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E319231-5A61-4E9B-B384-9CB0631B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86" y="1567890"/>
            <a:ext cx="4224227" cy="3201519"/>
          </a:xfrm>
          <a:prstGeom prst="rect">
            <a:avLst/>
          </a:prstGeom>
          <a:ln w="57150">
            <a:solidFill>
              <a:srgbClr val="7AB9DF"/>
            </a:solidFill>
          </a:ln>
        </p:spPr>
      </p:pic>
    </p:spTree>
    <p:extLst>
      <p:ext uri="{BB962C8B-B14F-4D97-AF65-F5344CB8AC3E}">
        <p14:creationId xmlns:p14="http://schemas.microsoft.com/office/powerpoint/2010/main" val="286094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1C4C288-D7F0-46A8-ADB2-15A6D9DB5034}"/>
              </a:ext>
            </a:extLst>
          </p:cNvPr>
          <p:cNvSpPr/>
          <p:nvPr/>
        </p:nvSpPr>
        <p:spPr>
          <a:xfrm>
            <a:off x="1780390" y="1982343"/>
            <a:ext cx="6341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s-ES" dirty="0">
                <a:solidFill>
                  <a:srgbClr val="000000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과거 세계에서 가장 낮은 이혼율을 자랑하던 국가 중 하나</a:t>
            </a:r>
            <a:endParaRPr lang="es-ES" altLang="ko-KR" dirty="0">
              <a:solidFill>
                <a:srgbClr val="000000"/>
              </a:solidFill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endParaRPr lang="es-ES" altLang="ko-KR" dirty="0">
              <a:solidFill>
                <a:srgbClr val="000000"/>
              </a:solidFill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r>
              <a:rPr lang="ko-KR" altLang="es-ES" dirty="0">
                <a:solidFill>
                  <a:srgbClr val="000000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지난 </a:t>
            </a:r>
            <a:r>
              <a:rPr lang="es-ES" altLang="ko-KR" dirty="0">
                <a:solidFill>
                  <a:srgbClr val="000000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20</a:t>
            </a:r>
            <a:r>
              <a:rPr lang="ko-KR" altLang="es-ES" dirty="0" err="1">
                <a:solidFill>
                  <a:srgbClr val="000000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여년간의</a:t>
            </a:r>
            <a:r>
              <a:rPr lang="ko-KR" altLang="es-ES" dirty="0">
                <a:solidFill>
                  <a:srgbClr val="000000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 이혼율은 급격하게 높아졌다</a:t>
            </a:r>
            <a:r>
              <a:rPr lang="es-ES" altLang="ko-KR" dirty="0">
                <a:solidFill>
                  <a:srgbClr val="000000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.</a:t>
            </a:r>
            <a:endParaRPr lang="es-ES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8B3E5B8-A55A-4EA4-A685-75A117C4E0DD}"/>
              </a:ext>
            </a:extLst>
          </p:cNvPr>
          <p:cNvGrpSpPr/>
          <p:nvPr/>
        </p:nvGrpSpPr>
        <p:grpSpPr>
          <a:xfrm>
            <a:off x="-118276" y="374091"/>
            <a:ext cx="4138619" cy="501740"/>
            <a:chOff x="-118276" y="374091"/>
            <a:chExt cx="4138619" cy="501740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2E660E5-8F66-4560-9B27-E2EA15698293}"/>
                </a:ext>
              </a:extLst>
            </p:cNvPr>
            <p:cNvSpPr/>
            <p:nvPr/>
          </p:nvSpPr>
          <p:spPr>
            <a:xfrm>
              <a:off x="-118276" y="374091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s-E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+mn-cs"/>
                </a:rPr>
                <a:t>일본의 이혼율 </a:t>
              </a:r>
              <a:r>
                <a:rPr lang="ko-KR" altLang="es-ES" sz="21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12롯데마트드림Bold" panose="02020603020101020101" pitchFamily="18" charset="-127"/>
                  <a:ea typeface="12롯데마트드림Bold" panose="02020603020101020101" pitchFamily="18" charset="-127"/>
                </a:rPr>
                <a:t>증가 추이</a:t>
              </a:r>
              <a:endPara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BD32724-E177-4356-993E-B1C1F6DE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2" name="자유형 15">
            <a:extLst>
              <a:ext uri="{FF2B5EF4-FFF2-40B4-BE49-F238E27FC236}">
                <a16:creationId xmlns:a16="http://schemas.microsoft.com/office/drawing/2014/main" id="{B0771051-1BCA-4A47-93CF-A502466D608A}"/>
              </a:ext>
            </a:extLst>
          </p:cNvPr>
          <p:cNvSpPr/>
          <p:nvPr/>
        </p:nvSpPr>
        <p:spPr>
          <a:xfrm rot="1800000">
            <a:off x="1484814" y="2008931"/>
            <a:ext cx="309969" cy="315968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7AB9DF"/>
          </a:solidFill>
          <a:ln w="12700" cap="flat" cmpd="sng" algn="ctr">
            <a:noFill/>
            <a:prstDash val="solid"/>
            <a:miter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sp>
        <p:nvSpPr>
          <p:cNvPr id="13" name="자유형 15">
            <a:extLst>
              <a:ext uri="{FF2B5EF4-FFF2-40B4-BE49-F238E27FC236}">
                <a16:creationId xmlns:a16="http://schemas.microsoft.com/office/drawing/2014/main" id="{1F487F61-384F-4C96-83B0-313B9461CC4D}"/>
              </a:ext>
            </a:extLst>
          </p:cNvPr>
          <p:cNvSpPr/>
          <p:nvPr/>
        </p:nvSpPr>
        <p:spPr>
          <a:xfrm rot="1800000">
            <a:off x="1484813" y="2563116"/>
            <a:ext cx="309969" cy="315968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7AB9DF"/>
          </a:solidFill>
          <a:ln w="12700" cap="flat" cmpd="sng" algn="ctr">
            <a:noFill/>
            <a:prstDash val="solid"/>
            <a:miter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47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화면 캡처">
            <a:hlinkClick r:id="rId3"/>
            <a:extLst>
              <a:ext uri="{FF2B5EF4-FFF2-40B4-BE49-F238E27FC236}">
                <a16:creationId xmlns:a16="http://schemas.microsoft.com/office/drawing/2014/main" id="{DA467D2C-FCB3-41DE-A116-DA6B8C7ED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58" y="1090430"/>
            <a:ext cx="5762883" cy="3694561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2119FADE-02EE-464A-933B-4690693B9C77}"/>
              </a:ext>
            </a:extLst>
          </p:cNvPr>
          <p:cNvGrpSpPr/>
          <p:nvPr/>
        </p:nvGrpSpPr>
        <p:grpSpPr>
          <a:xfrm>
            <a:off x="-671576" y="358509"/>
            <a:ext cx="4138619" cy="501740"/>
            <a:chOff x="-671576" y="358509"/>
            <a:chExt cx="4138619" cy="50174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0D5ECAF-89B6-43F4-8651-1D7708800119}"/>
                </a:ext>
              </a:extLst>
            </p:cNvPr>
            <p:cNvSpPr/>
            <p:nvPr/>
          </p:nvSpPr>
          <p:spPr>
            <a:xfrm>
              <a:off x="-671576" y="358509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150000"/>
                </a:lnSpc>
                <a:defRPr/>
              </a:pPr>
              <a:r>
                <a:rPr lang="ko-KR" altLang="es-ES" sz="21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12롯데마트드림Bold" panose="02020603020101020101" pitchFamily="18" charset="-127"/>
                  <a:ea typeface="12롯데마트드림Bold" panose="02020603020101020101" pitchFamily="18" charset="-127"/>
                </a:rPr>
                <a:t>동영상 시청  </a:t>
              </a:r>
              <a:endParaRPr lang="en-US" altLang="ko-KR" sz="21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B1FC69B-A4D8-4243-A282-79968EC30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13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4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21">
            <a:extLst>
              <a:ext uri="{FF2B5EF4-FFF2-40B4-BE49-F238E27FC236}">
                <a16:creationId xmlns:a16="http://schemas.microsoft.com/office/drawing/2014/main" id="{5BA9EAFF-F979-4800-A8CF-C535E36210BE}"/>
              </a:ext>
            </a:extLst>
          </p:cNvPr>
          <p:cNvSpPr/>
          <p:nvPr/>
        </p:nvSpPr>
        <p:spPr>
          <a:xfrm>
            <a:off x="2208477" y="1735984"/>
            <a:ext cx="4727044" cy="16715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7AB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1">
              <a:defRPr lang="ko-KR" altLang="en-US"/>
            </a:pPr>
            <a:endParaRPr lang="ko-KR" altLang="en-US" sz="1275" b="1" dirty="0">
              <a:solidFill>
                <a:srgbClr val="404040"/>
              </a:solidFill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3AD5BD4-0D98-4306-AD39-B06A516B230D}"/>
              </a:ext>
            </a:extLst>
          </p:cNvPr>
          <p:cNvSpPr/>
          <p:nvPr/>
        </p:nvSpPr>
        <p:spPr>
          <a:xfrm>
            <a:off x="2502690" y="1949351"/>
            <a:ext cx="4138619" cy="1028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s-ES" sz="4800" kern="0" dirty="0">
                <a:solidFill>
                  <a:srgbClr val="515560"/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rPr>
              <a:t>감사합니다</a:t>
            </a:r>
            <a:endParaRPr kumimoji="0" lang="en-US" altLang="ko-KR" sz="4800" b="0" i="0" u="none" strike="noStrike" kern="0" cap="none" spc="0" normalizeH="0" baseline="0" noProof="0" dirty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Bold" panose="02020603020101020101" pitchFamily="18" charset="-127"/>
              <a:ea typeface="12롯데마트드림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977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761382" y="1614975"/>
            <a:ext cx="2088144" cy="1952598"/>
            <a:chOff x="4369564" y="1893159"/>
            <a:chExt cx="3344779" cy="3344779"/>
          </a:xfrm>
        </p:grpSpPr>
        <p:sp>
          <p:nvSpPr>
            <p:cNvPr id="5" name="직사각형 4"/>
            <p:cNvSpPr/>
            <p:nvPr/>
          </p:nvSpPr>
          <p:spPr>
            <a:xfrm>
              <a:off x="4369564" y="1893159"/>
              <a:ext cx="3344779" cy="3344779"/>
            </a:xfrm>
            <a:prstGeom prst="rect">
              <a:avLst/>
            </a:prstGeom>
            <a:gradFill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rgbClr val="7AB9DF"/>
                </a:gs>
              </a:gsLst>
              <a:lin ang="127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610508" y="2134103"/>
              <a:ext cx="2862890" cy="28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s-ES" sz="3200" dirty="0">
                  <a:solidFill>
                    <a:srgbClr val="404040"/>
                  </a:solidFill>
                  <a:latin typeface="12롯데마트드림Medium" panose="02020603020101020101" pitchFamily="18" charset="-127"/>
                  <a:ea typeface="12롯데마트드림Medium" panose="02020603020101020101" pitchFamily="18" charset="-127"/>
                </a:rPr>
                <a:t>가족제도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1716E2FF-F4B3-4B8E-B51E-FF2A6DF2F695}"/>
              </a:ext>
            </a:extLst>
          </p:cNvPr>
          <p:cNvSpPr/>
          <p:nvPr/>
        </p:nvSpPr>
        <p:spPr>
          <a:xfrm>
            <a:off x="2999947" y="2083441"/>
            <a:ext cx="5799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s-ES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가족의 구성이나 기능 등에 관하여 국가</a:t>
            </a:r>
            <a:r>
              <a:rPr lang="es-ES" altLang="ko-KR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․</a:t>
            </a:r>
            <a:r>
              <a:rPr lang="ko-KR" altLang="es-ES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지역사회가 규정하고 있는 질서 또는 제도</a:t>
            </a:r>
            <a:r>
              <a:rPr lang="es-ES" altLang="ko-KR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, </a:t>
            </a:r>
            <a:r>
              <a:rPr lang="ko-KR" altLang="es-ES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즉</a:t>
            </a:r>
            <a:r>
              <a:rPr lang="es-ES" altLang="ko-KR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, </a:t>
            </a:r>
            <a:r>
              <a:rPr lang="ko-KR" altLang="es-ES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가족생활을 규제하는 법률</a:t>
            </a:r>
            <a:r>
              <a:rPr lang="es-ES" altLang="ko-KR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․</a:t>
            </a:r>
            <a:r>
              <a:rPr lang="ko-KR" altLang="es-ES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도덕</a:t>
            </a:r>
            <a:r>
              <a:rPr lang="es-ES" altLang="ko-KR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․</a:t>
            </a:r>
            <a:r>
              <a:rPr lang="ko-KR" altLang="es-ES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관습 등의 총체를 말하는 것이다</a:t>
            </a:r>
            <a:r>
              <a:rPr lang="es-ES" altLang="ko-KR" sz="2000" dirty="0"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. </a:t>
            </a:r>
            <a:endParaRPr lang="es-ES" sz="2000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5779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761382" y="1614975"/>
            <a:ext cx="2088144" cy="1952598"/>
            <a:chOff x="4369564" y="1893159"/>
            <a:chExt cx="3344779" cy="3344779"/>
          </a:xfrm>
        </p:grpSpPr>
        <p:sp>
          <p:nvSpPr>
            <p:cNvPr id="5" name="직사각형 4"/>
            <p:cNvSpPr/>
            <p:nvPr/>
          </p:nvSpPr>
          <p:spPr>
            <a:xfrm>
              <a:off x="4369564" y="1893159"/>
              <a:ext cx="3344779" cy="3344779"/>
            </a:xfrm>
            <a:prstGeom prst="rect">
              <a:avLst/>
            </a:prstGeom>
            <a:gradFill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rgbClr val="7AB9DF"/>
                </a:gs>
              </a:gsLst>
              <a:lin ang="127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610508" y="2134103"/>
              <a:ext cx="2862890" cy="28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s-E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12롯데마트드림Medium" panose="02020603020101020101" pitchFamily="18" charset="-127"/>
                  <a:ea typeface="12롯데마트드림Medium" panose="02020603020101020101" pitchFamily="18" charset="-127"/>
                  <a:cs typeface="+mn-cs"/>
                </a:rPr>
                <a:t>이에제도</a:t>
              </a: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Medium" panose="02020603020101020101" pitchFamily="18" charset="-127"/>
                <a:ea typeface="12롯데마트드림Medium" panose="02020603020101020101" pitchFamily="18" charset="-127"/>
                <a:cs typeface="+mn-cs"/>
              </a:endParaRP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8CEA8493-19A7-4929-B2AA-F108383B1AA1}"/>
              </a:ext>
            </a:extLst>
          </p:cNvPr>
          <p:cNvSpPr/>
          <p:nvPr/>
        </p:nvSpPr>
        <p:spPr>
          <a:xfrm>
            <a:off x="3273565" y="2021182"/>
            <a:ext cx="5530193" cy="1140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43CDD7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호</a:t>
            </a:r>
            <a:r>
              <a:rPr kumimoji="0" lang="ko-K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주를 중심으로 그와 가까운 친족관계가 있는 사람들을 </a:t>
            </a: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한 집에 속하게 하여 </a:t>
            </a:r>
            <a:r>
              <a:rPr kumimoji="0" lang="ko-KR" altLang="ko-KR" sz="2000" b="1" i="0" u="sng" strike="noStrike" kern="1200" cap="none" spc="0" normalizeH="0" baseline="0" noProof="0" dirty="0">
                <a:ln>
                  <a:noFill/>
                </a:ln>
                <a:solidFill>
                  <a:srgbClr val="7AB9DF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호주에게 </a:t>
            </a:r>
            <a:r>
              <a:rPr kumimoji="0" lang="en-US" altLang="ko-KR" sz="2000" b="1" i="0" u="sng" strike="noStrike" kern="1200" cap="none" spc="0" normalizeH="0" baseline="0" noProof="0" dirty="0">
                <a:ln>
                  <a:noFill/>
                </a:ln>
                <a:solidFill>
                  <a:srgbClr val="7AB9DF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 </a:t>
            </a:r>
            <a:r>
              <a:rPr kumimoji="0" lang="ko-KR" altLang="ko-KR" sz="2000" b="1" i="0" u="sng" strike="noStrike" kern="1200" cap="none" spc="0" normalizeH="0" baseline="0" noProof="0" dirty="0">
                <a:ln>
                  <a:noFill/>
                </a:ln>
                <a:solidFill>
                  <a:srgbClr val="7AB9DF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통솔권한</a:t>
            </a:r>
            <a:r>
              <a:rPr kumimoji="0" lang="ko-KR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을</a:t>
            </a:r>
            <a:r>
              <a:rPr kumimoji="0" lang="ko-K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3CDD7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 </a:t>
            </a:r>
            <a:r>
              <a:rPr kumimoji="0" lang="ko-KR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부여한 제도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79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279399" y="1424445"/>
            <a:ext cx="2736026" cy="2509496"/>
            <a:chOff x="4369564" y="1893159"/>
            <a:chExt cx="3344779" cy="3344779"/>
          </a:xfrm>
        </p:grpSpPr>
        <p:sp>
          <p:nvSpPr>
            <p:cNvPr id="25" name="직사각형 24"/>
            <p:cNvSpPr/>
            <p:nvPr/>
          </p:nvSpPr>
          <p:spPr>
            <a:xfrm>
              <a:off x="4369564" y="1893159"/>
              <a:ext cx="3344779" cy="3344779"/>
            </a:xfrm>
            <a:prstGeom prst="rect">
              <a:avLst/>
            </a:prstGeom>
            <a:gradFill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rgbClr val="7AB9DF"/>
                </a:gs>
              </a:gsLst>
              <a:lin ang="127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013">
                <a:solidFill>
                  <a:srgbClr val="5B9BD5"/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4610508" y="2134103"/>
              <a:ext cx="2862890" cy="28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1BD440D-6360-4F60-A21F-BD5AEDDB2335}"/>
              </a:ext>
            </a:extLst>
          </p:cNvPr>
          <p:cNvGrpSpPr/>
          <p:nvPr/>
        </p:nvGrpSpPr>
        <p:grpSpPr>
          <a:xfrm>
            <a:off x="-238439" y="358509"/>
            <a:ext cx="4138619" cy="501740"/>
            <a:chOff x="-238439" y="358509"/>
            <a:chExt cx="4138619" cy="50174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3AD5BD4-0D98-4306-AD39-B06A516B230D}"/>
                </a:ext>
              </a:extLst>
            </p:cNvPr>
            <p:cNvSpPr/>
            <p:nvPr/>
          </p:nvSpPr>
          <p:spPr>
            <a:xfrm>
              <a:off x="-238439" y="358509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150000"/>
                </a:lnSpc>
                <a:defRPr/>
              </a:pPr>
              <a:r>
                <a:rPr lang="ko-KR" altLang="es-ES" sz="21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12롯데마트드림Bold" panose="02020603020101020101" pitchFamily="18" charset="-127"/>
                  <a:ea typeface="12롯데마트드림Bold" panose="02020603020101020101" pitchFamily="18" charset="-127"/>
                </a:rPr>
                <a:t>일본전통 가정의 특징</a:t>
              </a:r>
              <a:endParaRPr lang="en-US" altLang="ko-KR" sz="21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endParaRPr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0FE0EE01-1A99-4623-A692-C7AF82216CE2}"/>
              </a:ext>
            </a:extLst>
          </p:cNvPr>
          <p:cNvGrpSpPr/>
          <p:nvPr/>
        </p:nvGrpSpPr>
        <p:grpSpPr>
          <a:xfrm>
            <a:off x="3203987" y="1424445"/>
            <a:ext cx="2736026" cy="2509496"/>
            <a:chOff x="4369564" y="1893159"/>
            <a:chExt cx="3344779" cy="3344779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6BF1C8AF-801F-44DB-8D0C-5FB33DCDD079}"/>
                </a:ext>
              </a:extLst>
            </p:cNvPr>
            <p:cNvSpPr/>
            <p:nvPr/>
          </p:nvSpPr>
          <p:spPr>
            <a:xfrm>
              <a:off x="4369564" y="1893159"/>
              <a:ext cx="3344779" cy="3344779"/>
            </a:xfrm>
            <a:prstGeom prst="rect">
              <a:avLst/>
            </a:prstGeom>
            <a:gradFill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rgbClr val="7AB9DF"/>
                </a:gs>
              </a:gsLst>
              <a:lin ang="127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013">
                <a:solidFill>
                  <a:srgbClr val="5B9BD5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72D2558A-3181-42E6-9502-973BFED4F1FF}"/>
                </a:ext>
              </a:extLst>
            </p:cNvPr>
            <p:cNvSpPr/>
            <p:nvPr/>
          </p:nvSpPr>
          <p:spPr>
            <a:xfrm>
              <a:off x="4610508" y="2134103"/>
              <a:ext cx="2862890" cy="28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FC98D301-542E-425A-8EFD-DA843C26CE27}"/>
              </a:ext>
            </a:extLst>
          </p:cNvPr>
          <p:cNvGrpSpPr/>
          <p:nvPr/>
        </p:nvGrpSpPr>
        <p:grpSpPr>
          <a:xfrm>
            <a:off x="6128575" y="1424445"/>
            <a:ext cx="2736026" cy="2509496"/>
            <a:chOff x="4369564" y="1893159"/>
            <a:chExt cx="3344779" cy="3344779"/>
          </a:xfrm>
        </p:grpSpPr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ED02AA02-7FD4-4FA1-BA0B-B6C9F709675F}"/>
                </a:ext>
              </a:extLst>
            </p:cNvPr>
            <p:cNvSpPr/>
            <p:nvPr/>
          </p:nvSpPr>
          <p:spPr>
            <a:xfrm>
              <a:off x="4369564" y="1893159"/>
              <a:ext cx="3344779" cy="3344779"/>
            </a:xfrm>
            <a:prstGeom prst="rect">
              <a:avLst/>
            </a:prstGeom>
            <a:gradFill>
              <a:gsLst>
                <a:gs pos="50000">
                  <a:schemeClr val="tx1">
                    <a:lumMod val="75000"/>
                    <a:lumOff val="25000"/>
                  </a:schemeClr>
                </a:gs>
                <a:gs pos="50000">
                  <a:srgbClr val="7AB9DF"/>
                </a:gs>
              </a:gsLst>
              <a:lin ang="1272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013">
                <a:solidFill>
                  <a:srgbClr val="5B9BD5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AC5D04FD-7005-44A2-B7A4-49B121D54E4B}"/>
                </a:ext>
              </a:extLst>
            </p:cNvPr>
            <p:cNvSpPr/>
            <p:nvPr/>
          </p:nvSpPr>
          <p:spPr>
            <a:xfrm>
              <a:off x="4610508" y="2134103"/>
              <a:ext cx="2862890" cy="2862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15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  <p:pic>
        <p:nvPicPr>
          <p:cNvPr id="95" name="Picture 2" descr="C:\Users\Administrator\Downloads\family.png">
            <a:extLst>
              <a:ext uri="{FF2B5EF4-FFF2-40B4-BE49-F238E27FC236}">
                <a16:creationId xmlns:a16="http://schemas.microsoft.com/office/drawing/2014/main" id="{84CFBB85-8F42-47FB-AB00-8B6FD9B2C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11" y="1810211"/>
            <a:ext cx="1037482" cy="8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C:\Users\Administrator\Downloads\home.png">
            <a:extLst>
              <a:ext uri="{FF2B5EF4-FFF2-40B4-BE49-F238E27FC236}">
                <a16:creationId xmlns:a16="http://schemas.microsoft.com/office/drawing/2014/main" id="{9C744B8E-3C9A-4FCB-9B3F-EB58DAE6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41" y="1653292"/>
            <a:ext cx="1059116" cy="9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C:\Users\Administrator\Downloads\no-stopping.png">
            <a:extLst>
              <a:ext uri="{FF2B5EF4-FFF2-40B4-BE49-F238E27FC236}">
                <a16:creationId xmlns:a16="http://schemas.microsoft.com/office/drawing/2014/main" id="{8F5370AA-AE5C-4E2E-9BB4-6B8C0557C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42" y="1832714"/>
            <a:ext cx="825889" cy="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9BD842-ADC9-43CE-8F4A-AED3BD48A023}"/>
              </a:ext>
            </a:extLst>
          </p:cNvPr>
          <p:cNvSpPr txBox="1"/>
          <p:nvPr/>
        </p:nvSpPr>
        <p:spPr>
          <a:xfrm>
            <a:off x="219220" y="2718260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b="1" dirty="0">
                <a:solidFill>
                  <a:srgbClr val="6A6F7C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가족의 혼인, </a:t>
            </a:r>
            <a:endParaRPr lang="en-US" altLang="ko-KR" b="1" dirty="0">
              <a:solidFill>
                <a:srgbClr val="6A6F7C"/>
              </a:solidFill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b="1" dirty="0">
                <a:solidFill>
                  <a:srgbClr val="6A6F7C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입양에 대한 </a:t>
            </a:r>
            <a:r>
              <a:rPr lang="ko-KR" altLang="en-US" b="1" dirty="0" err="1">
                <a:solidFill>
                  <a:srgbClr val="6A6F7C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동의권</a:t>
            </a:r>
            <a:endParaRPr lang="ko-KR" altLang="en-US" b="1" dirty="0">
              <a:solidFill>
                <a:srgbClr val="6A6F7C"/>
              </a:solidFill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endParaRPr lang="es-ES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5E61A8-7858-4AEB-B63F-040D4E8C2F98}"/>
              </a:ext>
            </a:extLst>
          </p:cNvPr>
          <p:cNvSpPr txBox="1"/>
          <p:nvPr/>
        </p:nvSpPr>
        <p:spPr>
          <a:xfrm>
            <a:off x="3537283" y="2733612"/>
            <a:ext cx="2069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b="1" dirty="0">
                <a:solidFill>
                  <a:srgbClr val="6A6F7C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가족의 입적, 제적에</a:t>
            </a:r>
            <a:endParaRPr lang="en-US" altLang="ko-KR" b="1" dirty="0">
              <a:solidFill>
                <a:srgbClr val="6A6F7C"/>
              </a:solidFill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n-US" b="1" dirty="0">
                <a:solidFill>
                  <a:srgbClr val="6A6F7C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 대한 </a:t>
            </a:r>
            <a:r>
              <a:rPr lang="ko-KR" altLang="en-US" b="1" dirty="0" err="1">
                <a:solidFill>
                  <a:srgbClr val="6A6F7C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동의권</a:t>
            </a:r>
            <a:endParaRPr lang="ko-KR" altLang="en-US" b="1" dirty="0">
              <a:solidFill>
                <a:srgbClr val="6A6F7C"/>
              </a:solidFill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endParaRPr lang="es-ES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1E0EF77-D3B2-45E7-92B6-9869FFDA502C}"/>
              </a:ext>
            </a:extLst>
          </p:cNvPr>
          <p:cNvSpPr txBox="1"/>
          <p:nvPr/>
        </p:nvSpPr>
        <p:spPr>
          <a:xfrm>
            <a:off x="6228148" y="2749311"/>
            <a:ext cx="2536876" cy="85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s-ES" b="1" dirty="0">
                <a:solidFill>
                  <a:srgbClr val="6A6F7C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호주의 결정권을 </a:t>
            </a:r>
            <a:endParaRPr lang="es-ES" altLang="ko-KR" b="1" dirty="0">
              <a:solidFill>
                <a:srgbClr val="6A6F7C"/>
              </a:solidFill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  <a:p>
            <a:pPr lvl="0" algn="ctr">
              <a:lnSpc>
                <a:spcPct val="150000"/>
              </a:lnSpc>
            </a:pPr>
            <a:r>
              <a:rPr lang="ko-KR" altLang="es-ES" b="1" dirty="0">
                <a:solidFill>
                  <a:srgbClr val="6A6F7C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침해할 경우 가족 </a:t>
            </a:r>
            <a:r>
              <a:rPr lang="ko-KR" altLang="es-ES" b="1" dirty="0" err="1">
                <a:solidFill>
                  <a:srgbClr val="6A6F7C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배제권</a:t>
            </a:r>
            <a:endParaRPr lang="es-ES" dirty="0"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0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C05522-802D-4E8F-A766-A62648F71C85}"/>
              </a:ext>
            </a:extLst>
          </p:cNvPr>
          <p:cNvGrpSpPr/>
          <p:nvPr/>
        </p:nvGrpSpPr>
        <p:grpSpPr>
          <a:xfrm>
            <a:off x="-238439" y="358509"/>
            <a:ext cx="4138619" cy="501740"/>
            <a:chOff x="-238439" y="358509"/>
            <a:chExt cx="4138619" cy="50174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DD3EEF3-D9DB-4330-8E31-05600D805266}"/>
                </a:ext>
              </a:extLst>
            </p:cNvPr>
            <p:cNvSpPr/>
            <p:nvPr/>
          </p:nvSpPr>
          <p:spPr>
            <a:xfrm>
              <a:off x="-238439" y="358509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0">
                <a:lnSpc>
                  <a:spcPct val="150000"/>
                </a:lnSpc>
                <a:defRPr/>
              </a:pPr>
              <a:r>
                <a:rPr lang="ko-KR" altLang="es-ES" sz="21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12롯데마트드림Bold" panose="02020603020101020101" pitchFamily="18" charset="-127"/>
                  <a:ea typeface="12롯데마트드림Bold" panose="02020603020101020101" pitchFamily="18" charset="-127"/>
                </a:rPr>
                <a:t>일본의 전후 출산 추이</a:t>
              </a:r>
              <a:endParaRPr lang="en-US" altLang="ko-KR" sz="21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12롯데마트드림Bold" panose="02020603020101020101" pitchFamily="18" charset="-127"/>
                <a:ea typeface="12롯데마트드림Bold" panose="02020603020101020101" pitchFamily="18" charset="-127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1B7588-8666-4250-B34A-FA6F1FBCD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927D65D-9A09-417D-8066-49E5CDBB0A52}"/>
              </a:ext>
            </a:extLst>
          </p:cNvPr>
          <p:cNvGrpSpPr/>
          <p:nvPr/>
        </p:nvGrpSpPr>
        <p:grpSpPr>
          <a:xfrm>
            <a:off x="2738242" y="1050569"/>
            <a:ext cx="3667516" cy="3585072"/>
            <a:chOff x="390134" y="1082842"/>
            <a:chExt cx="3979769" cy="3702149"/>
          </a:xfrm>
        </p:grpSpPr>
        <p:grpSp>
          <p:nvGrpSpPr>
            <p:cNvPr id="12" name="그룹 11"/>
            <p:cNvGrpSpPr/>
            <p:nvPr/>
          </p:nvGrpSpPr>
          <p:grpSpPr>
            <a:xfrm>
              <a:off x="390134" y="1082842"/>
              <a:ext cx="3979769" cy="3702149"/>
              <a:chOff x="4369564" y="1893159"/>
              <a:chExt cx="3293291" cy="3344779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4369564" y="1893159"/>
                <a:ext cx="3293291" cy="3344779"/>
              </a:xfrm>
              <a:prstGeom prst="rect">
                <a:avLst/>
              </a:prstGeom>
              <a:gradFill>
                <a:gsLst>
                  <a:gs pos="50000">
                    <a:schemeClr val="tx1">
                      <a:lumMod val="75000"/>
                      <a:lumOff val="25000"/>
                    </a:schemeClr>
                  </a:gs>
                  <a:gs pos="50000">
                    <a:srgbClr val="7AB9DF"/>
                  </a:gs>
                </a:gsLst>
                <a:lin ang="1272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4610508" y="2134103"/>
                <a:ext cx="2862890" cy="2862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12롯데마트드림Medium" panose="02020603020101020101" pitchFamily="18" charset="-127"/>
                  <a:ea typeface="12롯데마트드림Medium" panose="02020603020101020101" pitchFamily="18" charset="-127"/>
                </a:endParaRPr>
              </a:p>
            </p:txBody>
          </p:sp>
        </p:grpSp>
        <p:graphicFrame>
          <p:nvGraphicFramePr>
            <p:cNvPr id="10" name="차트 9">
              <a:extLst>
                <a:ext uri="{FF2B5EF4-FFF2-40B4-BE49-F238E27FC236}">
                  <a16:creationId xmlns:a16="http://schemas.microsoft.com/office/drawing/2014/main" id="{FE31352D-4C1A-4B3D-805D-D25F2F9D95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74093129"/>
                </p:ext>
              </p:extLst>
            </p:nvPr>
          </p:nvGraphicFramePr>
          <p:xfrm>
            <a:off x="825094" y="1491915"/>
            <a:ext cx="3306299" cy="30717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156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C05522-802D-4E8F-A766-A62648F71C85}"/>
              </a:ext>
            </a:extLst>
          </p:cNvPr>
          <p:cNvGrpSpPr/>
          <p:nvPr/>
        </p:nvGrpSpPr>
        <p:grpSpPr>
          <a:xfrm>
            <a:off x="-238439" y="358509"/>
            <a:ext cx="4138619" cy="501740"/>
            <a:chOff x="-238439" y="358509"/>
            <a:chExt cx="4138619" cy="50174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DD3EEF3-D9DB-4330-8E31-05600D805266}"/>
                </a:ext>
              </a:extLst>
            </p:cNvPr>
            <p:cNvSpPr/>
            <p:nvPr/>
          </p:nvSpPr>
          <p:spPr>
            <a:xfrm>
              <a:off x="-238439" y="358509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s-E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+mn-cs"/>
                </a:rPr>
                <a:t>일본의 전후 출산 추이</a:t>
              </a:r>
              <a:endPara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1B7588-8666-4250-B34A-FA6F1FBCD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3456BBD-033B-48BD-848D-78F4DD67C89A}"/>
              </a:ext>
            </a:extLst>
          </p:cNvPr>
          <p:cNvSpPr/>
          <p:nvPr/>
        </p:nvSpPr>
        <p:spPr>
          <a:xfrm>
            <a:off x="4461288" y="1413941"/>
            <a:ext cx="2015526" cy="98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CONTENTS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산업의 발달로 여성들의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지속적인 사회진출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CA9BC69-8669-444F-A4B7-01AA4BDFAC49}"/>
              </a:ext>
            </a:extLst>
          </p:cNvPr>
          <p:cNvSpPr/>
          <p:nvPr/>
        </p:nvSpPr>
        <p:spPr>
          <a:xfrm>
            <a:off x="2338783" y="3159927"/>
            <a:ext cx="1756041" cy="984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CONTENTS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전통적 가장의 역할을 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여성과 공유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154A3C1-7426-4031-A2C5-F567AF6C2AD8}"/>
              </a:ext>
            </a:extLst>
          </p:cNvPr>
          <p:cNvSpPr/>
          <p:nvPr/>
        </p:nvSpPr>
        <p:spPr>
          <a:xfrm>
            <a:off x="1973454" y="1061620"/>
            <a:ext cx="1926726" cy="16892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IMG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7EE3418-85EA-4D11-ACBD-FA0639260BC0}"/>
              </a:ext>
            </a:extLst>
          </p:cNvPr>
          <p:cNvSpPr/>
          <p:nvPr/>
        </p:nvSpPr>
        <p:spPr>
          <a:xfrm>
            <a:off x="4846056" y="3077075"/>
            <a:ext cx="1869186" cy="1544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IMG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5" name="Picture 8" descr="ì°ìíì ëí ì´ë¯¸ì§ ê²ìê²°ê³¼">
            <a:extLst>
              <a:ext uri="{FF2B5EF4-FFF2-40B4-BE49-F238E27FC236}">
                <a16:creationId xmlns:a16="http://schemas.microsoft.com/office/drawing/2014/main" id="{2CEBB69A-1243-495E-A350-238B4CAE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50" y="1265964"/>
            <a:ext cx="2047109" cy="156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mblogthumb-phinf.pstatic.net/MjAxODA0MThfNDAg/MDAxNTI0MDI4MDA3OTc1.BfjUM_VV4cIn-2o48iEndFNKD_nEFo8TANkC1JyuST0g.U4guBwhf3n3MnwwMy-_WGoqLem9e-O_cuxnQfPhECCcg.PNG.nhrck/image04.png?type=w800">
            <a:extLst>
              <a:ext uri="{FF2B5EF4-FFF2-40B4-BE49-F238E27FC236}">
                <a16:creationId xmlns:a16="http://schemas.microsoft.com/office/drawing/2014/main" id="{40E7CD3E-B1F9-4ADA-9331-6F21A3550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05" y="2829043"/>
            <a:ext cx="2047109" cy="15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25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C05522-802D-4E8F-A766-A62648F71C85}"/>
              </a:ext>
            </a:extLst>
          </p:cNvPr>
          <p:cNvGrpSpPr/>
          <p:nvPr/>
        </p:nvGrpSpPr>
        <p:grpSpPr>
          <a:xfrm>
            <a:off x="53836" y="366241"/>
            <a:ext cx="4138619" cy="501740"/>
            <a:chOff x="53836" y="366241"/>
            <a:chExt cx="4138619" cy="50174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DD3EEF3-D9DB-4330-8E31-05600D805266}"/>
                </a:ext>
              </a:extLst>
            </p:cNvPr>
            <p:cNvSpPr/>
            <p:nvPr/>
          </p:nvSpPr>
          <p:spPr>
            <a:xfrm>
              <a:off x="53836" y="366241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s-E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+mn-cs"/>
                </a:rPr>
                <a:t>변화하는 일본의 가족 형태</a:t>
              </a:r>
              <a:endPara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1B7588-8666-4250-B34A-FA6F1FBCD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84A256CB-B136-4BF4-ABF9-E2C3F6779707}"/>
              </a:ext>
            </a:extLst>
          </p:cNvPr>
          <p:cNvGrpSpPr/>
          <p:nvPr/>
        </p:nvGrpSpPr>
        <p:grpSpPr>
          <a:xfrm>
            <a:off x="2579135" y="1524160"/>
            <a:ext cx="3518485" cy="3147524"/>
            <a:chOff x="330787" y="1599464"/>
            <a:chExt cx="3518485" cy="3147524"/>
          </a:xfrm>
        </p:grpSpPr>
        <p:pic>
          <p:nvPicPr>
            <p:cNvPr id="17" name="Picture 2" descr="http://news.kotra.or.kr/crosseditor/binary/images/000758/%EC%9D%BC%EB%B3%B8_%EA%B0%80%EA%B5%AC_%ED%86%B5%EA%B3%84(%EC%9E%90%EB%A3%8C%EC%9B%90_%EC%9D%BC%EB%B3%B8%ED%86%B5%EA%B3%84%EC%B2%AD_2018)%EB%AC%B4%EC%97%AD%EA%B4%80_%EA%B0%80%EA%B3%B5.jpg">
              <a:extLst>
                <a:ext uri="{FF2B5EF4-FFF2-40B4-BE49-F238E27FC236}">
                  <a16:creationId xmlns:a16="http://schemas.microsoft.com/office/drawing/2014/main" id="{5127271E-6A29-4C53-82F6-CE8C20C26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99" y="1599464"/>
              <a:ext cx="3417073" cy="2816203"/>
            </a:xfrm>
            <a:prstGeom prst="rect">
              <a:avLst/>
            </a:prstGeom>
            <a:noFill/>
            <a:ln w="76200">
              <a:solidFill>
                <a:srgbClr val="7AB9D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27F15E-0A76-44CA-8C57-A152DFE2EC6A}"/>
                </a:ext>
              </a:extLst>
            </p:cNvPr>
            <p:cNvSpPr txBox="1"/>
            <p:nvPr/>
          </p:nvSpPr>
          <p:spPr>
            <a:xfrm>
              <a:off x="330787" y="4531544"/>
              <a:ext cx="179235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latinLnBrk="1"/>
              <a:r>
                <a:rPr lang="ko-KR" altLang="en-US" sz="800" dirty="0">
                  <a:solidFill>
                    <a:srgbClr val="6A6F7C"/>
                  </a:solidFill>
                  <a:latin typeface="12롯데마트드림Light" panose="02020603020101020101" pitchFamily="18" charset="-127"/>
                  <a:ea typeface="12롯데마트드림Light" panose="02020603020101020101" pitchFamily="18" charset="-127"/>
                </a:rPr>
                <a:t>출처 </a:t>
              </a:r>
              <a:r>
                <a:rPr lang="en-US" altLang="ko-KR" sz="800" dirty="0">
                  <a:solidFill>
                    <a:srgbClr val="6A6F7C"/>
                  </a:solidFill>
                  <a:latin typeface="12롯데마트드림Light" panose="02020603020101020101" pitchFamily="18" charset="-127"/>
                  <a:ea typeface="12롯데마트드림Light" panose="02020603020101020101" pitchFamily="18" charset="-127"/>
                </a:rPr>
                <a:t>: </a:t>
              </a:r>
              <a:r>
                <a:rPr lang="ko-KR" altLang="en-US" sz="800" dirty="0">
                  <a:solidFill>
                    <a:srgbClr val="6A6F7C"/>
                  </a:solidFill>
                  <a:latin typeface="12롯데마트드림Light" panose="02020603020101020101" pitchFamily="18" charset="-127"/>
                  <a:ea typeface="12롯데마트드림Light" panose="02020603020101020101" pitchFamily="18" charset="-127"/>
                </a:rPr>
                <a:t>일본통계청</a:t>
              </a:r>
            </a:p>
          </p:txBody>
        </p:sp>
      </p:grpSp>
      <p:sp>
        <p:nvSpPr>
          <p:cNvPr id="19" name="모서리가 둥근 직사각형 21">
            <a:extLst>
              <a:ext uri="{FF2B5EF4-FFF2-40B4-BE49-F238E27FC236}">
                <a16:creationId xmlns:a16="http://schemas.microsoft.com/office/drawing/2014/main" id="{878DD9B3-90BA-4BC8-AA1E-0F1E7EE83113}"/>
              </a:ext>
            </a:extLst>
          </p:cNvPr>
          <p:cNvSpPr/>
          <p:nvPr/>
        </p:nvSpPr>
        <p:spPr>
          <a:xfrm>
            <a:off x="2947546" y="1051366"/>
            <a:ext cx="2847893" cy="3103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AB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1">
              <a:defRPr lang="ko-KR" altLang="en-US"/>
            </a:pPr>
            <a:r>
              <a:rPr lang="ko-KR" altLang="en-US" sz="1275" b="1" dirty="0">
                <a:solidFill>
                  <a:srgbClr val="404040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일본 가구 구성의 변화 </a:t>
            </a:r>
          </a:p>
        </p:txBody>
      </p:sp>
    </p:spTree>
    <p:extLst>
      <p:ext uri="{BB962C8B-B14F-4D97-AF65-F5344CB8AC3E}">
        <p14:creationId xmlns:p14="http://schemas.microsoft.com/office/powerpoint/2010/main" val="231351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C05522-802D-4E8F-A766-A62648F71C85}"/>
              </a:ext>
            </a:extLst>
          </p:cNvPr>
          <p:cNvGrpSpPr/>
          <p:nvPr/>
        </p:nvGrpSpPr>
        <p:grpSpPr>
          <a:xfrm>
            <a:off x="53836" y="366241"/>
            <a:ext cx="4138619" cy="501740"/>
            <a:chOff x="53836" y="366241"/>
            <a:chExt cx="4138619" cy="50174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DD3EEF3-D9DB-4330-8E31-05600D805266}"/>
                </a:ext>
              </a:extLst>
            </p:cNvPr>
            <p:cNvSpPr/>
            <p:nvPr/>
          </p:nvSpPr>
          <p:spPr>
            <a:xfrm>
              <a:off x="53836" y="366241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s-E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+mn-cs"/>
                </a:rPr>
                <a:t>변화하는 일본의 가족 형태</a:t>
              </a:r>
              <a:endPara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1B7588-8666-4250-B34A-FA6F1FBCD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9" name="모서리가 둥근 직사각형 21">
            <a:extLst>
              <a:ext uri="{FF2B5EF4-FFF2-40B4-BE49-F238E27FC236}">
                <a16:creationId xmlns:a16="http://schemas.microsoft.com/office/drawing/2014/main" id="{878DD9B3-90BA-4BC8-AA1E-0F1E7EE83113}"/>
              </a:ext>
            </a:extLst>
          </p:cNvPr>
          <p:cNvSpPr/>
          <p:nvPr/>
        </p:nvSpPr>
        <p:spPr>
          <a:xfrm>
            <a:off x="1724107" y="1288304"/>
            <a:ext cx="2847893" cy="3103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AB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275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일본 가구 구성의 변화 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6F00D2FC-F612-4E1F-93C9-9F7126C0763A}"/>
              </a:ext>
            </a:extLst>
          </p:cNvPr>
          <p:cNvSpPr/>
          <p:nvPr/>
        </p:nvSpPr>
        <p:spPr>
          <a:xfrm>
            <a:off x="1900345" y="1741707"/>
            <a:ext cx="4149500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AB9DF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만혼과 </a:t>
            </a:r>
            <a:r>
              <a:rPr kumimoji="0" lang="ko-KR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AB9DF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비혼화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AB9DF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 </a:t>
            </a:r>
          </a:p>
          <a:p>
            <a:pPr marL="0" marR="0" lvl="0" indent="0" algn="l" defTabSz="6858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남성 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-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결혼자금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,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집 등 결혼과정에 필요한 것 준비 하느라 미룸</a:t>
            </a:r>
            <a:endParaRPr kumimoji="0" lang="en-US" altLang="ko-KR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여성 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-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 자신의 커리어를 위해서 결혼시기를 미루거나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선택사항으로 여김</a:t>
            </a:r>
            <a:endParaRPr kumimoji="0" lang="en-US" altLang="ko-KR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sp>
        <p:nvSpPr>
          <p:cNvPr id="36" name="자유형 15">
            <a:extLst>
              <a:ext uri="{FF2B5EF4-FFF2-40B4-BE49-F238E27FC236}">
                <a16:creationId xmlns:a16="http://schemas.microsoft.com/office/drawing/2014/main" id="{B2E8F4F6-B32E-4B2E-AAA6-8961E74D0FBB}"/>
              </a:ext>
            </a:extLst>
          </p:cNvPr>
          <p:cNvSpPr/>
          <p:nvPr/>
        </p:nvSpPr>
        <p:spPr>
          <a:xfrm rot="1800000">
            <a:off x="1523209" y="1785439"/>
            <a:ext cx="309969" cy="315968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7AB9DF"/>
          </a:solidFill>
          <a:ln w="12700" cap="flat" cmpd="sng" algn="ctr">
            <a:noFill/>
            <a:prstDash val="solid"/>
            <a:miter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A1EDF66-577A-4AE2-9C54-FED1DC405224}"/>
              </a:ext>
            </a:extLst>
          </p:cNvPr>
          <p:cNvSpPr/>
          <p:nvPr/>
        </p:nvSpPr>
        <p:spPr>
          <a:xfrm>
            <a:off x="1920834" y="2782540"/>
            <a:ext cx="4018331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AB9DF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자녀관</a:t>
            </a: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AB9DF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 변화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젊은 층에서 자녀를 굳이 낳지 않아도 된다는 의견이 증가</a:t>
            </a:r>
            <a:endParaRPr kumimoji="0" lang="en-US" altLang="ko-KR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출산율 하락의 가장 큰 요인은 경제적 문제</a:t>
            </a:r>
            <a:endParaRPr kumimoji="0" lang="en-US" altLang="ko-KR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sp>
        <p:nvSpPr>
          <p:cNvPr id="39" name="자유형 18">
            <a:extLst>
              <a:ext uri="{FF2B5EF4-FFF2-40B4-BE49-F238E27FC236}">
                <a16:creationId xmlns:a16="http://schemas.microsoft.com/office/drawing/2014/main" id="{DEA3B038-19F3-4ECF-9054-95ABE85830BA}"/>
              </a:ext>
            </a:extLst>
          </p:cNvPr>
          <p:cNvSpPr/>
          <p:nvPr/>
        </p:nvSpPr>
        <p:spPr>
          <a:xfrm rot="1800000">
            <a:off x="1600173" y="2795488"/>
            <a:ext cx="300171" cy="315968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7AB9DF"/>
          </a:solidFill>
          <a:ln w="12700" cap="flat" cmpd="sng" algn="ctr">
            <a:noFill/>
            <a:prstDash val="solid"/>
            <a:miter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400" b="0" i="0" u="none" strike="noStrike" kern="0" cap="none" spc="0" normalizeH="0" baseline="0" noProof="0" dirty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72FA33F0-D230-4FB4-AB3F-94589C0B09E7}"/>
              </a:ext>
            </a:extLst>
          </p:cNvPr>
          <p:cNvSpPr/>
          <p:nvPr/>
        </p:nvSpPr>
        <p:spPr>
          <a:xfrm>
            <a:off x="1900345" y="3788659"/>
            <a:ext cx="4018331" cy="88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AB9DF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가족의 해체 </a:t>
            </a:r>
            <a:endParaRPr kumimoji="0" lang="en-US" altLang="ko-KR" sz="1400" b="1" i="0" u="none" strike="noStrike" kern="0" cap="none" spc="0" normalizeH="0" baseline="0" noProof="0" dirty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  <a:p>
            <a:pPr marL="0" marR="0" lvl="0" indent="0" algn="l" defTabSz="6858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산업화로 인한 농촌 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        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도시 인구이동 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(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핵가족화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)</a:t>
            </a:r>
          </a:p>
          <a:p>
            <a:pPr marL="0" marR="0" lvl="0" indent="0" algn="l" defTabSz="6858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이혼율 상승과 가치관 변화에 따른 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1</a:t>
            </a:r>
            <a:r>
              <a: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12롯데마트드림Light" panose="02020603020101020101" pitchFamily="18" charset="-127"/>
                <a:ea typeface="12롯데마트드림Light" panose="02020603020101020101" pitchFamily="18" charset="-127"/>
                <a:cs typeface="+mn-cs"/>
              </a:rPr>
              <a:t>인 가구 증가 </a:t>
            </a:r>
            <a:endParaRPr kumimoji="0" lang="en-US" altLang="ko-KR" sz="11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sp>
        <p:nvSpPr>
          <p:cNvPr id="42" name="자유형 21">
            <a:extLst>
              <a:ext uri="{FF2B5EF4-FFF2-40B4-BE49-F238E27FC236}">
                <a16:creationId xmlns:a16="http://schemas.microsoft.com/office/drawing/2014/main" id="{6A87DE4B-8C13-4D48-9146-F960F887A1D3}"/>
              </a:ext>
            </a:extLst>
          </p:cNvPr>
          <p:cNvSpPr/>
          <p:nvPr/>
        </p:nvSpPr>
        <p:spPr>
          <a:xfrm rot="1800000">
            <a:off x="1541289" y="3842536"/>
            <a:ext cx="300171" cy="315968"/>
          </a:xfrm>
          <a:custGeom>
            <a:avLst/>
            <a:gdLst>
              <a:gd name="connsiteX0" fmla="*/ 206259 w 313282"/>
              <a:gd name="connsiteY0" fmla="*/ 131071 h 421291"/>
              <a:gd name="connsiteX1" fmla="*/ 254417 w 313282"/>
              <a:gd name="connsiteY1" fmla="*/ 154571 h 421291"/>
              <a:gd name="connsiteX2" fmla="*/ 293383 w 313282"/>
              <a:gd name="connsiteY2" fmla="*/ 198749 h 421291"/>
              <a:gd name="connsiteX3" fmla="*/ 239085 w 313282"/>
              <a:gd name="connsiteY3" fmla="*/ 401392 h 421291"/>
              <a:gd name="connsiteX4" fmla="*/ 36442 w 313282"/>
              <a:gd name="connsiteY4" fmla="*/ 347094 h 421291"/>
              <a:gd name="connsiteX5" fmla="*/ 17667 w 313282"/>
              <a:gd name="connsiteY5" fmla="*/ 291258 h 421291"/>
              <a:gd name="connsiteX6" fmla="*/ 19893 w 313282"/>
              <a:gd name="connsiteY6" fmla="*/ 259334 h 421291"/>
              <a:gd name="connsiteX7" fmla="*/ 40634 w 313282"/>
              <a:gd name="connsiteY7" fmla="*/ 271309 h 421291"/>
              <a:gd name="connsiteX8" fmla="*/ 39433 w 313282"/>
              <a:gd name="connsiteY8" fmla="*/ 288548 h 421291"/>
              <a:gd name="connsiteX9" fmla="*/ 55432 w 313282"/>
              <a:gd name="connsiteY9" fmla="*/ 336130 h 421291"/>
              <a:gd name="connsiteX10" fmla="*/ 228120 w 313282"/>
              <a:gd name="connsiteY10" fmla="*/ 382402 h 421291"/>
              <a:gd name="connsiteX11" fmla="*/ 274391 w 313282"/>
              <a:gd name="connsiteY11" fmla="*/ 209714 h 421291"/>
              <a:gd name="connsiteX12" fmla="*/ 241185 w 313282"/>
              <a:gd name="connsiteY12" fmla="*/ 172067 h 421291"/>
              <a:gd name="connsiteX13" fmla="*/ 206259 w 313282"/>
              <a:gd name="connsiteY13" fmla="*/ 155023 h 421291"/>
              <a:gd name="connsiteX14" fmla="*/ 90740 w 313282"/>
              <a:gd name="connsiteY14" fmla="*/ 144451 h 421291"/>
              <a:gd name="connsiteX15" fmla="*/ 133939 w 313282"/>
              <a:gd name="connsiteY15" fmla="*/ 129924 h 421291"/>
              <a:gd name="connsiteX16" fmla="*/ 133940 w 313282"/>
              <a:gd name="connsiteY16" fmla="*/ 152603 h 421291"/>
              <a:gd name="connsiteX17" fmla="*/ 101704 w 313282"/>
              <a:gd name="connsiteY17" fmla="*/ 163443 h 421291"/>
              <a:gd name="connsiteX18" fmla="*/ 64056 w 313282"/>
              <a:gd name="connsiteY18" fmla="*/ 196649 h 421291"/>
              <a:gd name="connsiteX19" fmla="*/ 62277 w 313282"/>
              <a:gd name="connsiteY19" fmla="*/ 200297 h 421291"/>
              <a:gd name="connsiteX20" fmla="*/ 43591 w 313282"/>
              <a:gd name="connsiteY20" fmla="*/ 189508 h 421291"/>
              <a:gd name="connsiteX21" fmla="*/ 46563 w 313282"/>
              <a:gd name="connsiteY21" fmla="*/ 183418 h 421291"/>
              <a:gd name="connsiteX22" fmla="*/ 90740 w 313282"/>
              <a:gd name="connsiteY22" fmla="*/ 144451 h 421291"/>
              <a:gd name="connsiteX23" fmla="*/ 159157 w 313282"/>
              <a:gd name="connsiteY23" fmla="*/ 5272 h 421291"/>
              <a:gd name="connsiteX24" fmla="*/ 171885 w 313282"/>
              <a:gd name="connsiteY24" fmla="*/ 0 h 421291"/>
              <a:gd name="connsiteX25" fmla="*/ 189885 w 313282"/>
              <a:gd name="connsiteY25" fmla="*/ 18000 h 421291"/>
              <a:gd name="connsiteX26" fmla="*/ 189885 w 313282"/>
              <a:gd name="connsiteY26" fmla="*/ 298375 h 421291"/>
              <a:gd name="connsiteX27" fmla="*/ 191274 w 313282"/>
              <a:gd name="connsiteY27" fmla="*/ 300185 h 421291"/>
              <a:gd name="connsiteX28" fmla="*/ 189476 w 313282"/>
              <a:gd name="connsiteY28" fmla="*/ 313844 h 421291"/>
              <a:gd name="connsiteX29" fmla="*/ 185313 w 313282"/>
              <a:gd name="connsiteY29" fmla="*/ 317038 h 421291"/>
              <a:gd name="connsiteX30" fmla="*/ 184613 w 313282"/>
              <a:gd name="connsiteY30" fmla="*/ 318728 h 421291"/>
              <a:gd name="connsiteX31" fmla="*/ 181348 w 313282"/>
              <a:gd name="connsiteY31" fmla="*/ 320080 h 421291"/>
              <a:gd name="connsiteX32" fmla="*/ 178546 w 313282"/>
              <a:gd name="connsiteY32" fmla="*/ 322230 h 421291"/>
              <a:gd name="connsiteX33" fmla="*/ 176733 w 313282"/>
              <a:gd name="connsiteY33" fmla="*/ 321992 h 421291"/>
              <a:gd name="connsiteX34" fmla="*/ 171885 w 313282"/>
              <a:gd name="connsiteY34" fmla="*/ 324000 h 421291"/>
              <a:gd name="connsiteX35" fmla="*/ 159157 w 313282"/>
              <a:gd name="connsiteY35" fmla="*/ 318728 h 421291"/>
              <a:gd name="connsiteX36" fmla="*/ 158284 w 313282"/>
              <a:gd name="connsiteY36" fmla="*/ 316620 h 421291"/>
              <a:gd name="connsiteX37" fmla="*/ 9002 w 313282"/>
              <a:gd name="connsiteY37" fmla="*/ 230432 h 421291"/>
              <a:gd name="connsiteX38" fmla="*/ 2414 w 313282"/>
              <a:gd name="connsiteY38" fmla="*/ 205844 h 421291"/>
              <a:gd name="connsiteX39" fmla="*/ 27003 w 313282"/>
              <a:gd name="connsiteY39" fmla="*/ 199255 h 421291"/>
              <a:gd name="connsiteX40" fmla="*/ 153885 w 313282"/>
              <a:gd name="connsiteY40" fmla="*/ 272511 h 421291"/>
              <a:gd name="connsiteX41" fmla="*/ 153885 w 313282"/>
              <a:gd name="connsiteY41" fmla="*/ 18000 h 421291"/>
              <a:gd name="connsiteX42" fmla="*/ 159157 w 313282"/>
              <a:gd name="connsiteY42" fmla="*/ 5272 h 42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3282" h="421291">
                <a:moveTo>
                  <a:pt x="206259" y="131071"/>
                </a:moveTo>
                <a:lnTo>
                  <a:pt x="254417" y="154571"/>
                </a:lnTo>
                <a:cubicBezTo>
                  <a:pt x="269791" y="166188"/>
                  <a:pt x="283142" y="181011"/>
                  <a:pt x="293383" y="198749"/>
                </a:cubicBezTo>
                <a:cubicBezTo>
                  <a:pt x="334348" y="269702"/>
                  <a:pt x="310038" y="360428"/>
                  <a:pt x="239085" y="401392"/>
                </a:cubicBezTo>
                <a:cubicBezTo>
                  <a:pt x="168133" y="442357"/>
                  <a:pt x="77407" y="418047"/>
                  <a:pt x="36442" y="347094"/>
                </a:cubicBezTo>
                <a:cubicBezTo>
                  <a:pt x="26201" y="329356"/>
                  <a:pt x="20040" y="310382"/>
                  <a:pt x="17667" y="291258"/>
                </a:cubicBezTo>
                <a:lnTo>
                  <a:pt x="19893" y="259334"/>
                </a:lnTo>
                <a:lnTo>
                  <a:pt x="40634" y="271309"/>
                </a:lnTo>
                <a:lnTo>
                  <a:pt x="39433" y="288548"/>
                </a:lnTo>
                <a:cubicBezTo>
                  <a:pt x="41455" y="304845"/>
                  <a:pt x="46705" y="321015"/>
                  <a:pt x="55432" y="336130"/>
                </a:cubicBezTo>
                <a:cubicBezTo>
                  <a:pt x="90341" y="396594"/>
                  <a:pt x="167656" y="417311"/>
                  <a:pt x="228120" y="382402"/>
                </a:cubicBezTo>
                <a:cubicBezTo>
                  <a:pt x="288584" y="347493"/>
                  <a:pt x="309300" y="270178"/>
                  <a:pt x="274391" y="209714"/>
                </a:cubicBezTo>
                <a:cubicBezTo>
                  <a:pt x="265664" y="194599"/>
                  <a:pt x="254287" y="181966"/>
                  <a:pt x="241185" y="172067"/>
                </a:cubicBezTo>
                <a:lnTo>
                  <a:pt x="206259" y="155023"/>
                </a:lnTo>
                <a:close/>
                <a:moveTo>
                  <a:pt x="90740" y="144451"/>
                </a:moveTo>
                <a:lnTo>
                  <a:pt x="133939" y="129924"/>
                </a:lnTo>
                <a:lnTo>
                  <a:pt x="133940" y="152603"/>
                </a:lnTo>
                <a:lnTo>
                  <a:pt x="101704" y="163443"/>
                </a:lnTo>
                <a:cubicBezTo>
                  <a:pt x="86588" y="172170"/>
                  <a:pt x="73957" y="183548"/>
                  <a:pt x="64056" y="196649"/>
                </a:cubicBezTo>
                <a:lnTo>
                  <a:pt x="62277" y="200297"/>
                </a:lnTo>
                <a:lnTo>
                  <a:pt x="43591" y="189508"/>
                </a:lnTo>
                <a:lnTo>
                  <a:pt x="46563" y="183418"/>
                </a:lnTo>
                <a:cubicBezTo>
                  <a:pt x="58179" y="168044"/>
                  <a:pt x="73002" y="154692"/>
                  <a:pt x="90740" y="144451"/>
                </a:cubicBezTo>
                <a:close/>
                <a:moveTo>
                  <a:pt x="159157" y="5272"/>
                </a:moveTo>
                <a:cubicBezTo>
                  <a:pt x="162415" y="2015"/>
                  <a:pt x="166915" y="0"/>
                  <a:pt x="171885" y="0"/>
                </a:cubicBezTo>
                <a:cubicBezTo>
                  <a:pt x="181826" y="0"/>
                  <a:pt x="189885" y="8059"/>
                  <a:pt x="189885" y="18000"/>
                </a:cubicBezTo>
                <a:lnTo>
                  <a:pt x="189885" y="298375"/>
                </a:lnTo>
                <a:lnTo>
                  <a:pt x="191274" y="300185"/>
                </a:lnTo>
                <a:cubicBezTo>
                  <a:pt x="192466" y="304635"/>
                  <a:pt x="191961" y="309539"/>
                  <a:pt x="189476" y="313844"/>
                </a:cubicBezTo>
                <a:lnTo>
                  <a:pt x="185313" y="317038"/>
                </a:lnTo>
                <a:lnTo>
                  <a:pt x="184613" y="318728"/>
                </a:lnTo>
                <a:lnTo>
                  <a:pt x="181348" y="320080"/>
                </a:lnTo>
                <a:lnTo>
                  <a:pt x="178546" y="322230"/>
                </a:lnTo>
                <a:lnTo>
                  <a:pt x="176733" y="321992"/>
                </a:lnTo>
                <a:lnTo>
                  <a:pt x="171885" y="324000"/>
                </a:lnTo>
                <a:cubicBezTo>
                  <a:pt x="166915" y="324000"/>
                  <a:pt x="162415" y="321985"/>
                  <a:pt x="159157" y="318728"/>
                </a:cubicBezTo>
                <a:lnTo>
                  <a:pt x="158284" y="316620"/>
                </a:lnTo>
                <a:lnTo>
                  <a:pt x="9002" y="230432"/>
                </a:lnTo>
                <a:cubicBezTo>
                  <a:pt x="393" y="225462"/>
                  <a:pt x="-2556" y="214453"/>
                  <a:pt x="2414" y="205844"/>
                </a:cubicBezTo>
                <a:cubicBezTo>
                  <a:pt x="7384" y="197235"/>
                  <a:pt x="18393" y="194285"/>
                  <a:pt x="27003" y="199255"/>
                </a:cubicBezTo>
                <a:lnTo>
                  <a:pt x="153885" y="272511"/>
                </a:lnTo>
                <a:lnTo>
                  <a:pt x="153885" y="18000"/>
                </a:lnTo>
                <a:cubicBezTo>
                  <a:pt x="153885" y="13029"/>
                  <a:pt x="155900" y="8530"/>
                  <a:pt x="159157" y="5272"/>
                </a:cubicBezTo>
                <a:close/>
              </a:path>
            </a:pathLst>
          </a:custGeom>
          <a:solidFill>
            <a:srgbClr val="7AB9DF"/>
          </a:solidFill>
          <a:ln w="12700" cap="flat" cmpd="sng" algn="ctr">
            <a:noFill/>
            <a:prstDash val="solid"/>
            <a:miter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7AB9DF"/>
              </a:solidFill>
              <a:effectLst/>
              <a:uLnTx/>
              <a:uFillTx/>
              <a:latin typeface="12롯데마트드림Light" panose="02020603020101020101" pitchFamily="18" charset="-127"/>
              <a:ea typeface="12롯데마트드림Light" panose="02020603020101020101" pitchFamily="18" charset="-127"/>
              <a:cs typeface="+mn-cs"/>
            </a:endParaRPr>
          </a:p>
        </p:txBody>
      </p: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7CF0EA69-E4A4-47EB-8D81-034EB4BEF5DF}"/>
              </a:ext>
            </a:extLst>
          </p:cNvPr>
          <p:cNvCxnSpPr/>
          <p:nvPr/>
        </p:nvCxnSpPr>
        <p:spPr>
          <a:xfrm>
            <a:off x="3111587" y="4277674"/>
            <a:ext cx="232576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3677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7C05522-802D-4E8F-A766-A62648F71C85}"/>
              </a:ext>
            </a:extLst>
          </p:cNvPr>
          <p:cNvGrpSpPr/>
          <p:nvPr/>
        </p:nvGrpSpPr>
        <p:grpSpPr>
          <a:xfrm>
            <a:off x="-623895" y="374091"/>
            <a:ext cx="4138619" cy="501740"/>
            <a:chOff x="-623895" y="374091"/>
            <a:chExt cx="4138619" cy="501740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DD3EEF3-D9DB-4330-8E31-05600D805266}"/>
                </a:ext>
              </a:extLst>
            </p:cNvPr>
            <p:cNvSpPr/>
            <p:nvPr/>
          </p:nvSpPr>
          <p:spPr>
            <a:xfrm>
              <a:off x="-623895" y="374091"/>
              <a:ext cx="4138619" cy="501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s-ES" sz="2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12롯데마트드림Bold" panose="02020603020101020101" pitchFamily="18" charset="-127"/>
                  <a:ea typeface="12롯데마트드림Bold" panose="02020603020101020101" pitchFamily="18" charset="-127"/>
                  <a:cs typeface="+mn-cs"/>
                </a:rPr>
                <a:t>일본의 </a:t>
              </a:r>
              <a:r>
                <a:rPr lang="ko-KR" altLang="es-ES" sz="2100" b="1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12롯데마트드림Bold" panose="02020603020101020101" pitchFamily="18" charset="-127"/>
                  <a:ea typeface="12롯데마트드림Bold" panose="02020603020101020101" pitchFamily="18" charset="-127"/>
                </a:rPr>
                <a:t>고령화</a:t>
              </a:r>
              <a:endPara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12롯데마트드림Bold" panose="02020603020101020101" pitchFamily="18" charset="-127"/>
                <a:ea typeface="12롯데마트드림Bold" panose="02020603020101020101" pitchFamily="18" charset="-127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81B7588-8666-4250-B34A-FA6F1FBCD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84" y="485270"/>
              <a:ext cx="346177" cy="326506"/>
            </a:xfrm>
            <a:custGeom>
              <a:avLst/>
              <a:gdLst>
                <a:gd name="T0" fmla="*/ 2689 w 3491"/>
                <a:gd name="T1" fmla="*/ 15 h 3097"/>
                <a:gd name="T2" fmla="*/ 2963 w 3491"/>
                <a:gd name="T3" fmla="*/ 108 h 3097"/>
                <a:gd name="T4" fmla="*/ 3204 w 3491"/>
                <a:gd name="T5" fmla="*/ 281 h 3097"/>
                <a:gd name="T6" fmla="*/ 3382 w 3491"/>
                <a:gd name="T7" fmla="*/ 518 h 3097"/>
                <a:gd name="T8" fmla="*/ 3475 w 3491"/>
                <a:gd name="T9" fmla="*/ 786 h 3097"/>
                <a:gd name="T10" fmla="*/ 3486 w 3491"/>
                <a:gd name="T11" fmla="*/ 1066 h 3097"/>
                <a:gd name="T12" fmla="*/ 3413 w 3491"/>
                <a:gd name="T13" fmla="*/ 1339 h 3097"/>
                <a:gd name="T14" fmla="*/ 3256 w 3491"/>
                <a:gd name="T15" fmla="*/ 1586 h 3097"/>
                <a:gd name="T16" fmla="*/ 1965 w 3491"/>
                <a:gd name="T17" fmla="*/ 2838 h 3097"/>
                <a:gd name="T18" fmla="*/ 1873 w 3491"/>
                <a:gd name="T19" fmla="*/ 2828 h 3097"/>
                <a:gd name="T20" fmla="*/ 1821 w 3491"/>
                <a:gd name="T21" fmla="*/ 2749 h 3097"/>
                <a:gd name="T22" fmla="*/ 1853 w 3491"/>
                <a:gd name="T23" fmla="*/ 2662 h 3097"/>
                <a:gd name="T24" fmla="*/ 3153 w 3491"/>
                <a:gd name="T25" fmla="*/ 1355 h 3097"/>
                <a:gd name="T26" fmla="*/ 3242 w 3491"/>
                <a:gd name="T27" fmla="*/ 1126 h 3097"/>
                <a:gd name="T28" fmla="*/ 3253 w 3491"/>
                <a:gd name="T29" fmla="*/ 885 h 3097"/>
                <a:gd name="T30" fmla="*/ 3183 w 3491"/>
                <a:gd name="T31" fmla="*/ 653 h 3097"/>
                <a:gd name="T32" fmla="*/ 3035 w 3491"/>
                <a:gd name="T33" fmla="*/ 448 h 3097"/>
                <a:gd name="T34" fmla="*/ 2825 w 3491"/>
                <a:gd name="T35" fmla="*/ 301 h 3097"/>
                <a:gd name="T36" fmla="*/ 2586 w 3491"/>
                <a:gd name="T37" fmla="*/ 234 h 3097"/>
                <a:gd name="T38" fmla="*/ 2340 w 3491"/>
                <a:gd name="T39" fmla="*/ 243 h 3097"/>
                <a:gd name="T40" fmla="*/ 2108 w 3491"/>
                <a:gd name="T41" fmla="*/ 331 h 3097"/>
                <a:gd name="T42" fmla="*/ 378 w 3491"/>
                <a:gd name="T43" fmla="*/ 1972 h 3097"/>
                <a:gd name="T44" fmla="*/ 258 w 3491"/>
                <a:gd name="T45" fmla="*/ 2149 h 3097"/>
                <a:gd name="T46" fmla="*/ 218 w 3491"/>
                <a:gd name="T47" fmla="*/ 2350 h 3097"/>
                <a:gd name="T48" fmla="*/ 258 w 3491"/>
                <a:gd name="T49" fmla="*/ 2551 h 3097"/>
                <a:gd name="T50" fmla="*/ 378 w 3491"/>
                <a:gd name="T51" fmla="*/ 2728 h 3097"/>
                <a:gd name="T52" fmla="*/ 558 w 3491"/>
                <a:gd name="T53" fmla="*/ 2846 h 3097"/>
                <a:gd name="T54" fmla="*/ 763 w 3491"/>
                <a:gd name="T55" fmla="*/ 2885 h 3097"/>
                <a:gd name="T56" fmla="*/ 968 w 3491"/>
                <a:gd name="T57" fmla="*/ 2846 h 3097"/>
                <a:gd name="T58" fmla="*/ 1149 w 3491"/>
                <a:gd name="T59" fmla="*/ 2728 h 3097"/>
                <a:gd name="T60" fmla="*/ 2809 w 3491"/>
                <a:gd name="T61" fmla="*/ 1091 h 3097"/>
                <a:gd name="T62" fmla="*/ 2837 w 3491"/>
                <a:gd name="T63" fmla="*/ 942 h 3097"/>
                <a:gd name="T64" fmla="*/ 2791 w 3491"/>
                <a:gd name="T65" fmla="*/ 797 h 3097"/>
                <a:gd name="T66" fmla="*/ 2677 w 3491"/>
                <a:gd name="T67" fmla="*/ 685 h 3097"/>
                <a:gd name="T68" fmla="*/ 2528 w 3491"/>
                <a:gd name="T69" fmla="*/ 641 h 3097"/>
                <a:gd name="T70" fmla="*/ 2377 w 3491"/>
                <a:gd name="T71" fmla="*/ 668 h 3097"/>
                <a:gd name="T72" fmla="*/ 1082 w 3491"/>
                <a:gd name="T73" fmla="*/ 1906 h 3097"/>
                <a:gd name="T74" fmla="*/ 992 w 3491"/>
                <a:gd name="T75" fmla="*/ 1937 h 3097"/>
                <a:gd name="T76" fmla="*/ 911 w 3491"/>
                <a:gd name="T77" fmla="*/ 1887 h 3097"/>
                <a:gd name="T78" fmla="*/ 900 w 3491"/>
                <a:gd name="T79" fmla="*/ 1796 h 3097"/>
                <a:gd name="T80" fmla="*/ 2165 w 3491"/>
                <a:gd name="T81" fmla="*/ 546 h 3097"/>
                <a:gd name="T82" fmla="*/ 2354 w 3491"/>
                <a:gd name="T83" fmla="*/ 449 h 3097"/>
                <a:gd name="T84" fmla="*/ 2562 w 3491"/>
                <a:gd name="T85" fmla="*/ 429 h 3097"/>
                <a:gd name="T86" fmla="*/ 2763 w 3491"/>
                <a:gd name="T87" fmla="*/ 488 h 3097"/>
                <a:gd name="T88" fmla="*/ 2932 w 3491"/>
                <a:gd name="T89" fmla="*/ 623 h 3097"/>
                <a:gd name="T90" fmla="*/ 3032 w 3491"/>
                <a:gd name="T91" fmla="*/ 809 h 3097"/>
                <a:gd name="T92" fmla="*/ 3053 w 3491"/>
                <a:gd name="T93" fmla="*/ 1012 h 3097"/>
                <a:gd name="T94" fmla="*/ 2993 w 3491"/>
                <a:gd name="T95" fmla="*/ 1209 h 3097"/>
                <a:gd name="T96" fmla="*/ 1303 w 3491"/>
                <a:gd name="T97" fmla="*/ 2879 h 3097"/>
                <a:gd name="T98" fmla="*/ 1094 w 3491"/>
                <a:gd name="T99" fmla="*/ 3025 h 3097"/>
                <a:gd name="T100" fmla="*/ 855 w 3491"/>
                <a:gd name="T101" fmla="*/ 3092 h 3097"/>
                <a:gd name="T102" fmla="*/ 609 w 3491"/>
                <a:gd name="T103" fmla="*/ 3083 h 3097"/>
                <a:gd name="T104" fmla="*/ 377 w 3491"/>
                <a:gd name="T105" fmla="*/ 2995 h 3097"/>
                <a:gd name="T106" fmla="*/ 178 w 3491"/>
                <a:gd name="T107" fmla="*/ 2832 h 3097"/>
                <a:gd name="T108" fmla="*/ 51 w 3491"/>
                <a:gd name="T109" fmla="*/ 2617 h 3097"/>
                <a:gd name="T110" fmla="*/ 0 w 3491"/>
                <a:gd name="T111" fmla="*/ 2381 h 3097"/>
                <a:gd name="T112" fmla="*/ 30 w 3491"/>
                <a:gd name="T113" fmla="*/ 2141 h 3097"/>
                <a:gd name="T114" fmla="*/ 139 w 3491"/>
                <a:gd name="T115" fmla="*/ 1920 h 3097"/>
                <a:gd name="T116" fmla="*/ 1872 w 3491"/>
                <a:gd name="T117" fmla="*/ 230 h 3097"/>
                <a:gd name="T118" fmla="*/ 2123 w 3491"/>
                <a:gd name="T119" fmla="*/ 76 h 3097"/>
                <a:gd name="T120" fmla="*/ 2402 w 3491"/>
                <a:gd name="T121" fmla="*/ 5 h 3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1" h="3097">
                  <a:moveTo>
                    <a:pt x="2474" y="0"/>
                  </a:moveTo>
                  <a:lnTo>
                    <a:pt x="2546" y="0"/>
                  </a:lnTo>
                  <a:lnTo>
                    <a:pt x="2618" y="5"/>
                  </a:lnTo>
                  <a:lnTo>
                    <a:pt x="2689" y="15"/>
                  </a:lnTo>
                  <a:lnTo>
                    <a:pt x="2758" y="31"/>
                  </a:lnTo>
                  <a:lnTo>
                    <a:pt x="2828" y="51"/>
                  </a:lnTo>
                  <a:lnTo>
                    <a:pt x="2896" y="76"/>
                  </a:lnTo>
                  <a:lnTo>
                    <a:pt x="2963" y="108"/>
                  </a:lnTo>
                  <a:lnTo>
                    <a:pt x="3026" y="143"/>
                  </a:lnTo>
                  <a:lnTo>
                    <a:pt x="3088" y="183"/>
                  </a:lnTo>
                  <a:lnTo>
                    <a:pt x="3147" y="230"/>
                  </a:lnTo>
                  <a:lnTo>
                    <a:pt x="3204" y="281"/>
                  </a:lnTo>
                  <a:lnTo>
                    <a:pt x="3256" y="336"/>
                  </a:lnTo>
                  <a:lnTo>
                    <a:pt x="3303" y="394"/>
                  </a:lnTo>
                  <a:lnTo>
                    <a:pt x="3345" y="455"/>
                  </a:lnTo>
                  <a:lnTo>
                    <a:pt x="3382" y="518"/>
                  </a:lnTo>
                  <a:lnTo>
                    <a:pt x="3413" y="582"/>
                  </a:lnTo>
                  <a:lnTo>
                    <a:pt x="3439" y="650"/>
                  </a:lnTo>
                  <a:lnTo>
                    <a:pt x="3460" y="717"/>
                  </a:lnTo>
                  <a:lnTo>
                    <a:pt x="3475" y="786"/>
                  </a:lnTo>
                  <a:lnTo>
                    <a:pt x="3486" y="856"/>
                  </a:lnTo>
                  <a:lnTo>
                    <a:pt x="3491" y="926"/>
                  </a:lnTo>
                  <a:lnTo>
                    <a:pt x="3491" y="996"/>
                  </a:lnTo>
                  <a:lnTo>
                    <a:pt x="3486" y="1066"/>
                  </a:lnTo>
                  <a:lnTo>
                    <a:pt x="3475" y="1136"/>
                  </a:lnTo>
                  <a:lnTo>
                    <a:pt x="3460" y="1205"/>
                  </a:lnTo>
                  <a:lnTo>
                    <a:pt x="3439" y="1273"/>
                  </a:lnTo>
                  <a:lnTo>
                    <a:pt x="3413" y="1339"/>
                  </a:lnTo>
                  <a:lnTo>
                    <a:pt x="3382" y="1404"/>
                  </a:lnTo>
                  <a:lnTo>
                    <a:pt x="3345" y="1467"/>
                  </a:lnTo>
                  <a:lnTo>
                    <a:pt x="3303" y="1528"/>
                  </a:lnTo>
                  <a:lnTo>
                    <a:pt x="3256" y="1586"/>
                  </a:lnTo>
                  <a:lnTo>
                    <a:pt x="3204" y="1641"/>
                  </a:lnTo>
                  <a:lnTo>
                    <a:pt x="2007" y="2813"/>
                  </a:lnTo>
                  <a:lnTo>
                    <a:pt x="1988" y="2828"/>
                  </a:lnTo>
                  <a:lnTo>
                    <a:pt x="1965" y="2838"/>
                  </a:lnTo>
                  <a:lnTo>
                    <a:pt x="1942" y="2844"/>
                  </a:lnTo>
                  <a:lnTo>
                    <a:pt x="1918" y="2844"/>
                  </a:lnTo>
                  <a:lnTo>
                    <a:pt x="1894" y="2838"/>
                  </a:lnTo>
                  <a:lnTo>
                    <a:pt x="1873" y="2828"/>
                  </a:lnTo>
                  <a:lnTo>
                    <a:pt x="1853" y="2813"/>
                  </a:lnTo>
                  <a:lnTo>
                    <a:pt x="1837" y="2793"/>
                  </a:lnTo>
                  <a:lnTo>
                    <a:pt x="1827" y="2772"/>
                  </a:lnTo>
                  <a:lnTo>
                    <a:pt x="1821" y="2749"/>
                  </a:lnTo>
                  <a:lnTo>
                    <a:pt x="1821" y="2726"/>
                  </a:lnTo>
                  <a:lnTo>
                    <a:pt x="1827" y="2703"/>
                  </a:lnTo>
                  <a:lnTo>
                    <a:pt x="1837" y="2681"/>
                  </a:lnTo>
                  <a:lnTo>
                    <a:pt x="1853" y="2662"/>
                  </a:lnTo>
                  <a:lnTo>
                    <a:pt x="3035" y="1505"/>
                  </a:lnTo>
                  <a:lnTo>
                    <a:pt x="3079" y="1458"/>
                  </a:lnTo>
                  <a:lnTo>
                    <a:pt x="3118" y="1407"/>
                  </a:lnTo>
                  <a:lnTo>
                    <a:pt x="3153" y="1355"/>
                  </a:lnTo>
                  <a:lnTo>
                    <a:pt x="3183" y="1300"/>
                  </a:lnTo>
                  <a:lnTo>
                    <a:pt x="3208" y="1243"/>
                  </a:lnTo>
                  <a:lnTo>
                    <a:pt x="3228" y="1185"/>
                  </a:lnTo>
                  <a:lnTo>
                    <a:pt x="3242" y="1126"/>
                  </a:lnTo>
                  <a:lnTo>
                    <a:pt x="3253" y="1066"/>
                  </a:lnTo>
                  <a:lnTo>
                    <a:pt x="3257" y="1006"/>
                  </a:lnTo>
                  <a:lnTo>
                    <a:pt x="3257" y="946"/>
                  </a:lnTo>
                  <a:lnTo>
                    <a:pt x="3253" y="885"/>
                  </a:lnTo>
                  <a:lnTo>
                    <a:pt x="3242" y="826"/>
                  </a:lnTo>
                  <a:lnTo>
                    <a:pt x="3228" y="766"/>
                  </a:lnTo>
                  <a:lnTo>
                    <a:pt x="3208" y="709"/>
                  </a:lnTo>
                  <a:lnTo>
                    <a:pt x="3183" y="653"/>
                  </a:lnTo>
                  <a:lnTo>
                    <a:pt x="3153" y="598"/>
                  </a:lnTo>
                  <a:lnTo>
                    <a:pt x="3118" y="545"/>
                  </a:lnTo>
                  <a:lnTo>
                    <a:pt x="3079" y="495"/>
                  </a:lnTo>
                  <a:lnTo>
                    <a:pt x="3035" y="448"/>
                  </a:lnTo>
                  <a:lnTo>
                    <a:pt x="2985" y="403"/>
                  </a:lnTo>
                  <a:lnTo>
                    <a:pt x="2935" y="364"/>
                  </a:lnTo>
                  <a:lnTo>
                    <a:pt x="2881" y="331"/>
                  </a:lnTo>
                  <a:lnTo>
                    <a:pt x="2825" y="301"/>
                  </a:lnTo>
                  <a:lnTo>
                    <a:pt x="2767" y="277"/>
                  </a:lnTo>
                  <a:lnTo>
                    <a:pt x="2708" y="258"/>
                  </a:lnTo>
                  <a:lnTo>
                    <a:pt x="2648" y="243"/>
                  </a:lnTo>
                  <a:lnTo>
                    <a:pt x="2586" y="234"/>
                  </a:lnTo>
                  <a:lnTo>
                    <a:pt x="2525" y="229"/>
                  </a:lnTo>
                  <a:lnTo>
                    <a:pt x="2464" y="229"/>
                  </a:lnTo>
                  <a:lnTo>
                    <a:pt x="2402" y="234"/>
                  </a:lnTo>
                  <a:lnTo>
                    <a:pt x="2340" y="243"/>
                  </a:lnTo>
                  <a:lnTo>
                    <a:pt x="2280" y="258"/>
                  </a:lnTo>
                  <a:lnTo>
                    <a:pt x="2221" y="277"/>
                  </a:lnTo>
                  <a:lnTo>
                    <a:pt x="2164" y="301"/>
                  </a:lnTo>
                  <a:lnTo>
                    <a:pt x="2108" y="331"/>
                  </a:lnTo>
                  <a:lnTo>
                    <a:pt x="2055" y="364"/>
                  </a:lnTo>
                  <a:lnTo>
                    <a:pt x="2003" y="403"/>
                  </a:lnTo>
                  <a:lnTo>
                    <a:pt x="1955" y="448"/>
                  </a:lnTo>
                  <a:lnTo>
                    <a:pt x="378" y="1972"/>
                  </a:lnTo>
                  <a:lnTo>
                    <a:pt x="341" y="2013"/>
                  </a:lnTo>
                  <a:lnTo>
                    <a:pt x="307" y="2057"/>
                  </a:lnTo>
                  <a:lnTo>
                    <a:pt x="280" y="2102"/>
                  </a:lnTo>
                  <a:lnTo>
                    <a:pt x="258" y="2149"/>
                  </a:lnTo>
                  <a:lnTo>
                    <a:pt x="241" y="2199"/>
                  </a:lnTo>
                  <a:lnTo>
                    <a:pt x="228" y="2248"/>
                  </a:lnTo>
                  <a:lnTo>
                    <a:pt x="220" y="2299"/>
                  </a:lnTo>
                  <a:lnTo>
                    <a:pt x="218" y="2350"/>
                  </a:lnTo>
                  <a:lnTo>
                    <a:pt x="220" y="2402"/>
                  </a:lnTo>
                  <a:lnTo>
                    <a:pt x="228" y="2452"/>
                  </a:lnTo>
                  <a:lnTo>
                    <a:pt x="241" y="2503"/>
                  </a:lnTo>
                  <a:lnTo>
                    <a:pt x="258" y="2551"/>
                  </a:lnTo>
                  <a:lnTo>
                    <a:pt x="280" y="2599"/>
                  </a:lnTo>
                  <a:lnTo>
                    <a:pt x="307" y="2644"/>
                  </a:lnTo>
                  <a:lnTo>
                    <a:pt x="341" y="2687"/>
                  </a:lnTo>
                  <a:lnTo>
                    <a:pt x="378" y="2728"/>
                  </a:lnTo>
                  <a:lnTo>
                    <a:pt x="419" y="2765"/>
                  </a:lnTo>
                  <a:lnTo>
                    <a:pt x="463" y="2796"/>
                  </a:lnTo>
                  <a:lnTo>
                    <a:pt x="509" y="2824"/>
                  </a:lnTo>
                  <a:lnTo>
                    <a:pt x="558" y="2846"/>
                  </a:lnTo>
                  <a:lnTo>
                    <a:pt x="608" y="2863"/>
                  </a:lnTo>
                  <a:lnTo>
                    <a:pt x="660" y="2874"/>
                  </a:lnTo>
                  <a:lnTo>
                    <a:pt x="711" y="2882"/>
                  </a:lnTo>
                  <a:lnTo>
                    <a:pt x="763" y="2885"/>
                  </a:lnTo>
                  <a:lnTo>
                    <a:pt x="816" y="2882"/>
                  </a:lnTo>
                  <a:lnTo>
                    <a:pt x="867" y="2874"/>
                  </a:lnTo>
                  <a:lnTo>
                    <a:pt x="919" y="2863"/>
                  </a:lnTo>
                  <a:lnTo>
                    <a:pt x="968" y="2846"/>
                  </a:lnTo>
                  <a:lnTo>
                    <a:pt x="1018" y="2824"/>
                  </a:lnTo>
                  <a:lnTo>
                    <a:pt x="1064" y="2796"/>
                  </a:lnTo>
                  <a:lnTo>
                    <a:pt x="1108" y="2765"/>
                  </a:lnTo>
                  <a:lnTo>
                    <a:pt x="1149" y="2728"/>
                  </a:lnTo>
                  <a:lnTo>
                    <a:pt x="2741" y="1187"/>
                  </a:lnTo>
                  <a:lnTo>
                    <a:pt x="2768" y="1158"/>
                  </a:lnTo>
                  <a:lnTo>
                    <a:pt x="2791" y="1125"/>
                  </a:lnTo>
                  <a:lnTo>
                    <a:pt x="2809" y="1091"/>
                  </a:lnTo>
                  <a:lnTo>
                    <a:pt x="2823" y="1055"/>
                  </a:lnTo>
                  <a:lnTo>
                    <a:pt x="2831" y="1018"/>
                  </a:lnTo>
                  <a:lnTo>
                    <a:pt x="2837" y="980"/>
                  </a:lnTo>
                  <a:lnTo>
                    <a:pt x="2837" y="942"/>
                  </a:lnTo>
                  <a:lnTo>
                    <a:pt x="2831" y="904"/>
                  </a:lnTo>
                  <a:lnTo>
                    <a:pt x="2823" y="867"/>
                  </a:lnTo>
                  <a:lnTo>
                    <a:pt x="2809" y="832"/>
                  </a:lnTo>
                  <a:lnTo>
                    <a:pt x="2791" y="797"/>
                  </a:lnTo>
                  <a:lnTo>
                    <a:pt x="2768" y="764"/>
                  </a:lnTo>
                  <a:lnTo>
                    <a:pt x="2741" y="734"/>
                  </a:lnTo>
                  <a:lnTo>
                    <a:pt x="2710" y="707"/>
                  </a:lnTo>
                  <a:lnTo>
                    <a:pt x="2677" y="685"/>
                  </a:lnTo>
                  <a:lnTo>
                    <a:pt x="2642" y="668"/>
                  </a:lnTo>
                  <a:lnTo>
                    <a:pt x="2605" y="654"/>
                  </a:lnTo>
                  <a:lnTo>
                    <a:pt x="2567" y="645"/>
                  </a:lnTo>
                  <a:lnTo>
                    <a:pt x="2528" y="641"/>
                  </a:lnTo>
                  <a:lnTo>
                    <a:pt x="2490" y="641"/>
                  </a:lnTo>
                  <a:lnTo>
                    <a:pt x="2452" y="645"/>
                  </a:lnTo>
                  <a:lnTo>
                    <a:pt x="2415" y="654"/>
                  </a:lnTo>
                  <a:lnTo>
                    <a:pt x="2377" y="668"/>
                  </a:lnTo>
                  <a:lnTo>
                    <a:pt x="2343" y="685"/>
                  </a:lnTo>
                  <a:lnTo>
                    <a:pt x="2309" y="707"/>
                  </a:lnTo>
                  <a:lnTo>
                    <a:pt x="2278" y="734"/>
                  </a:lnTo>
                  <a:lnTo>
                    <a:pt x="1082" y="1906"/>
                  </a:lnTo>
                  <a:lnTo>
                    <a:pt x="1062" y="1922"/>
                  </a:lnTo>
                  <a:lnTo>
                    <a:pt x="1040" y="1931"/>
                  </a:lnTo>
                  <a:lnTo>
                    <a:pt x="1017" y="1937"/>
                  </a:lnTo>
                  <a:lnTo>
                    <a:pt x="992" y="1937"/>
                  </a:lnTo>
                  <a:lnTo>
                    <a:pt x="969" y="1931"/>
                  </a:lnTo>
                  <a:lnTo>
                    <a:pt x="947" y="1922"/>
                  </a:lnTo>
                  <a:lnTo>
                    <a:pt x="927" y="1906"/>
                  </a:lnTo>
                  <a:lnTo>
                    <a:pt x="911" y="1887"/>
                  </a:lnTo>
                  <a:lnTo>
                    <a:pt x="900" y="1865"/>
                  </a:lnTo>
                  <a:lnTo>
                    <a:pt x="896" y="1842"/>
                  </a:lnTo>
                  <a:lnTo>
                    <a:pt x="896" y="1819"/>
                  </a:lnTo>
                  <a:lnTo>
                    <a:pt x="900" y="1796"/>
                  </a:lnTo>
                  <a:lnTo>
                    <a:pt x="911" y="1775"/>
                  </a:lnTo>
                  <a:lnTo>
                    <a:pt x="927" y="1755"/>
                  </a:lnTo>
                  <a:lnTo>
                    <a:pt x="2123" y="583"/>
                  </a:lnTo>
                  <a:lnTo>
                    <a:pt x="2165" y="546"/>
                  </a:lnTo>
                  <a:lnTo>
                    <a:pt x="2209" y="515"/>
                  </a:lnTo>
                  <a:lnTo>
                    <a:pt x="2255" y="488"/>
                  </a:lnTo>
                  <a:lnTo>
                    <a:pt x="2304" y="465"/>
                  </a:lnTo>
                  <a:lnTo>
                    <a:pt x="2354" y="449"/>
                  </a:lnTo>
                  <a:lnTo>
                    <a:pt x="2405" y="436"/>
                  </a:lnTo>
                  <a:lnTo>
                    <a:pt x="2457" y="429"/>
                  </a:lnTo>
                  <a:lnTo>
                    <a:pt x="2509" y="427"/>
                  </a:lnTo>
                  <a:lnTo>
                    <a:pt x="2562" y="429"/>
                  </a:lnTo>
                  <a:lnTo>
                    <a:pt x="2613" y="436"/>
                  </a:lnTo>
                  <a:lnTo>
                    <a:pt x="2665" y="449"/>
                  </a:lnTo>
                  <a:lnTo>
                    <a:pt x="2714" y="465"/>
                  </a:lnTo>
                  <a:lnTo>
                    <a:pt x="2763" y="488"/>
                  </a:lnTo>
                  <a:lnTo>
                    <a:pt x="2810" y="515"/>
                  </a:lnTo>
                  <a:lnTo>
                    <a:pt x="2854" y="546"/>
                  </a:lnTo>
                  <a:lnTo>
                    <a:pt x="2895" y="583"/>
                  </a:lnTo>
                  <a:lnTo>
                    <a:pt x="2932" y="623"/>
                  </a:lnTo>
                  <a:lnTo>
                    <a:pt x="2965" y="666"/>
                  </a:lnTo>
                  <a:lnTo>
                    <a:pt x="2993" y="713"/>
                  </a:lnTo>
                  <a:lnTo>
                    <a:pt x="3015" y="760"/>
                  </a:lnTo>
                  <a:lnTo>
                    <a:pt x="3032" y="809"/>
                  </a:lnTo>
                  <a:lnTo>
                    <a:pt x="3045" y="859"/>
                  </a:lnTo>
                  <a:lnTo>
                    <a:pt x="3053" y="910"/>
                  </a:lnTo>
                  <a:lnTo>
                    <a:pt x="3055" y="961"/>
                  </a:lnTo>
                  <a:lnTo>
                    <a:pt x="3053" y="1012"/>
                  </a:lnTo>
                  <a:lnTo>
                    <a:pt x="3045" y="1063"/>
                  </a:lnTo>
                  <a:lnTo>
                    <a:pt x="3032" y="1113"/>
                  </a:lnTo>
                  <a:lnTo>
                    <a:pt x="3015" y="1162"/>
                  </a:lnTo>
                  <a:lnTo>
                    <a:pt x="2993" y="1209"/>
                  </a:lnTo>
                  <a:lnTo>
                    <a:pt x="2965" y="1255"/>
                  </a:lnTo>
                  <a:lnTo>
                    <a:pt x="2932" y="1298"/>
                  </a:lnTo>
                  <a:lnTo>
                    <a:pt x="2895" y="1339"/>
                  </a:lnTo>
                  <a:lnTo>
                    <a:pt x="1303" y="2879"/>
                  </a:lnTo>
                  <a:lnTo>
                    <a:pt x="1255" y="2923"/>
                  </a:lnTo>
                  <a:lnTo>
                    <a:pt x="1203" y="2962"/>
                  </a:lnTo>
                  <a:lnTo>
                    <a:pt x="1150" y="2995"/>
                  </a:lnTo>
                  <a:lnTo>
                    <a:pt x="1094" y="3025"/>
                  </a:lnTo>
                  <a:lnTo>
                    <a:pt x="1036" y="3049"/>
                  </a:lnTo>
                  <a:lnTo>
                    <a:pt x="977" y="3068"/>
                  </a:lnTo>
                  <a:lnTo>
                    <a:pt x="917" y="3083"/>
                  </a:lnTo>
                  <a:lnTo>
                    <a:pt x="855" y="3092"/>
                  </a:lnTo>
                  <a:lnTo>
                    <a:pt x="794" y="3097"/>
                  </a:lnTo>
                  <a:lnTo>
                    <a:pt x="733" y="3097"/>
                  </a:lnTo>
                  <a:lnTo>
                    <a:pt x="671" y="3092"/>
                  </a:lnTo>
                  <a:lnTo>
                    <a:pt x="609" y="3083"/>
                  </a:lnTo>
                  <a:lnTo>
                    <a:pt x="549" y="3068"/>
                  </a:lnTo>
                  <a:lnTo>
                    <a:pt x="490" y="3049"/>
                  </a:lnTo>
                  <a:lnTo>
                    <a:pt x="433" y="3025"/>
                  </a:lnTo>
                  <a:lnTo>
                    <a:pt x="377" y="2995"/>
                  </a:lnTo>
                  <a:lnTo>
                    <a:pt x="323" y="2962"/>
                  </a:lnTo>
                  <a:lnTo>
                    <a:pt x="272" y="2923"/>
                  </a:lnTo>
                  <a:lnTo>
                    <a:pt x="224" y="2879"/>
                  </a:lnTo>
                  <a:lnTo>
                    <a:pt x="178" y="2832"/>
                  </a:lnTo>
                  <a:lnTo>
                    <a:pt x="139" y="2782"/>
                  </a:lnTo>
                  <a:lnTo>
                    <a:pt x="104" y="2729"/>
                  </a:lnTo>
                  <a:lnTo>
                    <a:pt x="75" y="2674"/>
                  </a:lnTo>
                  <a:lnTo>
                    <a:pt x="51" y="2617"/>
                  </a:lnTo>
                  <a:lnTo>
                    <a:pt x="30" y="2560"/>
                  </a:lnTo>
                  <a:lnTo>
                    <a:pt x="15" y="2501"/>
                  </a:lnTo>
                  <a:lnTo>
                    <a:pt x="5" y="2441"/>
                  </a:lnTo>
                  <a:lnTo>
                    <a:pt x="0" y="2381"/>
                  </a:lnTo>
                  <a:lnTo>
                    <a:pt x="0" y="2321"/>
                  </a:lnTo>
                  <a:lnTo>
                    <a:pt x="5" y="2260"/>
                  </a:lnTo>
                  <a:lnTo>
                    <a:pt x="15" y="2200"/>
                  </a:lnTo>
                  <a:lnTo>
                    <a:pt x="30" y="2141"/>
                  </a:lnTo>
                  <a:lnTo>
                    <a:pt x="51" y="2083"/>
                  </a:lnTo>
                  <a:lnTo>
                    <a:pt x="75" y="2027"/>
                  </a:lnTo>
                  <a:lnTo>
                    <a:pt x="104" y="1972"/>
                  </a:lnTo>
                  <a:lnTo>
                    <a:pt x="139" y="1920"/>
                  </a:lnTo>
                  <a:lnTo>
                    <a:pt x="178" y="1869"/>
                  </a:lnTo>
                  <a:lnTo>
                    <a:pt x="224" y="1822"/>
                  </a:lnTo>
                  <a:lnTo>
                    <a:pt x="1815" y="281"/>
                  </a:lnTo>
                  <a:lnTo>
                    <a:pt x="1872" y="230"/>
                  </a:lnTo>
                  <a:lnTo>
                    <a:pt x="1931" y="183"/>
                  </a:lnTo>
                  <a:lnTo>
                    <a:pt x="1992" y="143"/>
                  </a:lnTo>
                  <a:lnTo>
                    <a:pt x="2057" y="108"/>
                  </a:lnTo>
                  <a:lnTo>
                    <a:pt x="2123" y="76"/>
                  </a:lnTo>
                  <a:lnTo>
                    <a:pt x="2191" y="51"/>
                  </a:lnTo>
                  <a:lnTo>
                    <a:pt x="2261" y="31"/>
                  </a:lnTo>
                  <a:lnTo>
                    <a:pt x="2331" y="15"/>
                  </a:lnTo>
                  <a:lnTo>
                    <a:pt x="2402" y="5"/>
                  </a:lnTo>
                  <a:lnTo>
                    <a:pt x="2474" y="0"/>
                  </a:lnTo>
                  <a:close/>
                </a:path>
              </a:pathLst>
            </a:custGeom>
            <a:solidFill>
              <a:srgbClr val="7AB9D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9" name="모서리가 둥근 직사각형 21">
            <a:extLst>
              <a:ext uri="{FF2B5EF4-FFF2-40B4-BE49-F238E27FC236}">
                <a16:creationId xmlns:a16="http://schemas.microsoft.com/office/drawing/2014/main" id="{878DD9B3-90BA-4BC8-AA1E-0F1E7EE83113}"/>
              </a:ext>
            </a:extLst>
          </p:cNvPr>
          <p:cNvSpPr/>
          <p:nvPr/>
        </p:nvSpPr>
        <p:spPr>
          <a:xfrm>
            <a:off x="3148053" y="875831"/>
            <a:ext cx="2847893" cy="3103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7AB9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latinLnBrk="1">
              <a:defRPr lang="ko-KR" altLang="en-US"/>
            </a:pPr>
            <a:r>
              <a:rPr lang="ko-KR" altLang="en-US" sz="1275" b="1" dirty="0">
                <a:solidFill>
                  <a:srgbClr val="404040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일</a:t>
            </a:r>
            <a:r>
              <a:rPr lang="ko-KR" altLang="es-ES" sz="1275" b="1" dirty="0">
                <a:solidFill>
                  <a:srgbClr val="404040"/>
                </a:solidFill>
                <a:latin typeface="12롯데마트드림Light" panose="02020603020101020101" pitchFamily="18" charset="-127"/>
                <a:ea typeface="12롯데마트드림Light" panose="02020603020101020101" pitchFamily="18" charset="-127"/>
              </a:rPr>
              <a:t>본의 고령화 추이</a:t>
            </a:r>
            <a:endParaRPr lang="ko-KR" altLang="en-US" sz="1275" b="1" dirty="0">
              <a:solidFill>
                <a:srgbClr val="404040"/>
              </a:solidFill>
              <a:latin typeface="12롯데마트드림Light" panose="02020603020101020101" pitchFamily="18" charset="-127"/>
              <a:ea typeface="12롯데마트드림Light" panose="02020603020101020101" pitchFamily="18" charset="-127"/>
            </a:endParaRPr>
          </a:p>
        </p:txBody>
      </p:sp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6169A36D-FADB-4CFB-89D8-30C9BE65E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53" y="1395595"/>
            <a:ext cx="2940397" cy="3303019"/>
          </a:xfrm>
          <a:prstGeom prst="rect">
            <a:avLst/>
          </a:prstGeom>
          <a:ln w="57150">
            <a:solidFill>
              <a:srgbClr val="7AB9DF"/>
            </a:solidFill>
          </a:ln>
        </p:spPr>
      </p:pic>
    </p:spTree>
    <p:extLst>
      <p:ext uri="{BB962C8B-B14F-4D97-AF65-F5344CB8AC3E}">
        <p14:creationId xmlns:p14="http://schemas.microsoft.com/office/powerpoint/2010/main" val="13528850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270</Words>
  <Application>Microsoft Office PowerPoint</Application>
  <PresentationFormat>화면 슬라이드 쇼(16:9)</PresentationFormat>
  <Paragraphs>63</Paragraphs>
  <Slides>15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3" baseType="lpstr">
      <vt:lpstr>12롯데마트드림Bold</vt:lpstr>
      <vt:lpstr>12롯데마트드림Light</vt:lpstr>
      <vt:lpstr>12롯데마트드림Medium</vt:lpstr>
      <vt:lpstr>나눔스퀘어 Bold</vt:lpstr>
      <vt:lpstr>Arial</vt:lpstr>
      <vt:lpstr>Calibri</vt:lpstr>
      <vt:lpstr>Calibri Light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jeong</cp:lastModifiedBy>
  <cp:revision>11</cp:revision>
  <dcterms:created xsi:type="dcterms:W3CDTF">2019-09-27T04:14:09Z</dcterms:created>
  <dcterms:modified xsi:type="dcterms:W3CDTF">2019-09-28T14:49:54Z</dcterms:modified>
</cp:coreProperties>
</file>