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8" r:id="rId3"/>
    <p:sldId id="262" r:id="rId4"/>
    <p:sldId id="285" r:id="rId5"/>
    <p:sldId id="274" r:id="rId6"/>
    <p:sldId id="290" r:id="rId7"/>
    <p:sldId id="280" r:id="rId8"/>
    <p:sldId id="269" r:id="rId9"/>
    <p:sldId id="291" r:id="rId10"/>
    <p:sldId id="294" r:id="rId11"/>
    <p:sldId id="281" r:id="rId12"/>
    <p:sldId id="283" r:id="rId13"/>
    <p:sldId id="295" r:id="rId14"/>
    <p:sldId id="296" r:id="rId15"/>
    <p:sldId id="297" r:id="rId16"/>
    <p:sldId id="298" r:id="rId17"/>
    <p:sldId id="265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E3"/>
    <a:srgbClr val="1498EB"/>
    <a:srgbClr val="0F3363"/>
    <a:srgbClr val="2F6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8F%89%ED%99%94%EC%84%A0" TargetMode="External"/><Relationship Id="rId2" Type="http://schemas.openxmlformats.org/officeDocument/2006/relationships/hyperlink" Target="http://ccnews.lawissue.co.kr/view.php?ud=201901180836204909d48e16fff2_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cnews.lawissue.co.kr/view.php?ud=201901180836204909d48e16fff2_1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cnews.lawissue.co.kr/view.php?ud=201901180836204909d48e16fff2_1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cnews.lawissue.co.kr/view.php?ud=201901180836204909d48e16fff2_1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cnews.lawissue.co.kr/view.php?ud=201901180836204909d48e16fff2_1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daum.net/_blog/BlogTypeView.do?blogid=0GdEm&amp;articleno=609&amp;categoryId=417&amp;regdt=2016112522434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RDZz2J_ylW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og.daum.net/_blog/BlogTypeView.do?blogid=0GdEm&amp;articleno=609&amp;categoryId=417&amp;regdt=20161125224341" TargetMode="External"/><Relationship Id="rId4" Type="http://schemas.openxmlformats.org/officeDocument/2006/relationships/hyperlink" Target="http://ccnews.lawissue.co.kr/view.php?ud=201901180836204909d48e16fff2_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anzi.com/ddanziNews/46407507" TargetMode="External"/><Relationship Id="rId2" Type="http://schemas.openxmlformats.org/officeDocument/2006/relationships/hyperlink" Target="http://ccnews.lawissue.co.kr/view.php?ud=201901180836204909d48e16fff2_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anzi.com/ddanziNews/46407507" TargetMode="External"/><Relationship Id="rId2" Type="http://schemas.openxmlformats.org/officeDocument/2006/relationships/hyperlink" Target="http://ccnews.lawissue.co.kr/view.php?ud=201901180836204909d48e16fff2_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1085667" y="3412435"/>
            <a:ext cx="100206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b="1" spc="600" dirty="0">
                <a:solidFill>
                  <a:schemeClr val="bg1"/>
                </a:solidFill>
              </a:rPr>
              <a:t>한국이 국제법에 위배되게 공해상에</a:t>
            </a:r>
            <a:endParaRPr lang="en-US" altLang="ko-KR" sz="4000" b="1" spc="600" dirty="0">
              <a:solidFill>
                <a:schemeClr val="bg1"/>
              </a:solidFill>
            </a:endParaRPr>
          </a:p>
          <a:p>
            <a:pPr algn="ctr"/>
            <a:r>
              <a:rPr lang="en-US" altLang="ko-KR" sz="4000" b="1" spc="600" dirty="0">
                <a:solidFill>
                  <a:schemeClr val="bg1"/>
                </a:solidFill>
              </a:rPr>
              <a:t>＂</a:t>
            </a:r>
            <a:r>
              <a:rPr lang="ko-KR" altLang="en-US" sz="4000" b="1" spc="600" dirty="0">
                <a:solidFill>
                  <a:schemeClr val="bg1"/>
                </a:solidFill>
              </a:rPr>
              <a:t>평화선</a:t>
            </a:r>
            <a:r>
              <a:rPr lang="en-US" altLang="ko-KR" sz="4000" b="1" spc="600" dirty="0">
                <a:solidFill>
                  <a:schemeClr val="bg1"/>
                </a:solidFill>
              </a:rPr>
              <a:t>”</a:t>
            </a:r>
            <a:r>
              <a:rPr lang="ko-KR" altLang="en-US" sz="4000" b="1" spc="600" dirty="0">
                <a:solidFill>
                  <a:schemeClr val="bg1"/>
                </a:solidFill>
              </a:rPr>
              <a:t>을 긋고 일방적으로 독도를</a:t>
            </a:r>
            <a:endParaRPr lang="en-US" altLang="ko-KR" sz="4000" b="1" spc="600" dirty="0">
              <a:solidFill>
                <a:schemeClr val="bg1"/>
              </a:solidFill>
            </a:endParaRPr>
          </a:p>
          <a:p>
            <a:pPr algn="ctr"/>
            <a:r>
              <a:rPr lang="ko-KR" altLang="en-US" sz="4000" b="1" spc="600" dirty="0">
                <a:solidFill>
                  <a:schemeClr val="bg1"/>
                </a:solidFill>
              </a:rPr>
              <a:t>불법점거하고 있다</a:t>
            </a:r>
            <a:r>
              <a:rPr lang="en-US" altLang="ko-KR" sz="4000" b="1" spc="600" dirty="0">
                <a:solidFill>
                  <a:schemeClr val="bg1"/>
                </a:solidFill>
              </a:rPr>
              <a:t>.</a:t>
            </a:r>
            <a:endParaRPr lang="ko-KR" altLang="en-US" sz="3600" b="1" spc="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3C22C-4DB5-4658-8606-E7531528B014}"/>
              </a:ext>
            </a:extLst>
          </p:cNvPr>
          <p:cNvSpPr txBox="1"/>
          <p:nvPr/>
        </p:nvSpPr>
        <p:spPr>
          <a:xfrm>
            <a:off x="9329531" y="6519446"/>
            <a:ext cx="28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</a:rPr>
              <a:t>영어영문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양정현</a:t>
            </a:r>
            <a:r>
              <a:rPr lang="en-US" altLang="ko-KR" sz="1600" dirty="0">
                <a:solidFill>
                  <a:schemeClr val="bg1"/>
                </a:solidFill>
              </a:rPr>
              <a:t>(21902610)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8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발생 배경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6448150" y="1849244"/>
            <a:ext cx="5222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한일간의 어업 상의 격차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어업자원 및 대륙붕 자원의 보호 시급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세계 각국 영해 확장 및 주권적    </a:t>
            </a:r>
            <a:r>
              <a:rPr lang="ko-KR" altLang="en-US" sz="2400" dirty="0" err="1">
                <a:cs typeface="Arial" panose="020B0604020202020204" pitchFamily="34" charset="0"/>
              </a:rPr>
              <a:t>전관화</a:t>
            </a:r>
            <a:r>
              <a:rPr lang="ko-KR" altLang="en-US" sz="2400" dirty="0">
                <a:cs typeface="Arial" panose="020B0604020202020204" pitchFamily="34" charset="0"/>
              </a:rPr>
              <a:t> 추세에 대한 대처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cs typeface="Arial" panose="020B0604020202020204" pitchFamily="34" charset="0"/>
              </a:rPr>
              <a:t>맥아더 라인</a:t>
            </a:r>
            <a:r>
              <a:rPr lang="en-US" altLang="ko-KR" sz="2400" dirty="0"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cs typeface="Arial" panose="020B0604020202020204" pitchFamily="34" charset="0"/>
              </a:rPr>
              <a:t>의 철폐의 보완책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20607" y="6622926"/>
            <a:ext cx="5064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hlinkClick r:id="rId2"/>
              </a:rPr>
              <a:t>사진 출처</a:t>
            </a:r>
            <a:r>
              <a:rPr lang="en-US" altLang="ko-KR" sz="1050" dirty="0">
                <a:hlinkClick r:id="rId2"/>
              </a:rPr>
              <a:t>:</a:t>
            </a:r>
            <a:r>
              <a:rPr lang="en-US" altLang="ko-KR" sz="1050" dirty="0">
                <a:hlinkClick r:id="rId3"/>
              </a:rPr>
              <a:t>https://ko.wikipedia.org/wiki/%ED%8F%89%ED%99%94%EC%84%A0</a:t>
            </a:r>
            <a:endParaRPr lang="ko-KR" altLang="en-US" sz="105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737698"/>
            <a:ext cx="5123833" cy="38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3,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135667" y="3582463"/>
              <a:ext cx="5474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평화선 선언 </a:t>
              </a:r>
              <a:r>
                <a:rPr lang="ko-KR" altLang="en-US" sz="4000">
                  <a:solidFill>
                    <a:schemeClr val="bg1"/>
                  </a:solidFill>
                </a:rPr>
                <a:t>내용</a:t>
              </a:r>
              <a:r>
                <a:rPr lang="en-US" altLang="ko-KR" sz="4000" dirty="0">
                  <a:solidFill>
                    <a:schemeClr val="bg1"/>
                  </a:solidFill>
                </a:rPr>
                <a:t>&amp;</a:t>
              </a:r>
              <a:r>
                <a:rPr lang="ko-KR" altLang="en-US" sz="4000" dirty="0">
                  <a:solidFill>
                    <a:schemeClr val="bg1"/>
                  </a:solidFill>
                </a:rPr>
                <a:t>의의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570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선언 내용</a:t>
            </a:r>
            <a:endParaRPr lang="en-US" altLang="ko-KR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809763"/>
            <a:ext cx="3861866" cy="3479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8441" y="6581000"/>
            <a:ext cx="666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hlinkClick r:id="rId3"/>
              </a:rPr>
              <a:t>사진 출처</a:t>
            </a:r>
            <a:r>
              <a:rPr lang="en-US" altLang="ko-KR" sz="1200" dirty="0">
                <a:hlinkClick r:id="rId3"/>
              </a:rPr>
              <a:t>:http://ccnews.lawissue.co.kr/view.php?ud=201901180836204909d48e16fff2_12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8444" y="1432965"/>
            <a:ext cx="6479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대한민국은 한반도의 인접 해역과 연해안의 상하에 현존하거나 혹은 장래에 발견될 광물</a:t>
            </a:r>
            <a:r>
              <a:rPr lang="en-US" altLang="ko-KR" sz="2400" dirty="0"/>
              <a:t>, </a:t>
            </a:r>
            <a:r>
              <a:rPr lang="ko-KR" altLang="en-US" sz="2400" dirty="0"/>
              <a:t>해산물 등 자연자원 보로 및 개발하기 위한 국가 주권을 보존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정부는 멸종될 우려가 있는 자원이 감소되어 한국과 국민에게 손해 되는</a:t>
            </a:r>
            <a:r>
              <a:rPr lang="en-US" altLang="ko-KR" sz="2400" dirty="0"/>
              <a:t> </a:t>
            </a:r>
            <a:r>
              <a:rPr lang="ko-KR" altLang="en-US" sz="2400" dirty="0"/>
              <a:t>것을 방지하기 위하여 수역 내의 모든 자원과 관련된 수산물을 정부 감독 및 관리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대한민국은 새로운 발견</a:t>
            </a:r>
            <a:r>
              <a:rPr lang="en-US" altLang="ko-KR" sz="2400" dirty="0"/>
              <a:t>, </a:t>
            </a:r>
            <a:r>
              <a:rPr lang="ko-KR" altLang="en-US" sz="2400" dirty="0"/>
              <a:t>연구 혹은 이익 등 장래에 발생하는 새로운 정서에 맞추어 보호 수역의 경계선을 수정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이 선언은 공해상의 자유항해권을 방해하지 않음</a:t>
            </a:r>
          </a:p>
        </p:txBody>
      </p:sp>
    </p:spTree>
    <p:extLst>
      <p:ext uri="{BB962C8B-B14F-4D97-AF65-F5344CB8AC3E}">
        <p14:creationId xmlns:p14="http://schemas.microsoft.com/office/powerpoint/2010/main" val="217558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선언 의의</a:t>
            </a:r>
            <a:endParaRPr lang="en-US" altLang="ko-KR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876015"/>
            <a:ext cx="3861866" cy="3479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8441" y="6581000"/>
            <a:ext cx="666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hlinkClick r:id="rId3"/>
              </a:rPr>
              <a:t>사진 출처</a:t>
            </a:r>
            <a:r>
              <a:rPr lang="en-US" altLang="ko-KR" sz="1200" dirty="0">
                <a:hlinkClick r:id="rId3"/>
              </a:rPr>
              <a:t>:http://ccnews.lawissue.co.kr/view.php?ud=201901180836204909d48e16fff2_12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8444" y="1876015"/>
            <a:ext cx="6479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제</a:t>
            </a:r>
            <a:r>
              <a:rPr lang="en-US" altLang="ko-KR" sz="2200" dirty="0"/>
              <a:t> 3</a:t>
            </a:r>
            <a:r>
              <a:rPr lang="ko-KR" altLang="en-US" sz="2200" dirty="0"/>
              <a:t>차 유엔 해양법 회의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200</a:t>
            </a:r>
            <a:r>
              <a:rPr lang="ko-KR" altLang="en-US" sz="2200" dirty="0"/>
              <a:t>해리 경제 수역이 </a:t>
            </a:r>
            <a:r>
              <a:rPr lang="ko-KR" altLang="en-US" sz="2200" dirty="0" err="1"/>
              <a:t>대세화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어로 </a:t>
            </a:r>
            <a:r>
              <a:rPr lang="ko-KR" altLang="en-US" sz="2200" dirty="0" err="1"/>
              <a:t>관활권</a:t>
            </a:r>
            <a:r>
              <a:rPr lang="ko-KR" altLang="en-US" sz="2200" dirty="0"/>
              <a:t> 확대에 적극적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배타적 경제 수역 </a:t>
            </a:r>
            <a:r>
              <a:rPr lang="en-US" altLang="ko-KR" sz="2200" dirty="0"/>
              <a:t>(EEZ)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국제 해양법의 발전 전향을 선구안적으로 예측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외교에 적용하여 국익을 보호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67632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4,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4305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평화선 반응</a:t>
              </a:r>
              <a:r>
                <a:rPr lang="en-US" altLang="ko-KR" sz="4000" dirty="0">
                  <a:solidFill>
                    <a:schemeClr val="bg1"/>
                  </a:solidFill>
                </a:rPr>
                <a:t>&amp;</a:t>
              </a:r>
              <a:r>
                <a:rPr lang="ko-KR" altLang="en-US" sz="4000" dirty="0">
                  <a:solidFill>
                    <a:schemeClr val="bg1"/>
                  </a:solidFill>
                </a:rPr>
                <a:t>결과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0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선언 반응</a:t>
            </a:r>
            <a:endParaRPr lang="en-US" altLang="ko-KR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2196922"/>
            <a:ext cx="4189720" cy="26903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8441" y="6581000"/>
            <a:ext cx="666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hlinkClick r:id="rId3"/>
              </a:rPr>
              <a:t>사진 출처</a:t>
            </a:r>
            <a:r>
              <a:rPr lang="en-US" altLang="ko-KR" sz="1200" dirty="0">
                <a:hlinkClick r:id="rId3"/>
              </a:rPr>
              <a:t>:http://ccnews.lawissue.co.kr/view.php?ud=201901180836204909d48e16fff2_12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2127" y="1972981"/>
            <a:ext cx="56479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&lt;</a:t>
            </a:r>
            <a:r>
              <a:rPr lang="ko-KR" altLang="en-US" sz="2200" dirty="0"/>
              <a:t>미국</a:t>
            </a:r>
            <a:r>
              <a:rPr lang="en-US" altLang="ko-KR" sz="2200" dirty="0"/>
              <a:t> </a:t>
            </a:r>
            <a:r>
              <a:rPr lang="ko-KR" altLang="en-US" sz="2200" dirty="0"/>
              <a:t>등의 우방국</a:t>
            </a:r>
            <a:r>
              <a:rPr lang="en-US" altLang="ko-KR" sz="2200" dirty="0"/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r>
              <a:rPr lang="en-US" altLang="ko-KR" sz="2200" dirty="0"/>
              <a:t>     </a:t>
            </a:r>
            <a:r>
              <a:rPr lang="ko-KR" altLang="en-US" sz="2200" dirty="0"/>
              <a:t>부당한 조치</a:t>
            </a:r>
            <a:endParaRPr lang="en-US" altLang="ko-KR" sz="2200" dirty="0"/>
          </a:p>
          <a:p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&lt;</a:t>
            </a:r>
            <a:r>
              <a:rPr lang="ko-KR" altLang="en-US" sz="2200" dirty="0"/>
              <a:t>일본</a:t>
            </a:r>
            <a:r>
              <a:rPr lang="en-US" altLang="ko-KR" sz="2200" dirty="0"/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r>
              <a:rPr lang="en-US" altLang="ko-KR" sz="2200" dirty="0"/>
              <a:t>     </a:t>
            </a:r>
            <a:r>
              <a:rPr lang="ko-KR" altLang="en-US" sz="2200" dirty="0"/>
              <a:t>한일협정 체결</a:t>
            </a:r>
            <a:endParaRPr lang="en-US" altLang="ko-KR" sz="2200" dirty="0"/>
          </a:p>
          <a:p>
            <a:endParaRPr lang="en-US" altLang="ko-KR" sz="800" dirty="0"/>
          </a:p>
          <a:p>
            <a:r>
              <a:rPr lang="ko-KR" altLang="en-US" sz="2200" dirty="0"/>
              <a:t>     독도를 불법 점거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47333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선언 결과</a:t>
            </a:r>
            <a:endParaRPr lang="en-US" altLang="ko-KR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802" y="1661177"/>
            <a:ext cx="3713471" cy="38494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9391" y="6581001"/>
            <a:ext cx="8282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3"/>
              </a:rPr>
              <a:t>사진 출처</a:t>
            </a:r>
            <a:r>
              <a:rPr lang="en-US" altLang="ko-KR" sz="1000" dirty="0"/>
              <a:t>:</a:t>
            </a:r>
            <a:r>
              <a:rPr lang="en-US" altLang="ko-KR" sz="1000" dirty="0">
                <a:hlinkClick r:id="rId4"/>
              </a:rPr>
              <a:t>http://blog.daum.net/_blog/BlogTypeView.do?blogid=0GdEm&amp;articleno=609&amp;categoryId=417&amp;regdt=20161125224341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90429" y="2378742"/>
            <a:ext cx="6479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신한일어업현정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배타적 경제수역 설정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동해와 남해상에 한일공동관리수역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11482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highlight>
                <a:srgbClr val="1498EB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4849504" y="30750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5769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FC3E1A-6EFA-4D35-858B-48E77324F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9" y="224820"/>
            <a:ext cx="4563354" cy="6469913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5503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</a:schemeClr>
                </a:solidFill>
              </a:rPr>
              <a:t>A table of contents.</a:t>
            </a:r>
            <a:endParaRPr lang="ko-KR" altLang="en-US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1567219"/>
            <a:ext cx="4017639" cy="707886"/>
            <a:chOff x="579120" y="1588272"/>
            <a:chExt cx="4017639" cy="70788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3052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평화선이란</a:t>
              </a:r>
              <a:r>
                <a:rPr lang="en-US" altLang="ko-KR" sz="4000" dirty="0"/>
                <a:t>?</a:t>
              </a:r>
              <a:endParaRPr lang="ko-KR" altLang="en-US" sz="4000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79120" y="2760026"/>
            <a:ext cx="5025927" cy="707886"/>
            <a:chOff x="579120" y="1588272"/>
            <a:chExt cx="5025927" cy="70788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44320" y="1588272"/>
              <a:ext cx="40607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평화선 발생 배경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3907370"/>
            <a:ext cx="5025927" cy="707886"/>
            <a:chOff x="579120" y="1588272"/>
            <a:chExt cx="5025927" cy="70788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03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44320" y="1588272"/>
              <a:ext cx="40607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평화선 선언 내용</a:t>
              </a:r>
              <a:endParaRPr lang="en-US" altLang="ko-KR" sz="40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6AD20DE-DA15-42F7-AA6D-D84D6EBE50A3}"/>
              </a:ext>
            </a:extLst>
          </p:cNvPr>
          <p:cNvGrpSpPr/>
          <p:nvPr/>
        </p:nvGrpSpPr>
        <p:grpSpPr>
          <a:xfrm>
            <a:off x="557575" y="5100177"/>
            <a:ext cx="5271187" cy="707886"/>
            <a:chOff x="579120" y="1588272"/>
            <a:chExt cx="5271187" cy="707886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4838469-CFA9-4A5E-9B0E-D6977EFAFC2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04</a:t>
              </a:r>
              <a:endParaRPr kumimoji="1" lang="ko-KR" altLang="en-U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92C7CD-7D83-4D6F-89E7-EB5998C824BC}"/>
                </a:ext>
              </a:extLst>
            </p:cNvPr>
            <p:cNvSpPr txBox="1"/>
            <p:nvPr/>
          </p:nvSpPr>
          <p:spPr>
            <a:xfrm>
              <a:off x="1544320" y="1588272"/>
              <a:ext cx="4305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평화선 반응</a:t>
              </a:r>
              <a:r>
                <a:rPr lang="en-US" altLang="ko-KR" sz="4000" dirty="0"/>
                <a:t>&amp;</a:t>
              </a:r>
              <a:r>
                <a:rPr lang="ko-KR" altLang="en-US" sz="4000" dirty="0"/>
                <a:t>결과</a:t>
              </a:r>
              <a:endParaRPr lang="en-US" altLang="ko-KR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1,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3052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평화선이란</a:t>
              </a:r>
              <a:r>
                <a:rPr lang="en-US" altLang="ko-KR" sz="4000" dirty="0">
                  <a:solidFill>
                    <a:schemeClr val="bg1"/>
                  </a:solidFill>
                </a:rPr>
                <a:t>?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평화선이란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53" y="711512"/>
            <a:ext cx="4166839" cy="59077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75523" y="6619249"/>
            <a:ext cx="8700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hlinkClick r:id="rId4"/>
              </a:rPr>
              <a:t>사진 출처</a:t>
            </a:r>
            <a:r>
              <a:rPr lang="en-US" altLang="ko-KR" sz="1050" dirty="0">
                <a:hlinkClick r:id="rId4"/>
              </a:rPr>
              <a:t>:</a:t>
            </a:r>
            <a:r>
              <a:rPr lang="en-US" altLang="ko-KR" sz="1050" dirty="0">
                <a:hlinkClick r:id="rId5"/>
              </a:rPr>
              <a:t>http://blog.daum.net/_blog/</a:t>
            </a:r>
            <a:r>
              <a:rPr lang="en-US" altLang="ko-KR" sz="1050" dirty="0" err="1">
                <a:hlinkClick r:id="rId5"/>
              </a:rPr>
              <a:t>BlogTypeView.do?blogid</a:t>
            </a:r>
            <a:r>
              <a:rPr lang="en-US" altLang="ko-KR" sz="1050" dirty="0">
                <a:hlinkClick r:id="rId5"/>
              </a:rPr>
              <a:t>=0GdEm&amp;articleno=609&amp;categoryId=417&amp;regdt=20161125224341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99530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평화선이란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7" y="1211743"/>
            <a:ext cx="4219249" cy="5210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0363" y="1554624"/>
            <a:ext cx="6568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이승만 라인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1952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 </a:t>
            </a:r>
            <a:r>
              <a:rPr lang="en-US" altLang="ko-KR" sz="2400" dirty="0"/>
              <a:t>18</a:t>
            </a:r>
            <a:r>
              <a:rPr lang="ko-KR" altLang="en-US" sz="2400" dirty="0"/>
              <a:t>일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대한민국 인접 해양의 주권에 대한 대통령의 선언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수역 구분과 지원 및 주권 보호 경계선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배타적 경제 수역</a:t>
            </a:r>
            <a:r>
              <a:rPr lang="en-US" altLang="ko-KR" sz="2400" dirty="0"/>
              <a:t>(EEZ)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해안에서부터 평균 </a:t>
            </a:r>
            <a:r>
              <a:rPr lang="en-US" altLang="ko-KR" sz="2400" dirty="0"/>
              <a:t>60</a:t>
            </a:r>
            <a:r>
              <a:rPr lang="ko-KR" altLang="en-US" sz="2400" dirty="0"/>
              <a:t>마일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평화선이란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7" y="1211743"/>
            <a:ext cx="4219249" cy="5210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0363" y="1737698"/>
            <a:ext cx="65689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1952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</a:t>
            </a:r>
            <a:r>
              <a:rPr lang="en-US" altLang="ko-KR" sz="2400" dirty="0"/>
              <a:t>8</a:t>
            </a:r>
            <a:r>
              <a:rPr lang="ko-KR" altLang="en-US" sz="2400" dirty="0"/>
              <a:t>일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한일 양국간의 평화 유지</a:t>
            </a:r>
            <a:endParaRPr lang="en-US" altLang="ko-KR" sz="2400" dirty="0"/>
          </a:p>
          <a:p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해양 분할이 국제적 경향으로 </a:t>
            </a:r>
            <a:r>
              <a:rPr lang="ko-KR" altLang="en-US" sz="2400" dirty="0" err="1"/>
              <a:t>정당방위책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해안 어족 보호</a:t>
            </a:r>
            <a:r>
              <a:rPr lang="en-US" altLang="ko-KR" sz="2400" dirty="0"/>
              <a:t>&amp;</a:t>
            </a:r>
            <a:r>
              <a:rPr lang="ko-KR" altLang="en-US" sz="2400" dirty="0"/>
              <a:t>생물자원 육성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국제 관계상 합법적 조치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36555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2,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40607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평화선 발생 배경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8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발생 배경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6096000" y="2478234"/>
            <a:ext cx="5222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직접적인 영향을 줌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anose="020B0604020202020204" pitchFamily="34" charset="0"/>
              </a:rPr>
              <a:t>1945</a:t>
            </a:r>
            <a:r>
              <a:rPr lang="ko-KR" altLang="en-US" sz="2400" dirty="0">
                <a:cs typeface="Arial" panose="020B0604020202020204" pitchFamily="34" charset="0"/>
              </a:rPr>
              <a:t>년 </a:t>
            </a:r>
            <a:r>
              <a:rPr lang="en-US" altLang="ko-KR" sz="2400" dirty="0">
                <a:cs typeface="Arial" panose="020B0604020202020204" pitchFamily="34" charset="0"/>
              </a:rPr>
              <a:t>9</a:t>
            </a:r>
            <a:r>
              <a:rPr lang="ko-KR" altLang="en-US" sz="2400" dirty="0">
                <a:cs typeface="Arial" panose="020B0604020202020204" pitchFamily="34" charset="0"/>
              </a:rPr>
              <a:t>월 </a:t>
            </a:r>
            <a:r>
              <a:rPr lang="en-US" altLang="ko-KR" sz="2400" dirty="0">
                <a:cs typeface="Arial" panose="020B0604020202020204" pitchFamily="34" charset="0"/>
              </a:rPr>
              <a:t>27</a:t>
            </a:r>
            <a:r>
              <a:rPr lang="ko-KR" altLang="en-US" sz="2400" dirty="0">
                <a:cs typeface="Arial" panose="020B0604020202020204" pitchFamily="34" charset="0"/>
              </a:rPr>
              <a:t>일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일본인의 어업활동을 일정 수역으로 한정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한국에 대해 한국의 주권이 미치는 수역 경계선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</p:txBody>
      </p:sp>
      <p:sp>
        <p:nvSpPr>
          <p:cNvPr id="44" name="양쪽 대괄호 43">
            <a:extLst>
              <a:ext uri="{FF2B5EF4-FFF2-40B4-BE49-F238E27FC236}">
                <a16:creationId xmlns:a16="http://schemas.microsoft.com/office/drawing/2014/main" id="{6E05BD25-24CE-4E49-BC0E-399012F4F5D5}"/>
              </a:ext>
            </a:extLst>
          </p:cNvPr>
          <p:cNvSpPr/>
          <p:nvPr/>
        </p:nvSpPr>
        <p:spPr>
          <a:xfrm>
            <a:off x="6762156" y="1418535"/>
            <a:ext cx="3338286" cy="65648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맥아더 라인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5007" y="6608994"/>
            <a:ext cx="405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hlinkClick r:id="rId2"/>
              </a:rPr>
              <a:t>사진 출처</a:t>
            </a:r>
            <a:r>
              <a:rPr lang="en-US" altLang="ko-KR" sz="1100" dirty="0">
                <a:hlinkClick r:id="rId2"/>
              </a:rPr>
              <a:t>:</a:t>
            </a:r>
            <a:r>
              <a:rPr lang="en-US" altLang="ko-KR" sz="1100" dirty="0">
                <a:hlinkClick r:id="rId3"/>
              </a:rPr>
              <a:t>http://www.ddanzi.com/ddanziNews/46407507</a:t>
            </a:r>
            <a:endParaRPr lang="ko-KR" altLang="en-US" sz="11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644681"/>
            <a:ext cx="4407632" cy="43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평화선 발생 배경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6816767" y="1910030"/>
            <a:ext cx="5222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anose="020B0604020202020204" pitchFamily="34" charset="0"/>
              </a:rPr>
              <a:t>1952</a:t>
            </a:r>
            <a:r>
              <a:rPr lang="ko-KR" altLang="en-US" sz="2400" dirty="0">
                <a:cs typeface="Arial" panose="020B0604020202020204" pitchFamily="34" charset="0"/>
              </a:rPr>
              <a:t>년 </a:t>
            </a:r>
            <a:r>
              <a:rPr lang="en-US" altLang="ko-KR" sz="2400" dirty="0">
                <a:cs typeface="Arial" panose="020B0604020202020204" pitchFamily="34" charset="0"/>
              </a:rPr>
              <a:t>4</a:t>
            </a:r>
            <a:r>
              <a:rPr lang="ko-KR" altLang="en-US" sz="2400" dirty="0">
                <a:cs typeface="Arial" panose="020B0604020202020204" pitchFamily="34" charset="0"/>
              </a:rPr>
              <a:t>월 </a:t>
            </a:r>
            <a:r>
              <a:rPr lang="en-US" altLang="ko-KR" sz="2400" dirty="0">
                <a:cs typeface="Arial" panose="020B0604020202020204" pitchFamily="34" charset="0"/>
              </a:rPr>
              <a:t>28</a:t>
            </a:r>
            <a:r>
              <a:rPr lang="ko-KR" altLang="en-US" sz="2400" dirty="0">
                <a:cs typeface="Arial" panose="020B0604020202020204" pitchFamily="34" charset="0"/>
              </a:rPr>
              <a:t>일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샌프란시스코 대일 강화 조약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anose="020B0604020202020204" pitchFamily="34" charset="0"/>
              </a:rPr>
              <a:t>“</a:t>
            </a:r>
            <a:r>
              <a:rPr lang="ko-KR" altLang="en-US" sz="2400" dirty="0" err="1">
                <a:cs typeface="Arial" panose="020B0604020202020204" pitchFamily="34" charset="0"/>
              </a:rPr>
              <a:t>어업회담</a:t>
            </a:r>
            <a:r>
              <a:rPr lang="en-US" altLang="ko-KR" sz="2400" dirty="0">
                <a:cs typeface="Arial" panose="020B0604020202020204" pitchFamily="34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cs typeface="Arial" panose="020B0604020202020204" pitchFamily="34" charset="0"/>
              </a:rPr>
              <a:t>한일 예비회담</a:t>
            </a:r>
            <a:r>
              <a:rPr lang="en-US" altLang="ko-KR" sz="2400" dirty="0">
                <a:cs typeface="Arial" panose="020B0604020202020204" pitchFamily="34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dirty="0">
                <a:cs typeface="Arial" panose="020B0604020202020204" pitchFamily="34" charset="0"/>
              </a:rPr>
              <a:t>평화선 선언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5007" y="6608994"/>
            <a:ext cx="4056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hlinkClick r:id="rId2"/>
              </a:rPr>
              <a:t>사진 출처</a:t>
            </a:r>
            <a:r>
              <a:rPr lang="en-US" altLang="ko-KR" sz="1100" dirty="0">
                <a:hlinkClick r:id="rId2"/>
              </a:rPr>
              <a:t>:</a:t>
            </a:r>
            <a:r>
              <a:rPr lang="en-US" altLang="ko-KR" sz="1100" dirty="0">
                <a:hlinkClick r:id="rId3"/>
              </a:rPr>
              <a:t>http://www.ddanzi.com/ddanziNews/46407507</a:t>
            </a:r>
            <a:endParaRPr lang="ko-KR" altLang="en-US" sz="11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448651"/>
            <a:ext cx="4924137" cy="4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1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302</TotalTime>
  <Words>544</Words>
  <Application>Microsoft Office PowerPoint</Application>
  <PresentationFormat>와이드스크린</PresentationFormat>
  <Paragraphs>123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나눔바른고딕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양정현</cp:lastModifiedBy>
  <cp:revision>37</cp:revision>
  <dcterms:created xsi:type="dcterms:W3CDTF">2019-08-12T05:10:14Z</dcterms:created>
  <dcterms:modified xsi:type="dcterms:W3CDTF">2019-09-28T13:12:36Z</dcterms:modified>
</cp:coreProperties>
</file>