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5" r:id="rId4"/>
    <p:sldId id="268" r:id="rId5"/>
    <p:sldId id="266" r:id="rId6"/>
    <p:sldId id="269" r:id="rId7"/>
    <p:sldId id="270" r:id="rId8"/>
    <p:sldId id="271" r:id="rId9"/>
    <p:sldId id="272" r:id="rId10"/>
    <p:sldId id="273" r:id="rId11"/>
    <p:sldId id="277" r:id="rId12"/>
    <p:sldId id="274" r:id="rId13"/>
    <p:sldId id="275" r:id="rId14"/>
    <p:sldId id="264" r:id="rId15"/>
    <p:sldId id="278" r:id="rId16"/>
    <p:sldId id="267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A74B43-44AE-47FF-B94B-D9F96D3B00F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0E20DC2-D921-4750-B873-5C6C8FC8EBA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01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4B43-44AE-47FF-B94B-D9F96D3B00F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0DC2-D921-4750-B873-5C6C8FC8EB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884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4B43-44AE-47FF-B94B-D9F96D3B00F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0DC2-D921-4750-B873-5C6C8FC8EBA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340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4B43-44AE-47FF-B94B-D9F96D3B00F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0DC2-D921-4750-B873-5C6C8FC8EBA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795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4B43-44AE-47FF-B94B-D9F96D3B00F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0DC2-D921-4750-B873-5C6C8FC8EB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40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4B43-44AE-47FF-B94B-D9F96D3B00F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0DC2-D921-4750-B873-5C6C8FC8EBA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834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4B43-44AE-47FF-B94B-D9F96D3B00F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0DC2-D921-4750-B873-5C6C8FC8EBA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18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4B43-44AE-47FF-B94B-D9F96D3B00F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0DC2-D921-4750-B873-5C6C8FC8EBA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706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4B43-44AE-47FF-B94B-D9F96D3B00F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0DC2-D921-4750-B873-5C6C8FC8EBA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67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4B43-44AE-47FF-B94B-D9F96D3B00F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0DC2-D921-4750-B873-5C6C8FC8EB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49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4B43-44AE-47FF-B94B-D9F96D3B00F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0DC2-D921-4750-B873-5C6C8FC8EBA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85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4B43-44AE-47FF-B94B-D9F96D3B00F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0DC2-D921-4750-B873-5C6C8FC8EB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11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4B43-44AE-47FF-B94B-D9F96D3B00F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0DC2-D921-4750-B873-5C6C8FC8EBA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77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4B43-44AE-47FF-B94B-D9F96D3B00F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0DC2-D921-4750-B873-5C6C8FC8EBA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21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4B43-44AE-47FF-B94B-D9F96D3B00F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0DC2-D921-4750-B873-5C6C8FC8EB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397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4B43-44AE-47FF-B94B-D9F96D3B00F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0DC2-D921-4750-B873-5C6C8FC8EBA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53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4B43-44AE-47FF-B94B-D9F96D3B00F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0DC2-D921-4750-B873-5C6C8FC8EB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84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A74B43-44AE-47FF-B94B-D9F96D3B00F1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E20DC2-D921-4750-B873-5C6C8FC8EB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795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ascf.amorepacific.co.kr/publishedView.do?seq=6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4800" dirty="0" err="1" smtClean="0"/>
              <a:t>헤이안</a:t>
            </a:r>
            <a:r>
              <a:rPr lang="ko-KR" altLang="en-US" sz="4800" dirty="0" smtClean="0"/>
              <a:t> 시대의 문화</a:t>
            </a:r>
            <a:endParaRPr lang="ko-KR" altLang="en-US" sz="4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r>
              <a:rPr lang="en-US" altLang="ko-KR" dirty="0" smtClean="0"/>
              <a:t>21</a:t>
            </a:r>
            <a:r>
              <a:rPr lang="en-US" altLang="ko-KR" dirty="0" smtClean="0"/>
              <a:t>xxxx</a:t>
            </a:r>
            <a:r>
              <a:rPr lang="en-US" altLang="ko-KR" dirty="0" smtClean="0"/>
              <a:t>45 </a:t>
            </a:r>
            <a:r>
              <a:rPr lang="ko-KR" altLang="en-US" dirty="0" smtClean="0"/>
              <a:t>최</a:t>
            </a:r>
            <a:r>
              <a:rPr lang="en-US" altLang="ko-KR"/>
              <a:t>X</a:t>
            </a:r>
            <a:r>
              <a:rPr lang="ko-KR" altLang="en-US" smtClean="0"/>
              <a:t>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6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건축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759735"/>
            <a:ext cx="4718050" cy="2911743"/>
          </a:xfrm>
          <a:prstGeom prst="rect">
            <a:avLst/>
          </a:prstGeom>
        </p:spPr>
      </p:pic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altLang="ko-KR" sz="2000" dirty="0" smtClean="0"/>
          </a:p>
          <a:p>
            <a:r>
              <a:rPr lang="ko-KR" altLang="en-US" sz="2000" dirty="0" err="1" smtClean="0"/>
              <a:t>신덴즈쿠리</a:t>
            </a:r>
            <a:r>
              <a:rPr lang="en-US" altLang="ko-KR" sz="2000" dirty="0"/>
              <a:t>(</a:t>
            </a:r>
            <a:r>
              <a:rPr lang="ko-KR" altLang="en-US" sz="2000" dirty="0" err="1"/>
              <a:t>寢殿造</a:t>
            </a:r>
            <a:r>
              <a:rPr lang="en-US" altLang="ko-KR" sz="2000" dirty="0" smtClean="0"/>
              <a:t>)</a:t>
            </a:r>
          </a:p>
          <a:p>
            <a:endParaRPr lang="en-US" altLang="ko-KR" sz="2000" dirty="0" smtClean="0"/>
          </a:p>
          <a:p>
            <a:r>
              <a:rPr lang="ko-KR" altLang="en-US" sz="2000" dirty="0"/>
              <a:t>궁정귀족인 구게</a:t>
            </a:r>
            <a:r>
              <a:rPr lang="en-US" altLang="ko-KR" sz="2000" dirty="0"/>
              <a:t>(</a:t>
            </a:r>
            <a:r>
              <a:rPr lang="ko-KR" altLang="en-US" sz="2000" dirty="0"/>
              <a:t>公家</a:t>
            </a:r>
            <a:r>
              <a:rPr lang="en-US" altLang="ko-KR" sz="2000" dirty="0"/>
              <a:t>)</a:t>
            </a:r>
            <a:r>
              <a:rPr lang="ko-KR" altLang="en-US" sz="2000" dirty="0"/>
              <a:t>들의 </a:t>
            </a:r>
            <a:r>
              <a:rPr lang="ko-KR" altLang="en-US" sz="2000" dirty="0" smtClean="0"/>
              <a:t>저택건축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헤이안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시대 귀족들의 대표적인 주택 양식이 </a:t>
            </a:r>
            <a:r>
              <a:rPr lang="ko-KR" altLang="en-US" sz="2000" dirty="0" smtClean="0"/>
              <a:t>발달</a:t>
            </a:r>
            <a:r>
              <a:rPr lang="en-US" altLang="ko-KR" sz="2000" dirty="0" smtClean="0"/>
              <a:t>)</a:t>
            </a:r>
          </a:p>
        </p:txBody>
      </p:sp>
      <p:sp>
        <p:nvSpPr>
          <p:cNvPr id="3" name="오른쪽 화살표 2"/>
          <p:cNvSpPr/>
          <p:nvPr/>
        </p:nvSpPr>
        <p:spPr>
          <a:xfrm rot="10800000">
            <a:off x="6262825" y="3458423"/>
            <a:ext cx="608755" cy="353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260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(1) </a:t>
            </a:r>
            <a:r>
              <a:rPr lang="ko-KR" altLang="en-US" dirty="0" smtClean="0"/>
              <a:t>회화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(2) </a:t>
            </a:r>
            <a:r>
              <a:rPr lang="ko-KR" altLang="en-US" dirty="0" smtClean="0"/>
              <a:t>서예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12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80746" y="988838"/>
            <a:ext cx="9601196" cy="1303867"/>
          </a:xfrm>
        </p:spPr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회화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60320"/>
            <a:ext cx="2688123" cy="3310127"/>
          </a:xfrm>
        </p:spPr>
      </p:pic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 smtClean="0"/>
              <a:t>       </a:t>
            </a:r>
            <a:r>
              <a:rPr lang="ko-KR" altLang="en-US" sz="2000" dirty="0" err="1" smtClean="0"/>
              <a:t>야마토에</a:t>
            </a:r>
            <a:r>
              <a:rPr lang="en-US" altLang="ko-KR" sz="2000" dirty="0"/>
              <a:t>(</a:t>
            </a:r>
            <a:r>
              <a:rPr lang="ko-KR" altLang="en-US" sz="2000" dirty="0" err="1"/>
              <a:t>大和絵</a:t>
            </a:r>
            <a:r>
              <a:rPr lang="en-US" altLang="ko-KR" sz="2000" dirty="0"/>
              <a:t>)</a:t>
            </a:r>
            <a:r>
              <a:rPr lang="ko-KR" altLang="en-US" sz="2000" dirty="0" smtClean="0"/>
              <a:t>양식</a:t>
            </a:r>
            <a:endParaRPr lang="en-US" altLang="ko-KR" sz="2000" dirty="0" smtClean="0"/>
          </a:p>
          <a:p>
            <a:r>
              <a:rPr lang="ko-KR" altLang="en-US" sz="2000" dirty="0"/>
              <a:t>벽이나 병풍에 일본의 풍물을 소재로 하고</a:t>
            </a:r>
            <a:r>
              <a:rPr lang="en-US" altLang="ko-KR" sz="2000" dirty="0"/>
              <a:t>, </a:t>
            </a:r>
            <a:r>
              <a:rPr lang="ko-KR" altLang="en-US" sz="2000" dirty="0"/>
              <a:t>부드러운 선과 온화한 색채</a:t>
            </a:r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     </a:t>
            </a:r>
            <a:r>
              <a:rPr lang="ko-KR" altLang="en-US" sz="2000" dirty="0" err="1" smtClean="0"/>
              <a:t>마키에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蒔絵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 기법</a:t>
            </a:r>
            <a:endParaRPr lang="en-US" altLang="ko-KR" sz="2000" dirty="0" smtClean="0"/>
          </a:p>
          <a:p>
            <a:r>
              <a:rPr lang="ko-KR" altLang="en-US" sz="2000" dirty="0"/>
              <a:t>가구 등</a:t>
            </a:r>
            <a:r>
              <a:rPr lang="en-US" altLang="ko-KR" sz="2000" dirty="0"/>
              <a:t>, </a:t>
            </a:r>
            <a:r>
              <a:rPr lang="ko-KR" altLang="en-US" sz="2000" dirty="0"/>
              <a:t>칠기에 문양을 그린 후 금은가루를 뿌려 정갈하게 모양을 내는 기술</a:t>
            </a:r>
            <a:endParaRPr lang="en-US" altLang="ko-KR" sz="2000" dirty="0" smtClean="0"/>
          </a:p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211" y="3684761"/>
            <a:ext cx="2134445" cy="2185686"/>
          </a:xfrm>
          <a:prstGeom prst="rect">
            <a:avLst/>
          </a:prstGeom>
        </p:spPr>
      </p:pic>
      <p:sp>
        <p:nvSpPr>
          <p:cNvPr id="7" name="오른쪽 화살표 6"/>
          <p:cNvSpPr/>
          <p:nvPr/>
        </p:nvSpPr>
        <p:spPr>
          <a:xfrm rot="10800000">
            <a:off x="6246891" y="2623241"/>
            <a:ext cx="715224" cy="36213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 rot="10800000">
            <a:off x="6149656" y="4001445"/>
            <a:ext cx="717399" cy="37599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486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서예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7197" y="2560638"/>
            <a:ext cx="4100806" cy="3309937"/>
          </a:xfrm>
          <a:prstGeom prst="rect">
            <a:avLst/>
          </a:prstGeom>
        </p:spPr>
      </p:pic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대 서예가</a:t>
            </a:r>
            <a:endParaRPr lang="en-US" altLang="ko-KR" dirty="0" smtClean="0"/>
          </a:p>
          <a:p>
            <a:r>
              <a:rPr lang="ko-KR" altLang="en-US" dirty="0" err="1" smtClean="0"/>
              <a:t>오노노</a:t>
            </a:r>
            <a:r>
              <a:rPr lang="ko-KR" altLang="en-US" dirty="0" smtClean="0"/>
              <a:t> </a:t>
            </a:r>
            <a:r>
              <a:rPr lang="ko-KR" altLang="en-US" dirty="0" err="1"/>
              <a:t>미치카제</a:t>
            </a:r>
            <a:r>
              <a:rPr lang="en-US" altLang="ko-KR" dirty="0"/>
              <a:t>(</a:t>
            </a:r>
            <a:r>
              <a:rPr lang="ko-KR" altLang="en-US" dirty="0" err="1"/>
              <a:t>小野道風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  <a:p>
            <a:r>
              <a:rPr lang="ko-KR" altLang="en-US" dirty="0" err="1"/>
              <a:t>후지와라노</a:t>
            </a:r>
            <a:r>
              <a:rPr lang="ko-KR" altLang="en-US" dirty="0"/>
              <a:t> </a:t>
            </a:r>
            <a:r>
              <a:rPr lang="ko-KR" altLang="en-US" dirty="0" err="1"/>
              <a:t>스케마사</a:t>
            </a:r>
            <a:r>
              <a:rPr lang="en-US" altLang="ko-KR" dirty="0"/>
              <a:t>(</a:t>
            </a:r>
            <a:r>
              <a:rPr lang="ko-KR" altLang="en-US" dirty="0" err="1"/>
              <a:t>藤原佐理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  <a:p>
            <a:r>
              <a:rPr lang="ko-KR" altLang="en-US" dirty="0" err="1"/>
              <a:t>후지와라노</a:t>
            </a:r>
            <a:r>
              <a:rPr lang="ko-KR" altLang="en-US" dirty="0"/>
              <a:t> </a:t>
            </a:r>
            <a:r>
              <a:rPr lang="ko-KR" altLang="en-US" dirty="0" err="1"/>
              <a:t>유키나리</a:t>
            </a:r>
            <a:r>
              <a:rPr lang="en-US" altLang="ko-KR" dirty="0"/>
              <a:t>(</a:t>
            </a:r>
            <a:r>
              <a:rPr lang="ko-KR" altLang="en-US" dirty="0"/>
              <a:t>藤原行成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8986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가나 </a:t>
            </a:r>
            <a:r>
              <a:rPr lang="ko-KR" altLang="en-US" dirty="0" smtClean="0"/>
              <a:t>문자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988" y="2557463"/>
            <a:ext cx="5494023" cy="3317875"/>
          </a:xfrm>
        </p:spPr>
      </p:pic>
    </p:spTree>
    <p:extLst>
      <p:ext uri="{BB962C8B-B14F-4D97-AF65-F5344CB8AC3E}">
        <p14:creationId xmlns:p14="http://schemas.microsoft.com/office/powerpoint/2010/main" val="196055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참고자료 </a:t>
            </a:r>
            <a:r>
              <a:rPr lang="ko-KR" altLang="en-US" dirty="0" err="1" smtClean="0"/>
              <a:t>출저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>
                <a:hlinkClick r:id="rId2"/>
              </a:rPr>
              <a:t>https</a:t>
            </a:r>
            <a:r>
              <a:rPr lang="en-US" altLang="ko-KR" dirty="0">
                <a:hlinkClick r:id="rId2"/>
              </a:rPr>
              <a:t>://</a:t>
            </a:r>
            <a:r>
              <a:rPr lang="en-US" altLang="ko-KR" dirty="0" smtClean="0">
                <a:hlinkClick r:id="rId2"/>
              </a:rPr>
              <a:t>ascf.amorepacific.co.kr/publishedView.do?seq=61</a:t>
            </a:r>
            <a:endParaRPr lang="en-US" altLang="ko-KR" dirty="0" smtClean="0"/>
          </a:p>
          <a:p>
            <a:r>
              <a:rPr lang="en-US" altLang="ko-KR" dirty="0"/>
              <a:t>https://namu.wiki/w/%ED%97%A4%EC%9D%B4%EC%95%88%20%EC%8B%9C%EB%8C%80#s-3.3</a:t>
            </a:r>
          </a:p>
          <a:p>
            <a:r>
              <a:rPr lang="en-US" altLang="ko-KR" dirty="0" smtClean="0"/>
              <a:t>https</a:t>
            </a:r>
            <a:r>
              <a:rPr lang="en-US" altLang="ko-KR" dirty="0"/>
              <a:t>://terms.naver.com/entry.nhn?docId=1928271&amp;cid=62091&amp;categoryId=62091 </a:t>
            </a:r>
          </a:p>
          <a:p>
            <a:r>
              <a:rPr lang="en-US" altLang="ko-KR" dirty="0"/>
              <a:t>http://www.womennews.co.kr/news/articleView.html?idxno=192613</a:t>
            </a:r>
          </a:p>
          <a:p>
            <a:r>
              <a:rPr lang="en-US" altLang="ko-KR" dirty="0"/>
              <a:t>https://terms.naver.com/entry.nhn?docId=2273283&amp;cid=51215&amp;categoryId=51215</a:t>
            </a:r>
          </a:p>
          <a:p>
            <a:r>
              <a:rPr lang="en-US" altLang="ko-KR" dirty="0"/>
              <a:t>https://</a:t>
            </a:r>
            <a:r>
              <a:rPr lang="en-US" altLang="ko-KR" dirty="0" smtClean="0"/>
              <a:t>terms.naver.com/entry.nhn?docId=894743&amp;cid=42642&amp;categoryId=42642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247439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30971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                      (1)</a:t>
            </a:r>
            <a:r>
              <a:rPr lang="ko-KR" altLang="en-US" dirty="0" smtClean="0"/>
              <a:t>복식                             </a:t>
            </a:r>
            <a:r>
              <a:rPr lang="en-US" altLang="ko-KR" dirty="0" smtClean="0"/>
              <a:t>(2)</a:t>
            </a:r>
            <a:r>
              <a:rPr lang="ko-KR" altLang="en-US" dirty="0" smtClean="0"/>
              <a:t>문학</a:t>
            </a:r>
            <a:endParaRPr lang="en-US" altLang="ko-KR" dirty="0" smtClean="0"/>
          </a:p>
          <a:p>
            <a:r>
              <a:rPr lang="en-US" altLang="ko-KR" dirty="0" smtClean="0"/>
              <a:t>                      (3)</a:t>
            </a:r>
            <a:r>
              <a:rPr lang="ko-KR" altLang="en-US" dirty="0" smtClean="0"/>
              <a:t>종교                             </a:t>
            </a:r>
            <a:r>
              <a:rPr lang="en-US" altLang="ko-KR" dirty="0" smtClean="0"/>
              <a:t>(4)</a:t>
            </a:r>
            <a:r>
              <a:rPr lang="ko-KR" altLang="en-US" dirty="0" smtClean="0"/>
              <a:t>건축</a:t>
            </a:r>
            <a:endParaRPr lang="en-US" altLang="ko-KR" dirty="0" smtClean="0"/>
          </a:p>
          <a:p>
            <a:r>
              <a:rPr lang="en-US" altLang="ko-KR" dirty="0" smtClean="0"/>
              <a:t>                      (5)</a:t>
            </a:r>
            <a:r>
              <a:rPr lang="ko-KR" altLang="en-US" dirty="0" smtClean="0"/>
              <a:t>예술                             </a:t>
            </a:r>
            <a:r>
              <a:rPr lang="en-US" altLang="ko-KR" dirty="0" smtClean="0"/>
              <a:t>(6)</a:t>
            </a:r>
            <a:r>
              <a:rPr lang="ko-KR" altLang="en-US" dirty="0" smtClean="0"/>
              <a:t>가나문자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6824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헤이안</a:t>
            </a:r>
            <a:r>
              <a:rPr lang="ko-KR" altLang="en-US" dirty="0" smtClean="0"/>
              <a:t> 시대</a:t>
            </a:r>
            <a:r>
              <a:rPr lang="en-US" altLang="ko-KR" dirty="0"/>
              <a:t>(794~1185)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000" dirty="0" err="1" smtClean="0"/>
              <a:t>미나모토노</a:t>
            </a:r>
            <a:r>
              <a:rPr lang="ko-KR" altLang="en-US" sz="2000" dirty="0" smtClean="0"/>
              <a:t> 요리모토가 </a:t>
            </a:r>
            <a:r>
              <a:rPr lang="ko-KR" altLang="en-US" sz="2000" dirty="0"/>
              <a:t>세운 </a:t>
            </a:r>
            <a:r>
              <a:rPr lang="ko-KR" altLang="en-US" sz="2000" dirty="0" err="1" smtClean="0"/>
              <a:t>헤이안경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平安京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이 </a:t>
            </a:r>
            <a:r>
              <a:rPr lang="ko-KR" altLang="en-US" sz="2000" dirty="0" err="1" smtClean="0"/>
              <a:t>가마쿠라</a:t>
            </a:r>
            <a:r>
              <a:rPr lang="ko-KR" altLang="en-US" sz="2000" dirty="0" smtClean="0"/>
              <a:t> 막부가 설립될 때까지 정치의 중심</a:t>
            </a:r>
            <a:endParaRPr lang="en-US" altLang="ko-KR" sz="2000" dirty="0"/>
          </a:p>
          <a:p>
            <a:r>
              <a:rPr lang="ko-KR" altLang="en-US" sz="2000" dirty="0" err="1" smtClean="0"/>
              <a:t>견당사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:</a:t>
            </a:r>
            <a:r>
              <a:rPr lang="ko-KR" altLang="en-US" sz="2000" dirty="0" smtClean="0"/>
              <a:t>당나라의 문화를 습득하기 위해 많은 학자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예술가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승려 등 파견</a:t>
            </a:r>
            <a:endParaRPr lang="en-US" altLang="ko-KR" sz="2000" dirty="0"/>
          </a:p>
          <a:p>
            <a:r>
              <a:rPr lang="ko-KR" altLang="en-US" sz="2000" dirty="0" smtClean="0"/>
              <a:t>국풍 문화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国風文化</a:t>
            </a:r>
            <a:r>
              <a:rPr lang="en-US" altLang="ko-KR" sz="2000" dirty="0" smtClean="0"/>
              <a:t>)</a:t>
            </a:r>
          </a:p>
          <a:p>
            <a:r>
              <a:rPr lang="ko-KR" altLang="en-US" sz="2000" dirty="0"/>
              <a:t>일본만이 소유한 고유한 문화로</a:t>
            </a:r>
            <a:r>
              <a:rPr lang="en-US" altLang="ko-KR" sz="2000" dirty="0"/>
              <a:t>, </a:t>
            </a:r>
            <a:r>
              <a:rPr lang="ko-KR" altLang="en-US" sz="2000" dirty="0"/>
              <a:t>귀족문화의 원류</a:t>
            </a:r>
          </a:p>
          <a:p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73982"/>
            <a:ext cx="2602899" cy="2882804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147" y="2773982"/>
            <a:ext cx="2628900" cy="28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1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복식 및 화장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국풍 문화의 </a:t>
            </a:r>
            <a:r>
              <a:rPr lang="ko-KR" altLang="en-US" sz="2000" dirty="0" smtClean="0"/>
              <a:t>급진 </a:t>
            </a:r>
            <a:endParaRPr lang="en-US" altLang="ko-KR" sz="2000" dirty="0" smtClean="0"/>
          </a:p>
          <a:p>
            <a:r>
              <a:rPr lang="ko-KR" altLang="en-US" sz="2000" dirty="0" smtClean="0"/>
              <a:t>     일본의 </a:t>
            </a:r>
            <a:r>
              <a:rPr lang="ko-KR" altLang="en-US" sz="2000" dirty="0"/>
              <a:t>풍토에 맞게 </a:t>
            </a:r>
            <a:r>
              <a:rPr lang="ko-KR" altLang="en-US" sz="2000" dirty="0" smtClean="0"/>
              <a:t>의상 변화</a:t>
            </a:r>
            <a:endParaRPr lang="en-US" altLang="ko-KR" sz="2000" dirty="0" smtClean="0"/>
          </a:p>
          <a:p>
            <a:r>
              <a:rPr lang="en-US" altLang="ko-KR" sz="2000" dirty="0" smtClean="0"/>
              <a:t>  (</a:t>
            </a:r>
            <a:r>
              <a:rPr lang="ko-KR" altLang="en-US" sz="2000" dirty="0" err="1"/>
              <a:t>견당사</a:t>
            </a:r>
            <a:r>
              <a:rPr lang="ko-KR" altLang="en-US" sz="2000" dirty="0"/>
              <a:t> 폐지 후</a:t>
            </a:r>
            <a:r>
              <a:rPr lang="en-US" altLang="ko-KR" sz="2000" dirty="0"/>
              <a:t>) </a:t>
            </a:r>
            <a:r>
              <a:rPr lang="ko-KR" altLang="en-US" sz="2000" dirty="0"/>
              <a:t>직조</a:t>
            </a:r>
            <a:r>
              <a:rPr lang="en-US" altLang="ko-KR" sz="2000" dirty="0"/>
              <a:t>, </a:t>
            </a:r>
            <a:r>
              <a:rPr lang="ko-KR" altLang="en-US" sz="2000" dirty="0"/>
              <a:t>염색기술 </a:t>
            </a:r>
            <a:r>
              <a:rPr lang="ko-KR" altLang="en-US" sz="2000" dirty="0" smtClean="0"/>
              <a:t>발전</a:t>
            </a:r>
            <a:endParaRPr lang="en-US" altLang="ko-KR" sz="2000" dirty="0" smtClean="0"/>
          </a:p>
          <a:p>
            <a:r>
              <a:rPr lang="ko-KR" altLang="en-US" sz="2000" dirty="0" smtClean="0"/>
              <a:t>색상</a:t>
            </a:r>
            <a:r>
              <a:rPr lang="en-US" altLang="ko-KR" sz="2000" dirty="0"/>
              <a:t>, </a:t>
            </a:r>
            <a:r>
              <a:rPr lang="ko-KR" altLang="en-US" sz="2000" dirty="0"/>
              <a:t>무늬</a:t>
            </a:r>
            <a:r>
              <a:rPr lang="en-US" altLang="ko-KR" sz="2000" dirty="0"/>
              <a:t>, </a:t>
            </a:r>
            <a:r>
              <a:rPr lang="ko-KR" altLang="en-US" sz="2000" dirty="0"/>
              <a:t>디자인 형태 발전</a:t>
            </a:r>
          </a:p>
          <a:p>
            <a:r>
              <a:rPr lang="ko-KR" altLang="en-US" sz="2000" dirty="0"/>
              <a:t>의례복식의 세분화</a:t>
            </a:r>
            <a:r>
              <a:rPr lang="en-US" altLang="ko-KR" sz="2000" dirty="0"/>
              <a:t>-</a:t>
            </a:r>
            <a:r>
              <a:rPr lang="ko-KR" altLang="en-US" sz="2000" dirty="0"/>
              <a:t>격식과 형식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색채미</a:t>
            </a:r>
            <a:r>
              <a:rPr lang="ko-KR" altLang="en-US" sz="2000" dirty="0"/>
              <a:t> 강조</a:t>
            </a:r>
            <a:r>
              <a:rPr lang="en-US" altLang="ko-KR" sz="2000" dirty="0"/>
              <a:t>-</a:t>
            </a:r>
            <a:r>
              <a:rPr lang="ko-KR" altLang="en-US" sz="2000" dirty="0"/>
              <a:t>옷감을 많이 </a:t>
            </a:r>
            <a:r>
              <a:rPr lang="ko-KR" altLang="en-US" sz="2000" dirty="0" smtClean="0"/>
              <a:t>겹침</a:t>
            </a:r>
            <a:r>
              <a:rPr lang="en-US" altLang="ko-KR" sz="2000" dirty="0" smtClean="0"/>
              <a:t>(</a:t>
            </a:r>
            <a:r>
              <a:rPr lang="ko-KR" altLang="en-US" sz="2000" dirty="0" err="1"/>
              <a:t>위엄감</a:t>
            </a:r>
            <a:r>
              <a:rPr lang="en-US" altLang="ko-KR" sz="2000" dirty="0"/>
              <a:t>)</a:t>
            </a:r>
          </a:p>
          <a:p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52514" y="2560638"/>
            <a:ext cx="3176471" cy="3309937"/>
          </a:xfrm>
          <a:prstGeom prst="rect">
            <a:avLst/>
          </a:prstGeom>
        </p:spPr>
      </p:pic>
      <p:sp>
        <p:nvSpPr>
          <p:cNvPr id="6" name="오른쪽 화살표 5"/>
          <p:cNvSpPr/>
          <p:nvPr/>
        </p:nvSpPr>
        <p:spPr>
          <a:xfrm>
            <a:off x="1376129" y="3032911"/>
            <a:ext cx="497940" cy="28971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1308984" y="3505503"/>
            <a:ext cx="473043" cy="28971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4342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복식 및 화장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53489"/>
            <a:ext cx="2963365" cy="3775295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379" y="2453489"/>
            <a:ext cx="2938566" cy="377529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768" y="2453489"/>
            <a:ext cx="3563426" cy="377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57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오하구로</a:t>
            </a:r>
            <a:r>
              <a:rPr lang="en-US" altLang="ko-KR" dirty="0"/>
              <a:t>(</a:t>
            </a:r>
            <a:r>
              <a:rPr lang="ko-KR" altLang="en-US" dirty="0"/>
              <a:t>お</a:t>
            </a:r>
            <a:r>
              <a:rPr lang="ko-KR" altLang="en-US" dirty="0" err="1"/>
              <a:t>齒黑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치아를 검게 물들이는 과거 일본 특유의 화장법</a:t>
            </a:r>
            <a:endParaRPr lang="en-US" altLang="ko-KR" dirty="0" smtClean="0"/>
          </a:p>
          <a:p>
            <a:r>
              <a:rPr lang="ko-KR" altLang="en-US" dirty="0"/>
              <a:t>아름다움과 결혼 후 헌신의 </a:t>
            </a:r>
            <a:r>
              <a:rPr lang="ko-KR" altLang="en-US" dirty="0" smtClean="0"/>
              <a:t>상징</a:t>
            </a:r>
            <a:r>
              <a:rPr lang="en-US" altLang="ko-KR" dirty="0" smtClean="0"/>
              <a:t>, </a:t>
            </a:r>
            <a:r>
              <a:rPr lang="ko-KR" altLang="en-US" dirty="0"/>
              <a:t>사회적 </a:t>
            </a:r>
            <a:r>
              <a:rPr lang="ko-KR" altLang="en-US" dirty="0" smtClean="0"/>
              <a:t>위치 </a:t>
            </a:r>
            <a:r>
              <a:rPr lang="ko-KR" altLang="en-US" dirty="0"/>
              <a:t>가시화하는 기능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52" y="2560321"/>
            <a:ext cx="4883023" cy="3310128"/>
          </a:xfrm>
        </p:spPr>
      </p:pic>
    </p:spTree>
    <p:extLst>
      <p:ext uri="{BB962C8B-B14F-4D97-AF65-F5344CB8AC3E}">
        <p14:creationId xmlns:p14="http://schemas.microsoft.com/office/powerpoint/2010/main" val="2559516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err="1" smtClean="0"/>
              <a:t>겐지모토가타리</a:t>
            </a:r>
            <a:r>
              <a:rPr lang="en-US" altLang="ko-KR" sz="2000" dirty="0"/>
              <a:t>(</a:t>
            </a:r>
            <a:r>
              <a:rPr lang="ko-KR" altLang="en-US" sz="2000" dirty="0" err="1"/>
              <a:t>源氏物語</a:t>
            </a:r>
            <a:r>
              <a:rPr lang="en-US" altLang="ko-KR" sz="2000" dirty="0" smtClean="0"/>
              <a:t>)</a:t>
            </a:r>
          </a:p>
          <a:p>
            <a:r>
              <a:rPr lang="ko-KR" altLang="en-US" sz="2000" dirty="0" err="1"/>
              <a:t>무라사키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시키부</a:t>
            </a:r>
            <a:r>
              <a:rPr lang="en-US" altLang="ko-KR" sz="2000" dirty="0"/>
              <a:t>(</a:t>
            </a:r>
            <a:r>
              <a:rPr lang="ko-KR" altLang="en-US" sz="2000" dirty="0" err="1"/>
              <a:t>紫式部</a:t>
            </a:r>
            <a:r>
              <a:rPr lang="en-US" altLang="ko-KR" sz="2000" dirty="0"/>
              <a:t>)</a:t>
            </a:r>
            <a:r>
              <a:rPr lang="ko-KR" altLang="en-US" sz="2000" dirty="0"/>
              <a:t>에 의해 성립된 일본 최초의 고전장편 </a:t>
            </a:r>
            <a:r>
              <a:rPr lang="ko-KR" altLang="en-US" sz="2000" dirty="0" smtClean="0"/>
              <a:t>소설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최초의 </a:t>
            </a:r>
            <a:r>
              <a:rPr lang="ko-KR" altLang="en-US" sz="2000" dirty="0"/>
              <a:t>근대적 </a:t>
            </a:r>
            <a:r>
              <a:rPr lang="ko-KR" altLang="en-US" sz="2000" dirty="0" smtClean="0"/>
              <a:t>소설</a:t>
            </a:r>
            <a:r>
              <a:rPr lang="en-US" altLang="ko-KR" sz="2000" dirty="0" smtClean="0"/>
              <a:t>)</a:t>
            </a:r>
          </a:p>
          <a:p>
            <a:r>
              <a:rPr lang="ko-KR" altLang="en-US" sz="2000" dirty="0"/>
              <a:t>등장인물들을 심리적 묘사와 내면 </a:t>
            </a:r>
            <a:r>
              <a:rPr lang="ko-KR" altLang="en-US" sz="2000" dirty="0" smtClean="0"/>
              <a:t>묘사  </a:t>
            </a:r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  </a:t>
            </a:r>
            <a:r>
              <a:rPr lang="ko-KR" altLang="en-US" sz="2000" dirty="0" smtClean="0"/>
              <a:t>그 당시 시대상을 독자에게 전달 </a:t>
            </a:r>
            <a:endParaRPr lang="en-US" altLang="ko-KR" sz="2000" dirty="0" smtClean="0"/>
          </a:p>
        </p:txBody>
      </p:sp>
      <p:pic>
        <p:nvPicPr>
          <p:cNvPr id="9" name="내용 개체 틀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966" y="2453490"/>
            <a:ext cx="4975632" cy="3675706"/>
          </a:xfrm>
        </p:spPr>
      </p:pic>
      <p:sp>
        <p:nvSpPr>
          <p:cNvPr id="10" name="오른쪽 화살표 9"/>
          <p:cNvSpPr/>
          <p:nvPr/>
        </p:nvSpPr>
        <p:spPr>
          <a:xfrm>
            <a:off x="1399711" y="4861712"/>
            <a:ext cx="564891" cy="271603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9097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문학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52752"/>
            <a:ext cx="4718050" cy="3125708"/>
          </a:xfrm>
        </p:spPr>
      </p:pic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err="1"/>
              <a:t>타케토리모노가타리</a:t>
            </a:r>
            <a:r>
              <a:rPr lang="ko-KR" altLang="en-US" sz="2000" dirty="0"/>
              <a:t> </a:t>
            </a:r>
            <a:r>
              <a:rPr lang="en-US" altLang="ko-KR" sz="2000" dirty="0"/>
              <a:t>(</a:t>
            </a:r>
            <a:r>
              <a:rPr lang="ko-KR" altLang="en-US" sz="2000" dirty="0" err="1"/>
              <a:t>竹取物語</a:t>
            </a:r>
            <a:r>
              <a:rPr lang="en-US" altLang="ko-KR" sz="2000" dirty="0" smtClean="0"/>
              <a:t>)</a:t>
            </a:r>
          </a:p>
          <a:p>
            <a:r>
              <a:rPr lang="en-US" altLang="ko-KR" sz="2000" dirty="0"/>
              <a:t>10</a:t>
            </a:r>
            <a:r>
              <a:rPr lang="ko-KR" altLang="en-US" sz="2000" dirty="0" smtClean="0"/>
              <a:t>세기에 </a:t>
            </a:r>
            <a:r>
              <a:rPr lang="ko-KR" altLang="en-US" sz="2000" dirty="0"/>
              <a:t>성립된 </a:t>
            </a:r>
            <a:r>
              <a:rPr lang="ko-KR" altLang="en-US" sz="2000" dirty="0" smtClean="0"/>
              <a:t>최고</a:t>
            </a:r>
            <a:r>
              <a:rPr lang="en-US" altLang="ko-KR" sz="2000" dirty="0"/>
              <a:t>(</a:t>
            </a:r>
            <a:r>
              <a:rPr lang="ko-KR" altLang="en-US" sz="2000" dirty="0"/>
              <a:t>最古</a:t>
            </a:r>
            <a:r>
              <a:rPr lang="en-US" altLang="ko-KR" sz="2000" dirty="0"/>
              <a:t>)</a:t>
            </a:r>
            <a:r>
              <a:rPr lang="ko-KR" altLang="en-US" sz="2000" dirty="0"/>
              <a:t>의 </a:t>
            </a:r>
            <a:r>
              <a:rPr lang="ko-KR" altLang="en-US" sz="2000" dirty="0" smtClean="0"/>
              <a:t>이야기 소설 문학</a:t>
            </a:r>
            <a:endParaRPr lang="en-US" altLang="ko-KR" sz="2000" dirty="0" smtClean="0"/>
          </a:p>
          <a:p>
            <a:r>
              <a:rPr lang="ko-KR" altLang="en-US" sz="2000" dirty="0"/>
              <a:t>옛 전승 설화를 받아들여 전기성</a:t>
            </a:r>
            <a:r>
              <a:rPr lang="en-US" altLang="ko-KR" sz="2000" dirty="0"/>
              <a:t>(</a:t>
            </a:r>
            <a:r>
              <a:rPr lang="ko-KR" altLang="en-US" sz="2000" dirty="0"/>
              <a:t>伝奇性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내포</a:t>
            </a:r>
            <a:endParaRPr lang="en-US" altLang="ko-KR" sz="2000" dirty="0"/>
          </a:p>
          <a:p>
            <a:r>
              <a:rPr lang="ko-KR" altLang="en-US" sz="2000" dirty="0"/>
              <a:t>비현실적인 </a:t>
            </a:r>
            <a:r>
              <a:rPr lang="ko-KR" altLang="en-US" sz="2000" dirty="0" smtClean="0"/>
              <a:t>제재와 허구성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현실을 </a:t>
            </a:r>
            <a:r>
              <a:rPr lang="ko-KR" altLang="en-US" sz="2000" dirty="0" smtClean="0"/>
              <a:t>조화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사회적 실상과 </a:t>
            </a:r>
            <a:r>
              <a:rPr lang="ko-KR" altLang="en-US" sz="2000" dirty="0"/>
              <a:t>인간심리에 </a:t>
            </a:r>
            <a:r>
              <a:rPr lang="ko-KR" altLang="en-US" sz="2000" dirty="0" smtClean="0"/>
              <a:t>접근</a:t>
            </a:r>
            <a:endParaRPr lang="en-US" altLang="ko-KR" sz="2000" dirty="0" smtClean="0"/>
          </a:p>
          <a:p>
            <a:r>
              <a:rPr lang="ko-KR" altLang="en-US" sz="2000" dirty="0" smtClean="0"/>
              <a:t>             </a:t>
            </a:r>
            <a:r>
              <a:rPr lang="ko-KR" altLang="en-US" sz="2000" dirty="0" err="1" smtClean="0"/>
              <a:t>카구야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히메</a:t>
            </a:r>
            <a:r>
              <a:rPr lang="en-US" altLang="ko-KR" sz="2000" dirty="0"/>
              <a:t>(</a:t>
            </a:r>
            <a:r>
              <a:rPr lang="ko-KR" altLang="en-US" sz="2000" dirty="0"/>
              <a:t>かぐや姫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  <p:sp>
        <p:nvSpPr>
          <p:cNvPr id="6" name="오른쪽 화살표 5"/>
          <p:cNvSpPr/>
          <p:nvPr/>
        </p:nvSpPr>
        <p:spPr>
          <a:xfrm rot="10800000">
            <a:off x="6262826" y="5278171"/>
            <a:ext cx="978408" cy="33497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457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종교</a:t>
            </a:r>
            <a:endParaRPr lang="ko-KR" altLang="en-US" dirty="0"/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50563" y="2659908"/>
            <a:ext cx="4413249" cy="2952922"/>
          </a:xfrm>
          <a:prstGeom prst="rect">
            <a:avLst/>
          </a:prstGeom>
        </p:spPr>
      </p:pic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48148" y="2659908"/>
            <a:ext cx="4718304" cy="3310128"/>
          </a:xfrm>
        </p:spPr>
        <p:txBody>
          <a:bodyPr>
            <a:normAutofit fontScale="85000" lnSpcReduction="10000"/>
          </a:bodyPr>
          <a:lstStyle/>
          <a:p>
            <a:r>
              <a:rPr lang="ko-KR" altLang="en-US" sz="2000" dirty="0" err="1" smtClean="0"/>
              <a:t>본지수적설</a:t>
            </a:r>
            <a:r>
              <a:rPr lang="en-US" altLang="ko-KR" sz="2000" dirty="0"/>
              <a:t>(</a:t>
            </a:r>
            <a:r>
              <a:rPr lang="ko-KR" altLang="en-US" sz="2000" dirty="0" err="1"/>
              <a:t>本地垂迹說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로 </a:t>
            </a:r>
            <a:r>
              <a:rPr lang="ko-KR" altLang="en-US" sz="2000" dirty="0" err="1" smtClean="0"/>
              <a:t>신불습합</a:t>
            </a:r>
            <a:r>
              <a:rPr lang="en-US" altLang="ko-KR" sz="2000" dirty="0"/>
              <a:t>(</a:t>
            </a:r>
            <a:r>
              <a:rPr lang="ko-KR" altLang="en-US" sz="2000" dirty="0" err="1"/>
              <a:t>神佛習合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이 등장</a:t>
            </a:r>
            <a:endParaRPr lang="en-US" altLang="ko-KR" sz="2000" dirty="0"/>
          </a:p>
          <a:p>
            <a:r>
              <a:rPr lang="ko-KR" altLang="en-US" sz="2000" dirty="0" smtClean="0"/>
              <a:t>신도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神道</a:t>
            </a:r>
            <a:r>
              <a:rPr lang="en-US" altLang="ko-KR" sz="2000" dirty="0" smtClean="0"/>
              <a:t>)</a:t>
            </a:r>
          </a:p>
          <a:p>
            <a:r>
              <a:rPr lang="en-US" altLang="ko-KR" sz="2000" dirty="0" smtClean="0"/>
              <a:t>=</a:t>
            </a:r>
            <a:r>
              <a:rPr lang="ko-KR" altLang="en-US" sz="2000" dirty="0" smtClean="0"/>
              <a:t>일본의 </a:t>
            </a:r>
            <a:r>
              <a:rPr lang="ko-KR" altLang="en-US" sz="2000" dirty="0"/>
              <a:t>고유의 </a:t>
            </a:r>
            <a:r>
              <a:rPr lang="ko-KR" altLang="en-US" sz="2000" dirty="0" smtClean="0"/>
              <a:t>민족신앙</a:t>
            </a:r>
            <a:endParaRPr lang="ko-KR" altLang="en-US" sz="2000" dirty="0"/>
          </a:p>
          <a:p>
            <a:r>
              <a:rPr lang="ko-KR" altLang="en-US" sz="2000" dirty="0"/>
              <a:t>신사</a:t>
            </a:r>
            <a:r>
              <a:rPr lang="en-US" altLang="ko-KR" sz="2000" dirty="0"/>
              <a:t>(</a:t>
            </a:r>
            <a:r>
              <a:rPr lang="ko-KR" altLang="en-US" sz="2000" dirty="0" smtClean="0"/>
              <a:t>神社</a:t>
            </a:r>
            <a:r>
              <a:rPr lang="en-US" altLang="ko-KR" sz="2000" dirty="0" smtClean="0"/>
              <a:t>)</a:t>
            </a:r>
            <a:endParaRPr lang="en-US" altLang="ko-KR" sz="2000" dirty="0"/>
          </a:p>
          <a:p>
            <a:r>
              <a:rPr lang="en-US" altLang="ko-KR" sz="2000" dirty="0" smtClean="0"/>
              <a:t>=</a:t>
            </a:r>
            <a:r>
              <a:rPr lang="ko-KR" altLang="en-US" sz="2000" dirty="0" smtClean="0"/>
              <a:t>일본이 </a:t>
            </a:r>
            <a:r>
              <a:rPr lang="ko-KR" altLang="en-US" sz="2000" dirty="0"/>
              <a:t>국교로 내세운 신도의 </a:t>
            </a:r>
            <a:r>
              <a:rPr lang="ko-KR" altLang="en-US" sz="2000" dirty="0" smtClean="0"/>
              <a:t>사당이며 </a:t>
            </a:r>
            <a:r>
              <a:rPr lang="ko-KR" altLang="en-US" sz="2000" dirty="0"/>
              <a:t>신도의 신을 제사를 지내는 </a:t>
            </a:r>
            <a:r>
              <a:rPr lang="ko-KR" altLang="en-US" sz="2000" dirty="0" smtClean="0"/>
              <a:t>곳</a:t>
            </a:r>
            <a:endParaRPr lang="en-US" altLang="ko-KR" sz="2000" dirty="0"/>
          </a:p>
          <a:p>
            <a:r>
              <a:rPr lang="ko-KR" altLang="en-US" sz="2000" dirty="0" smtClean="0"/>
              <a:t>음양도</a:t>
            </a:r>
            <a:r>
              <a:rPr lang="en-US" altLang="ko-KR" sz="2000" dirty="0"/>
              <a:t>(</a:t>
            </a:r>
            <a:r>
              <a:rPr lang="ko-KR" altLang="en-US" sz="2000" dirty="0"/>
              <a:t>陰陽道</a:t>
            </a:r>
            <a:r>
              <a:rPr lang="en-US" altLang="ko-KR" sz="2000" dirty="0" smtClean="0"/>
              <a:t>)</a:t>
            </a:r>
          </a:p>
          <a:p>
            <a:r>
              <a:rPr lang="en-US" altLang="ko-KR" sz="2000" dirty="0" smtClean="0"/>
              <a:t>=</a:t>
            </a:r>
            <a:r>
              <a:rPr lang="ko-KR" altLang="en-US" sz="2000" dirty="0"/>
              <a:t>음양오행설에 기초한 신앙적 </a:t>
            </a:r>
            <a:r>
              <a:rPr lang="ko-KR" altLang="en-US" sz="2000" dirty="0" smtClean="0"/>
              <a:t>사상으로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불교와 신도의 영향을 받고 음양도 체계로 발전</a:t>
            </a:r>
            <a:endParaRPr lang="en-US" altLang="ko-KR" sz="2000" dirty="0" smtClean="0"/>
          </a:p>
          <a:p>
            <a:endParaRPr lang="ko-KR" altLang="en-US" sz="2000" dirty="0"/>
          </a:p>
        </p:txBody>
      </p:sp>
      <p:sp>
        <p:nvSpPr>
          <p:cNvPr id="5" name="직사각형 4"/>
          <p:cNvSpPr/>
          <p:nvPr/>
        </p:nvSpPr>
        <p:spPr>
          <a:xfrm>
            <a:off x="709187" y="5528409"/>
            <a:ext cx="5254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https://www.youtube.com/watch?v=5dHut1B9Rko&amp;feature=youtu.be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123993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자연주의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자연주의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자연주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2257</TotalTime>
  <Words>391</Words>
  <Application>Microsoft Office PowerPoint</Application>
  <PresentationFormat>와이드스크린</PresentationFormat>
  <Paragraphs>77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돋움</vt:lpstr>
      <vt:lpstr>바탕</vt:lpstr>
      <vt:lpstr>Arial</vt:lpstr>
      <vt:lpstr>Garamond</vt:lpstr>
      <vt:lpstr>자연주의</vt:lpstr>
      <vt:lpstr>헤이안 시대의 문화</vt:lpstr>
      <vt:lpstr>목차</vt:lpstr>
      <vt:lpstr>헤이안 시대(794~1185)</vt:lpstr>
      <vt:lpstr>복식 및 화장</vt:lpstr>
      <vt:lpstr>복식 및 화장</vt:lpstr>
      <vt:lpstr>오하구로(お齒黑)</vt:lpstr>
      <vt:lpstr>문학</vt:lpstr>
      <vt:lpstr>문학</vt:lpstr>
      <vt:lpstr>종교</vt:lpstr>
      <vt:lpstr>건축</vt:lpstr>
      <vt:lpstr>예술</vt:lpstr>
      <vt:lpstr> 회화</vt:lpstr>
      <vt:lpstr>서예</vt:lpstr>
      <vt:lpstr>가나 문자</vt:lpstr>
      <vt:lpstr>참고자료 출저</vt:lpstr>
      <vt:lpstr>감사합니다!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헤이안 시대의 문화</dc:title>
  <dc:creator>최 비선</dc:creator>
  <cp:lastModifiedBy>최 비선</cp:lastModifiedBy>
  <cp:revision>53</cp:revision>
  <dcterms:created xsi:type="dcterms:W3CDTF">2019-09-25T15:54:31Z</dcterms:created>
  <dcterms:modified xsi:type="dcterms:W3CDTF">2019-09-30T13:13:14Z</dcterms:modified>
</cp:coreProperties>
</file>