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318" r:id="rId2"/>
    <p:sldId id="319" r:id="rId3"/>
    <p:sldId id="322" r:id="rId4"/>
    <p:sldId id="323" r:id="rId5"/>
    <p:sldId id="324" r:id="rId6"/>
    <p:sldId id="337" r:id="rId7"/>
    <p:sldId id="325" r:id="rId8"/>
    <p:sldId id="326" r:id="rId9"/>
    <p:sldId id="327" r:id="rId10"/>
    <p:sldId id="328" r:id="rId11"/>
    <p:sldId id="329" r:id="rId12"/>
    <p:sldId id="330" r:id="rId13"/>
    <p:sldId id="333" r:id="rId14"/>
    <p:sldId id="331" r:id="rId15"/>
    <p:sldId id="334" r:id="rId16"/>
    <p:sldId id="335" r:id="rId17"/>
    <p:sldId id="338" r:id="rId18"/>
    <p:sldId id="339" r:id="rId19"/>
    <p:sldId id="340" r:id="rId20"/>
    <p:sldId id="341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DEFD"/>
    <a:srgbClr val="FF6600"/>
    <a:srgbClr val="063956"/>
    <a:srgbClr val="DEBB9D"/>
    <a:srgbClr val="094E75"/>
    <a:srgbClr val="2E5A7F"/>
    <a:srgbClr val="005AA8"/>
    <a:srgbClr val="EB6D4A"/>
    <a:srgbClr val="9BCFFF"/>
    <a:srgbClr val="F8F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6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4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1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F5B7A0-7167-4B5E-8588-26FEE8E730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1FA4627-5377-4548-9946-9B4C3F10CC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A3768B4-8FDD-4C68-B99F-4306AA4C7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85EF984-DAEB-4961-A770-12CDD3512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58FAFE3-F69D-47A5-9017-91253A4DD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0166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750424-F0A5-46F9-B991-6E6740CBA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752B470-19B9-4A4C-8DD3-722CC7246B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7C05C3-0359-47E0-A64A-C52545785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997E9E5-42A4-4FEA-A24A-D06AFCEB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E20545F-8164-4785-AD9E-E2DEF5A88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892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588726D-E7D4-438A-B65F-CD695B85F3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B39EF42-BBF8-48A1-8BC3-2B45EFFFE9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F691433-3E83-42B8-BF9D-C1F56EA21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D7EF335-51AE-4F0B-BE4C-1CB6C5CF9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3997551-F6D9-4F38-AE0F-03441B44C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6988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F0D49F-AC4B-41DD-8844-177D1BB14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84C5486-B8C4-4020-92E6-1F9428FD4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063FF76-0398-4F6B-83F3-B90DD9835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7C0DAAA-4F01-418F-819B-F804B343B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BABAAB5-6B63-43BD-B050-BF616B69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682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886AA1-D8FD-48A5-AB43-DF33E81BF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95EFF18-524E-4BD1-BE86-F6B383F21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7481398-6C44-40DD-A307-DD2DEF177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FA5EC34-956F-4AF9-BC5B-7B7C5896D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179F65A-736F-4AF5-BE59-FB12F4BC7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7640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19F399-3350-4B83-9029-975C9EBB1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A751FA8-2D7A-470F-86C7-77C95C2454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14A1129-1462-4091-BB8C-C01027DAE1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6CE3A92-E965-4E20-AAA4-2A121F35C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D0BA748-D072-4237-8F5A-A0F0EDF2B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8714ED8-C52E-4909-8E77-7A356419E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4546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2825F3-1E48-4CC3-B7DC-D4610BA36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C672614-4843-4150-AE5C-03D7C8A61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DB6702B-773E-4A94-A2B3-48B25E8460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85FDC3D-A50E-4F4B-B7BA-D30F3CD1C5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EB4130CB-018C-4E9E-9930-8C179F4EFD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B515FD4-B3E2-4C7E-9B9E-F38799673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763F570-E424-4949-8F61-840677A8B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56804BB-EBDE-4758-B932-E9CD115D9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15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40CDF2-8188-45D2-A1BB-B656C0BDB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4951C97-A7B8-4588-86D5-C158A5C45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9459B56-76EF-4A25-8B4E-C012578C7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5BCD7FD-0450-4D5A-9406-D34F3B2BD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5152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07506B1-0EB2-4C8B-A248-1013E196C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4C7A09D-91C6-4EB5-9716-E679E7596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3E31389-54FC-48CA-9DD4-563655D60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625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C0AA89D-8CB8-4FB0-90EB-769451715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70AE174-9B85-4118-88B9-541FFE37C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3A134AF-F64C-4113-BF89-B4DE18AA05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8EA1CC9-DBE7-4981-A207-36BFC3368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C2D99B1-9C49-4EF7-812E-509BDD952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C61C6F4-1AB6-4746-B07F-93271CFBB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7012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935AC9-07AF-4E9B-B54E-078F2FFC3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C64FA17-0E5F-4899-90C2-56CDD9D2D6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57509D4-C7DA-4CD3-B04F-96F2C9833D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F95C678-9126-4A0D-B68D-BED648856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D17372F-0440-4007-B3A1-589633F5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56FCBD5-1649-4231-961B-1BB6B1064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0675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0F1C11C-E8A6-404E-93BE-0B61ACDB8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03C065A-F81C-4E4F-B88A-D624962E8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733B476-FEAB-488C-A286-3EE7BA616B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32A80-4F86-45C4-A7B0-0FB1C4AC8CCE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A3C4142-A3CE-4589-A617-641DF4D114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1EA49F4-0881-4D5D-8D9B-DA4EC979F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109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9365766" y="5535628"/>
            <a:ext cx="952031" cy="952031"/>
          </a:xfrm>
          <a:prstGeom prst="ellipse">
            <a:avLst/>
          </a:prstGeom>
          <a:gradFill flip="none" rotWithShape="1">
            <a:gsLst>
              <a:gs pos="71000">
                <a:srgbClr val="FF6600">
                  <a:alpha val="66000"/>
                </a:srgbClr>
              </a:gs>
              <a:gs pos="15000">
                <a:srgbClr val="FFC000">
                  <a:alpha val="7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22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직사각형 103"/>
          <p:cNvSpPr/>
          <p:nvPr/>
        </p:nvSpPr>
        <p:spPr>
          <a:xfrm>
            <a:off x="0" y="5849414"/>
            <a:ext cx="12192000" cy="1008586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9" name="직사각형 148"/>
          <p:cNvSpPr/>
          <p:nvPr/>
        </p:nvSpPr>
        <p:spPr>
          <a:xfrm>
            <a:off x="1203313" y="311074"/>
            <a:ext cx="9640137" cy="2341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독도가 한국 영토인 역사적</a:t>
            </a:r>
            <a:r>
              <a:rPr lang="en-US" altLang="ko-KR" sz="4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4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지리적 근거와</a:t>
            </a:r>
            <a:endParaRPr lang="en-US" altLang="ko-KR" sz="40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국제법적 지위</a:t>
            </a:r>
            <a:endParaRPr lang="en-US" altLang="ko-KR" sz="40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21528353 </a:t>
            </a:r>
            <a:r>
              <a:rPr lang="ko-KR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윤상수</a:t>
            </a:r>
            <a:endParaRPr lang="en-US" altLang="ko-KR" sz="2000" dirty="0">
              <a:solidFill>
                <a:schemeClr val="tx1">
                  <a:lumMod val="85000"/>
                  <a:lumOff val="15000"/>
                </a:scheme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7440388" y="4820247"/>
            <a:ext cx="4544936" cy="1585834"/>
            <a:chOff x="139521" y="243478"/>
            <a:chExt cx="4544936" cy="1585834"/>
          </a:xfrm>
        </p:grpSpPr>
        <p:sp>
          <p:nvSpPr>
            <p:cNvPr id="147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 flipH="1">
              <a:off x="283632" y="847090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8"/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9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6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1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2"/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4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5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6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7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8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3" name="Group 38"/>
            <p:cNvGrpSpPr>
              <a:grpSpLocks noChangeAspect="1"/>
            </p:cNvGrpSpPr>
            <p:nvPr/>
          </p:nvGrpSpPr>
          <p:grpSpPr bwMode="auto">
            <a:xfrm>
              <a:off x="715022" y="556277"/>
              <a:ext cx="3969435" cy="574358"/>
              <a:chOff x="-2534" y="-582"/>
              <a:chExt cx="5052" cy="731"/>
            </a:xfrm>
          </p:grpSpPr>
          <p:sp>
            <p:nvSpPr>
              <p:cNvPr id="144" name="Freeform 45"/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46"/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47"/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4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51" name="Group 72"/>
            <p:cNvGrpSpPr>
              <a:grpSpLocks noChangeAspect="1"/>
            </p:cNvGrpSpPr>
            <p:nvPr/>
          </p:nvGrpSpPr>
          <p:grpSpPr bwMode="auto">
            <a:xfrm>
              <a:off x="1835956" y="309611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3" name="Freeform 73"/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74"/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75"/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76"/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77"/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78"/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79"/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80"/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81"/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 82"/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83"/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84"/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85"/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86"/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87"/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88"/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89"/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90"/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91"/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92"/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93"/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5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6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7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080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2301361" y="5514816"/>
            <a:ext cx="764652" cy="764652"/>
          </a:xfrm>
          <a:prstGeom prst="ellipse">
            <a:avLst/>
          </a:prstGeom>
          <a:gradFill flip="none" rotWithShape="1">
            <a:gsLst>
              <a:gs pos="71000">
                <a:srgbClr val="FF6600">
                  <a:alpha val="66000"/>
                </a:srgbClr>
              </a:gs>
              <a:gs pos="15000">
                <a:srgbClr val="FFC000">
                  <a:alpha val="7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22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직사각형 103"/>
          <p:cNvSpPr/>
          <p:nvPr/>
        </p:nvSpPr>
        <p:spPr>
          <a:xfrm>
            <a:off x="0" y="5849414"/>
            <a:ext cx="12192000" cy="1008586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9" name="직사각형 148"/>
          <p:cNvSpPr/>
          <p:nvPr/>
        </p:nvSpPr>
        <p:spPr>
          <a:xfrm>
            <a:off x="2659626" y="0"/>
            <a:ext cx="6872748" cy="92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4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3. </a:t>
            </a:r>
            <a:r>
              <a:rPr lang="ko-KR" altLang="en-US" sz="4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역사적 근거와 국제법적 지위</a:t>
            </a:r>
            <a:endParaRPr lang="en-US" altLang="ko-KR" sz="40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538143" y="5141746"/>
            <a:ext cx="3650399" cy="1273709"/>
            <a:chOff x="139521" y="243478"/>
            <a:chExt cx="4544936" cy="1585834"/>
          </a:xfrm>
        </p:grpSpPr>
        <p:sp>
          <p:nvSpPr>
            <p:cNvPr id="147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 flipH="1">
              <a:off x="283632" y="847090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8"/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9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6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1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2"/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4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5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6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7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8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3" name="Group 38"/>
            <p:cNvGrpSpPr>
              <a:grpSpLocks noChangeAspect="1"/>
            </p:cNvGrpSpPr>
            <p:nvPr/>
          </p:nvGrpSpPr>
          <p:grpSpPr bwMode="auto">
            <a:xfrm>
              <a:off x="715022" y="556277"/>
              <a:ext cx="3969435" cy="574358"/>
              <a:chOff x="-2534" y="-582"/>
              <a:chExt cx="5052" cy="731"/>
            </a:xfrm>
          </p:grpSpPr>
          <p:sp>
            <p:nvSpPr>
              <p:cNvPr id="144" name="Freeform 45"/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46"/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47"/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4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51" name="Group 72"/>
            <p:cNvGrpSpPr>
              <a:grpSpLocks noChangeAspect="1"/>
            </p:cNvGrpSpPr>
            <p:nvPr/>
          </p:nvGrpSpPr>
          <p:grpSpPr bwMode="auto">
            <a:xfrm>
              <a:off x="1835956" y="309611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3" name="Freeform 73"/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74"/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75"/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76"/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77"/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78"/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79"/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80"/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81"/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 82"/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83"/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84"/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85"/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86"/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87"/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88"/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89"/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90"/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91"/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92"/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93"/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5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6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7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74" name="그림 73" descr="카페트이(가) 표시된 사진&#10;&#10;자동 생성된 설명">
            <a:extLst>
              <a:ext uri="{FF2B5EF4-FFF2-40B4-BE49-F238E27FC236}">
                <a16:creationId xmlns:a16="http://schemas.microsoft.com/office/drawing/2014/main" id="{8B90D149-AD91-4BDB-8E33-8C58FDCFA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8" y="1914530"/>
            <a:ext cx="4596125" cy="3027640"/>
          </a:xfrm>
          <a:prstGeom prst="rect">
            <a:avLst/>
          </a:prstGeom>
        </p:spPr>
      </p:pic>
      <p:sp>
        <p:nvSpPr>
          <p:cNvPr id="109" name="직사각형 108">
            <a:extLst>
              <a:ext uri="{FF2B5EF4-FFF2-40B4-BE49-F238E27FC236}">
                <a16:creationId xmlns:a16="http://schemas.microsoft.com/office/drawing/2014/main" id="{E89067FB-AEF5-4446-8265-B735B58AA576}"/>
              </a:ext>
            </a:extLst>
          </p:cNvPr>
          <p:cNvSpPr/>
          <p:nvPr/>
        </p:nvSpPr>
        <p:spPr>
          <a:xfrm>
            <a:off x="4767254" y="1576549"/>
            <a:ext cx="7424746" cy="3501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ㆍ</a:t>
            </a:r>
            <a:r>
              <a:rPr lang="ko-KR" altLang="en-US" sz="3000" dirty="0" err="1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삼국사기의</a:t>
            </a:r>
            <a:r>
              <a:rPr lang="ko-KR" altLang="en-US" sz="3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우산국 복속</a:t>
            </a:r>
            <a:endParaRPr lang="en-US" altLang="ko-KR" sz="30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2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신라 이찬 이사부가 우산국을 정벌하여 복속</a:t>
            </a:r>
            <a:endParaRPr lang="en-US" altLang="ko-KR" sz="2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2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울릉도와 독도가 우리 역사와</a:t>
            </a:r>
            <a:endParaRPr lang="en-US" altLang="ko-KR" sz="2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함께 하였다는 중요한 근거</a:t>
            </a:r>
            <a:endParaRPr lang="en-US" altLang="ko-KR" sz="2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10" name="사각형: 둥근 모서리 109">
            <a:extLst>
              <a:ext uri="{FF2B5EF4-FFF2-40B4-BE49-F238E27FC236}">
                <a16:creationId xmlns:a16="http://schemas.microsoft.com/office/drawing/2014/main" id="{3219A6A9-5CC0-4C97-97DC-16907C056B53}"/>
              </a:ext>
            </a:extLst>
          </p:cNvPr>
          <p:cNvSpPr/>
          <p:nvPr/>
        </p:nvSpPr>
        <p:spPr>
          <a:xfrm>
            <a:off x="5577449" y="1591730"/>
            <a:ext cx="5854613" cy="367090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3650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2301361" y="5514816"/>
            <a:ext cx="764652" cy="764652"/>
          </a:xfrm>
          <a:prstGeom prst="ellipse">
            <a:avLst/>
          </a:prstGeom>
          <a:gradFill flip="none" rotWithShape="1">
            <a:gsLst>
              <a:gs pos="71000">
                <a:srgbClr val="FF6600">
                  <a:alpha val="66000"/>
                </a:srgbClr>
              </a:gs>
              <a:gs pos="15000">
                <a:srgbClr val="FFC000">
                  <a:alpha val="7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22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직사각형 103"/>
          <p:cNvSpPr/>
          <p:nvPr/>
        </p:nvSpPr>
        <p:spPr>
          <a:xfrm>
            <a:off x="0" y="5849414"/>
            <a:ext cx="12192000" cy="1008586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9" name="직사각형 148"/>
          <p:cNvSpPr/>
          <p:nvPr/>
        </p:nvSpPr>
        <p:spPr>
          <a:xfrm>
            <a:off x="2659626" y="0"/>
            <a:ext cx="6872748" cy="92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4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3. </a:t>
            </a:r>
            <a:r>
              <a:rPr lang="ko-KR" altLang="en-US" sz="4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역사적 근거와 국제법적 지위</a:t>
            </a:r>
            <a:endParaRPr lang="en-US" altLang="ko-KR" sz="40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538143" y="5141746"/>
            <a:ext cx="3650399" cy="1273709"/>
            <a:chOff x="139521" y="243478"/>
            <a:chExt cx="4544936" cy="1585834"/>
          </a:xfrm>
        </p:grpSpPr>
        <p:sp>
          <p:nvSpPr>
            <p:cNvPr id="147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 flipH="1">
              <a:off x="283632" y="847090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8"/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9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6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1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2"/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4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5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6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7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8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3" name="Group 38"/>
            <p:cNvGrpSpPr>
              <a:grpSpLocks noChangeAspect="1"/>
            </p:cNvGrpSpPr>
            <p:nvPr/>
          </p:nvGrpSpPr>
          <p:grpSpPr bwMode="auto">
            <a:xfrm>
              <a:off x="715022" y="556277"/>
              <a:ext cx="3969435" cy="574358"/>
              <a:chOff x="-2534" y="-582"/>
              <a:chExt cx="5052" cy="731"/>
            </a:xfrm>
          </p:grpSpPr>
          <p:sp>
            <p:nvSpPr>
              <p:cNvPr id="144" name="Freeform 45"/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46"/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47"/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4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51" name="Group 72"/>
            <p:cNvGrpSpPr>
              <a:grpSpLocks noChangeAspect="1"/>
            </p:cNvGrpSpPr>
            <p:nvPr/>
          </p:nvGrpSpPr>
          <p:grpSpPr bwMode="auto">
            <a:xfrm>
              <a:off x="1835956" y="309611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3" name="Freeform 73"/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74"/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75"/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76"/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77"/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78"/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79"/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80"/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81"/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 82"/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83"/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84"/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85"/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86"/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87"/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88"/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89"/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90"/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91"/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92"/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93"/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5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6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7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9" name="직사각형 108">
            <a:extLst>
              <a:ext uri="{FF2B5EF4-FFF2-40B4-BE49-F238E27FC236}">
                <a16:creationId xmlns:a16="http://schemas.microsoft.com/office/drawing/2014/main" id="{E89067FB-AEF5-4446-8265-B735B58AA576}"/>
              </a:ext>
            </a:extLst>
          </p:cNvPr>
          <p:cNvSpPr/>
          <p:nvPr/>
        </p:nvSpPr>
        <p:spPr>
          <a:xfrm>
            <a:off x="4767254" y="1576549"/>
            <a:ext cx="7424746" cy="3501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ㆍ</a:t>
            </a:r>
            <a:r>
              <a:rPr lang="ko-KR" altLang="en-US" sz="3000" dirty="0" err="1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숙종실록의</a:t>
            </a:r>
            <a:r>
              <a:rPr lang="ko-KR" altLang="en-US" sz="3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안용복 울릉도 </a:t>
            </a:r>
            <a:r>
              <a:rPr lang="ko-KR" altLang="en-US" sz="3000" dirty="0" err="1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쟁계</a:t>
            </a:r>
            <a:r>
              <a:rPr lang="en-US" altLang="ko-KR" sz="3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(1693)</a:t>
            </a:r>
            <a:endParaRPr lang="en-US" altLang="ko-KR" sz="2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2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안용복과 </a:t>
            </a:r>
            <a:r>
              <a:rPr lang="ko-KR" altLang="en-US" sz="2400" dirty="0" err="1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박어둔이</a:t>
            </a:r>
            <a:r>
              <a:rPr lang="ko-KR" altLang="en-US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일본</a:t>
            </a:r>
            <a:r>
              <a:rPr lang="en-US" altLang="ko-KR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선원들에게 납치된 사건</a:t>
            </a:r>
            <a:endParaRPr lang="en-US" altLang="ko-KR" sz="2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2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조선과 일본 간의 울릉도</a:t>
            </a:r>
            <a:endParaRPr lang="en-US" altLang="ko-KR" sz="2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영유권에 대한 분쟁이 발생한 계기</a:t>
            </a:r>
            <a:endParaRPr lang="en-US" altLang="ko-KR" sz="2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10" name="사각형: 둥근 모서리 109">
            <a:extLst>
              <a:ext uri="{FF2B5EF4-FFF2-40B4-BE49-F238E27FC236}">
                <a16:creationId xmlns:a16="http://schemas.microsoft.com/office/drawing/2014/main" id="{3219A6A9-5CC0-4C97-97DC-16907C056B53}"/>
              </a:ext>
            </a:extLst>
          </p:cNvPr>
          <p:cNvSpPr/>
          <p:nvPr/>
        </p:nvSpPr>
        <p:spPr>
          <a:xfrm>
            <a:off x="5158953" y="1370825"/>
            <a:ext cx="6641348" cy="40293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 descr="텍스트이(가) 표시된 사진&#10;&#10;자동 생성된 설명">
            <a:extLst>
              <a:ext uri="{FF2B5EF4-FFF2-40B4-BE49-F238E27FC236}">
                <a16:creationId xmlns:a16="http://schemas.microsoft.com/office/drawing/2014/main" id="{CBDC5B2B-32BA-4893-83E4-810859ADA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04" y="1506281"/>
            <a:ext cx="3861912" cy="386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38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2301361" y="5514816"/>
            <a:ext cx="764652" cy="764652"/>
          </a:xfrm>
          <a:prstGeom prst="ellipse">
            <a:avLst/>
          </a:prstGeom>
          <a:gradFill flip="none" rotWithShape="1">
            <a:gsLst>
              <a:gs pos="71000">
                <a:srgbClr val="FF6600">
                  <a:alpha val="66000"/>
                </a:srgbClr>
              </a:gs>
              <a:gs pos="15000">
                <a:srgbClr val="FFC000">
                  <a:alpha val="7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22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직사각형 103"/>
          <p:cNvSpPr/>
          <p:nvPr/>
        </p:nvSpPr>
        <p:spPr>
          <a:xfrm>
            <a:off x="0" y="5849414"/>
            <a:ext cx="12192000" cy="1008586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9" name="직사각형 148"/>
          <p:cNvSpPr/>
          <p:nvPr/>
        </p:nvSpPr>
        <p:spPr>
          <a:xfrm>
            <a:off x="2659626" y="0"/>
            <a:ext cx="6872748" cy="92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4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3. </a:t>
            </a:r>
            <a:r>
              <a:rPr lang="ko-KR" altLang="en-US" sz="4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역사적 근거와 국제법적 지위</a:t>
            </a:r>
            <a:endParaRPr lang="en-US" altLang="ko-KR" sz="40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538143" y="5141746"/>
            <a:ext cx="3650399" cy="1273709"/>
            <a:chOff x="139521" y="243478"/>
            <a:chExt cx="4544936" cy="1585834"/>
          </a:xfrm>
        </p:grpSpPr>
        <p:sp>
          <p:nvSpPr>
            <p:cNvPr id="147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 flipH="1">
              <a:off x="283632" y="847090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8"/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9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6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1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2"/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4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5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6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7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8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3" name="Group 38"/>
            <p:cNvGrpSpPr>
              <a:grpSpLocks noChangeAspect="1"/>
            </p:cNvGrpSpPr>
            <p:nvPr/>
          </p:nvGrpSpPr>
          <p:grpSpPr bwMode="auto">
            <a:xfrm>
              <a:off x="715022" y="556277"/>
              <a:ext cx="3969435" cy="574358"/>
              <a:chOff x="-2534" y="-582"/>
              <a:chExt cx="5052" cy="731"/>
            </a:xfrm>
          </p:grpSpPr>
          <p:sp>
            <p:nvSpPr>
              <p:cNvPr id="144" name="Freeform 45"/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46"/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47"/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4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51" name="Group 72"/>
            <p:cNvGrpSpPr>
              <a:grpSpLocks noChangeAspect="1"/>
            </p:cNvGrpSpPr>
            <p:nvPr/>
          </p:nvGrpSpPr>
          <p:grpSpPr bwMode="auto">
            <a:xfrm>
              <a:off x="1835956" y="309611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3" name="Freeform 73"/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74"/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75"/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76"/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77"/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78"/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79"/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80"/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81"/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 82"/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83"/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84"/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85"/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86"/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87"/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88"/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89"/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90"/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91"/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92"/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93"/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5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6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7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9" name="직사각형 108">
            <a:extLst>
              <a:ext uri="{FF2B5EF4-FFF2-40B4-BE49-F238E27FC236}">
                <a16:creationId xmlns:a16="http://schemas.microsoft.com/office/drawing/2014/main" id="{E89067FB-AEF5-4446-8265-B735B58AA576}"/>
              </a:ext>
            </a:extLst>
          </p:cNvPr>
          <p:cNvSpPr/>
          <p:nvPr/>
        </p:nvSpPr>
        <p:spPr>
          <a:xfrm>
            <a:off x="4701333" y="1247923"/>
            <a:ext cx="7424746" cy="4194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ㆍ</a:t>
            </a:r>
            <a:r>
              <a:rPr lang="ko-KR" altLang="en-US" sz="3000" dirty="0" err="1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안용복</a:t>
            </a:r>
            <a:r>
              <a:rPr lang="ko-KR" altLang="en-US" sz="3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일본 도해 </a:t>
            </a:r>
            <a:r>
              <a:rPr lang="en-US" altLang="ko-KR" sz="3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(1696)</a:t>
            </a:r>
          </a:p>
          <a:p>
            <a:pPr algn="ctr">
              <a:lnSpc>
                <a:spcPct val="150000"/>
              </a:lnSpc>
            </a:pPr>
            <a:endParaRPr lang="en-US" altLang="ko-KR" sz="30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안용복이 울릉도에 어업 온</a:t>
            </a:r>
            <a:endParaRPr lang="en-US" altLang="ko-KR" sz="2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일본 어선을 쫓아내고</a:t>
            </a:r>
            <a:r>
              <a:rPr lang="en-US" altLang="ko-KR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일본에 다녀온 사건</a:t>
            </a:r>
            <a:endParaRPr lang="en-US" altLang="ko-KR" sz="2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2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dirty="0" err="1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오키섬</a:t>
            </a:r>
            <a:r>
              <a:rPr lang="ko-KR" altLang="en-US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관리에게 울릉도와 독도가</a:t>
            </a:r>
            <a:endParaRPr lang="en-US" altLang="ko-KR" sz="2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조선령이라고 진술 받은 기록이 실려 있다 </a:t>
            </a:r>
            <a:r>
              <a:rPr lang="en-US" altLang="ko-KR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!</a:t>
            </a:r>
          </a:p>
        </p:txBody>
      </p:sp>
      <p:sp>
        <p:nvSpPr>
          <p:cNvPr id="110" name="사각형: 둥근 모서리 109">
            <a:extLst>
              <a:ext uri="{FF2B5EF4-FFF2-40B4-BE49-F238E27FC236}">
                <a16:creationId xmlns:a16="http://schemas.microsoft.com/office/drawing/2014/main" id="{3219A6A9-5CC0-4C97-97DC-16907C056B53}"/>
              </a:ext>
            </a:extLst>
          </p:cNvPr>
          <p:cNvSpPr/>
          <p:nvPr/>
        </p:nvSpPr>
        <p:spPr>
          <a:xfrm>
            <a:off x="5312675" y="1197367"/>
            <a:ext cx="6336921" cy="440039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3" name="그림 72">
            <a:extLst>
              <a:ext uri="{FF2B5EF4-FFF2-40B4-BE49-F238E27FC236}">
                <a16:creationId xmlns:a16="http://schemas.microsoft.com/office/drawing/2014/main" id="{17EA5A71-A79F-429D-8888-E515BF8D0A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21" y="1638290"/>
            <a:ext cx="4093268" cy="3365576"/>
          </a:xfrm>
          <a:prstGeom prst="rect">
            <a:avLst/>
          </a:prstGeom>
        </p:spPr>
      </p:pic>
      <p:sp>
        <p:nvSpPr>
          <p:cNvPr id="74" name="직사각형 73">
            <a:extLst>
              <a:ext uri="{FF2B5EF4-FFF2-40B4-BE49-F238E27FC236}">
                <a16:creationId xmlns:a16="http://schemas.microsoft.com/office/drawing/2014/main" id="{BCA981DB-480F-4D6A-ABE5-A759D414E813}"/>
              </a:ext>
            </a:extLst>
          </p:cNvPr>
          <p:cNvSpPr/>
          <p:nvPr/>
        </p:nvSpPr>
        <p:spPr>
          <a:xfrm>
            <a:off x="848486" y="4978512"/>
            <a:ext cx="3544560" cy="467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dirty="0" err="1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원록구병자년조선주착안일원지각서</a:t>
            </a:r>
            <a:endParaRPr lang="en-US" altLang="ko-KR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94564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2301361" y="5514816"/>
            <a:ext cx="764652" cy="764652"/>
          </a:xfrm>
          <a:prstGeom prst="ellipse">
            <a:avLst/>
          </a:prstGeom>
          <a:gradFill flip="none" rotWithShape="1">
            <a:gsLst>
              <a:gs pos="71000">
                <a:srgbClr val="FF6600">
                  <a:alpha val="66000"/>
                </a:srgbClr>
              </a:gs>
              <a:gs pos="15000">
                <a:srgbClr val="FFC000">
                  <a:alpha val="7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22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직사각형 103"/>
          <p:cNvSpPr/>
          <p:nvPr/>
        </p:nvSpPr>
        <p:spPr>
          <a:xfrm>
            <a:off x="0" y="5849414"/>
            <a:ext cx="12192000" cy="1008586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9" name="직사각형 148"/>
          <p:cNvSpPr/>
          <p:nvPr/>
        </p:nvSpPr>
        <p:spPr>
          <a:xfrm>
            <a:off x="2659626" y="0"/>
            <a:ext cx="6872748" cy="92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4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3. </a:t>
            </a:r>
            <a:r>
              <a:rPr lang="ko-KR" altLang="en-US" sz="4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역사적 근거와 국제법적 지위</a:t>
            </a:r>
            <a:endParaRPr lang="en-US" altLang="ko-KR" sz="40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538143" y="5141746"/>
            <a:ext cx="3650399" cy="1273709"/>
            <a:chOff x="139521" y="243478"/>
            <a:chExt cx="4544936" cy="1585834"/>
          </a:xfrm>
        </p:grpSpPr>
        <p:sp>
          <p:nvSpPr>
            <p:cNvPr id="147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 flipH="1">
              <a:off x="283632" y="847090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8"/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9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6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1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2"/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4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5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6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7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8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3" name="Group 38"/>
            <p:cNvGrpSpPr>
              <a:grpSpLocks noChangeAspect="1"/>
            </p:cNvGrpSpPr>
            <p:nvPr/>
          </p:nvGrpSpPr>
          <p:grpSpPr bwMode="auto">
            <a:xfrm>
              <a:off x="715022" y="556277"/>
              <a:ext cx="3969435" cy="574358"/>
              <a:chOff x="-2534" y="-582"/>
              <a:chExt cx="5052" cy="731"/>
            </a:xfrm>
          </p:grpSpPr>
          <p:sp>
            <p:nvSpPr>
              <p:cNvPr id="144" name="Freeform 45"/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46"/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47"/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4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51" name="Group 72"/>
            <p:cNvGrpSpPr>
              <a:grpSpLocks noChangeAspect="1"/>
            </p:cNvGrpSpPr>
            <p:nvPr/>
          </p:nvGrpSpPr>
          <p:grpSpPr bwMode="auto">
            <a:xfrm>
              <a:off x="1835956" y="309611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3" name="Freeform 73"/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74"/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75"/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76"/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77"/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78"/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79"/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80"/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81"/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 82"/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83"/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84"/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85"/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86"/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87"/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88"/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89"/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90"/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91"/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92"/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93"/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5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6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7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9" name="직사각형 108">
            <a:extLst>
              <a:ext uri="{FF2B5EF4-FFF2-40B4-BE49-F238E27FC236}">
                <a16:creationId xmlns:a16="http://schemas.microsoft.com/office/drawing/2014/main" id="{E89067FB-AEF5-4446-8265-B735B58AA576}"/>
              </a:ext>
            </a:extLst>
          </p:cNvPr>
          <p:cNvSpPr/>
          <p:nvPr/>
        </p:nvSpPr>
        <p:spPr>
          <a:xfrm>
            <a:off x="4485709" y="1046300"/>
            <a:ext cx="7424746" cy="713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ㆍ</a:t>
            </a:r>
            <a:r>
              <a:rPr lang="ko-KR" altLang="en-US" sz="3000" dirty="0" err="1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안용복</a:t>
            </a:r>
            <a:r>
              <a:rPr lang="ko-KR" altLang="en-US" sz="3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이야기</a:t>
            </a:r>
            <a:endParaRPr lang="en-US" altLang="ko-KR" sz="30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CC12700C-D29C-44DA-8267-919F5EB381C6}"/>
              </a:ext>
            </a:extLst>
          </p:cNvPr>
          <p:cNvSpPr/>
          <p:nvPr/>
        </p:nvSpPr>
        <p:spPr>
          <a:xfrm>
            <a:off x="5040689" y="1787442"/>
            <a:ext cx="68697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/>
              <a:t>영상 </a:t>
            </a:r>
            <a:r>
              <a:rPr lang="en-US" altLang="ko-KR" sz="2000" b="1" dirty="0"/>
              <a:t>: </a:t>
            </a:r>
            <a:r>
              <a:rPr lang="ko-KR" altLang="en-US" sz="2000" b="1" dirty="0"/>
              <a:t>https://www.youtube.com/watch?v=ItmtLEEz0Zc</a:t>
            </a:r>
          </a:p>
        </p:txBody>
      </p:sp>
      <p:pic>
        <p:nvPicPr>
          <p:cNvPr id="73" name="그림 72" descr="실외, 시계, 건물, 탑이(가) 표시된 사진&#10;&#10;자동 생성된 설명">
            <a:extLst>
              <a:ext uri="{FF2B5EF4-FFF2-40B4-BE49-F238E27FC236}">
                <a16:creationId xmlns:a16="http://schemas.microsoft.com/office/drawing/2014/main" id="{14045BE6-0AFD-4711-99A8-961463D3DE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8" y="1491950"/>
            <a:ext cx="3140797" cy="4012021"/>
          </a:xfrm>
          <a:prstGeom prst="rect">
            <a:avLst/>
          </a:prstGeom>
        </p:spPr>
      </p:pic>
      <p:sp>
        <p:nvSpPr>
          <p:cNvPr id="108" name="직사각형 107">
            <a:extLst>
              <a:ext uri="{FF2B5EF4-FFF2-40B4-BE49-F238E27FC236}">
                <a16:creationId xmlns:a16="http://schemas.microsoft.com/office/drawing/2014/main" id="{E952D707-A3F8-4B96-82CB-C06A0C690B54}"/>
              </a:ext>
            </a:extLst>
          </p:cNvPr>
          <p:cNvSpPr/>
          <p:nvPr/>
        </p:nvSpPr>
        <p:spPr>
          <a:xfrm>
            <a:off x="4542547" y="2764819"/>
            <a:ext cx="7424746" cy="2804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000" dirty="0">
                <a:latin typeface="210 청춘시대 R" panose="02020603020101020101" pitchFamily="18" charset="-127"/>
                <a:ea typeface="210 청춘시대 R" panose="02020603020101020101" pitchFamily="18" charset="-127"/>
              </a:rPr>
              <a:t>부산 수영사적공원 내 안용복 장군 동상</a:t>
            </a:r>
            <a:endParaRPr lang="en-US" altLang="ko-KR" sz="3000" dirty="0">
              <a:latin typeface="210 청춘시대 R" panose="02020603020101020101" pitchFamily="18" charset="-127"/>
              <a:ea typeface="210 청춘시대 R" panose="02020603020101020101" pitchFamily="18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3000" dirty="0">
              <a:latin typeface="210 청춘시대 R" panose="02020603020101020101" pitchFamily="18" charset="-127"/>
              <a:ea typeface="210 청춘시대 R" panose="0202060302010102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000" dirty="0">
                <a:latin typeface="210 청춘시대 R" panose="02020603020101020101" pitchFamily="18" charset="-127"/>
                <a:ea typeface="210 청춘시대 R" panose="02020603020101020101" pitchFamily="18" charset="-127"/>
              </a:rPr>
              <a:t>독도를 침략한 왜인들을</a:t>
            </a:r>
            <a:endParaRPr lang="en-US" altLang="ko-KR" sz="3000" dirty="0">
              <a:latin typeface="210 청춘시대 R" panose="02020603020101020101" pitchFamily="18" charset="-127"/>
              <a:ea typeface="210 청춘시대 R" panose="0202060302010102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000" dirty="0">
                <a:latin typeface="210 청춘시대 R" panose="02020603020101020101" pitchFamily="18" charset="-127"/>
                <a:ea typeface="210 청춘시대 R" panose="02020603020101020101" pitchFamily="18" charset="-127"/>
              </a:rPr>
              <a:t>물리친 영웅 </a:t>
            </a:r>
            <a:r>
              <a:rPr lang="en-US" altLang="ko-KR" sz="3000" dirty="0">
                <a:latin typeface="210 청춘시대 R" panose="02020603020101020101" pitchFamily="18" charset="-127"/>
                <a:ea typeface="210 청춘시대 R" panose="02020603020101020101" pitchFamily="18" charset="-127"/>
              </a:rPr>
              <a:t>!</a:t>
            </a:r>
          </a:p>
        </p:txBody>
      </p:sp>
      <p:sp>
        <p:nvSpPr>
          <p:cNvPr id="110" name="사각형: 둥근 모서리 109">
            <a:extLst>
              <a:ext uri="{FF2B5EF4-FFF2-40B4-BE49-F238E27FC236}">
                <a16:creationId xmlns:a16="http://schemas.microsoft.com/office/drawing/2014/main" id="{6B0CA8C5-0667-4AE3-BAEC-3C7B6B31DCDE}"/>
              </a:ext>
            </a:extLst>
          </p:cNvPr>
          <p:cNvSpPr/>
          <p:nvPr/>
        </p:nvSpPr>
        <p:spPr>
          <a:xfrm>
            <a:off x="4906316" y="2686272"/>
            <a:ext cx="6697208" cy="29617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8764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2301361" y="5514816"/>
            <a:ext cx="764652" cy="764652"/>
          </a:xfrm>
          <a:prstGeom prst="ellipse">
            <a:avLst/>
          </a:prstGeom>
          <a:gradFill flip="none" rotWithShape="1">
            <a:gsLst>
              <a:gs pos="71000">
                <a:srgbClr val="FF6600">
                  <a:alpha val="66000"/>
                </a:srgbClr>
              </a:gs>
              <a:gs pos="15000">
                <a:srgbClr val="FFC000">
                  <a:alpha val="7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22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직사각형 103"/>
          <p:cNvSpPr/>
          <p:nvPr/>
        </p:nvSpPr>
        <p:spPr>
          <a:xfrm>
            <a:off x="0" y="5849414"/>
            <a:ext cx="12192000" cy="1008586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9" name="직사각형 148"/>
          <p:cNvSpPr/>
          <p:nvPr/>
        </p:nvSpPr>
        <p:spPr>
          <a:xfrm>
            <a:off x="2659626" y="0"/>
            <a:ext cx="6872748" cy="92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4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3. </a:t>
            </a:r>
            <a:r>
              <a:rPr lang="ko-KR" altLang="en-US" sz="4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역사적 근거와 국제법적 지위</a:t>
            </a:r>
            <a:endParaRPr lang="en-US" altLang="ko-KR" sz="40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538143" y="5141746"/>
            <a:ext cx="3650399" cy="1273709"/>
            <a:chOff x="139521" y="243478"/>
            <a:chExt cx="4544936" cy="1585834"/>
          </a:xfrm>
        </p:grpSpPr>
        <p:sp>
          <p:nvSpPr>
            <p:cNvPr id="147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 flipH="1">
              <a:off x="283632" y="847090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8"/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9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6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1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2"/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4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5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6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7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8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3" name="Group 38"/>
            <p:cNvGrpSpPr>
              <a:grpSpLocks noChangeAspect="1"/>
            </p:cNvGrpSpPr>
            <p:nvPr/>
          </p:nvGrpSpPr>
          <p:grpSpPr bwMode="auto">
            <a:xfrm>
              <a:off x="715022" y="556277"/>
              <a:ext cx="3969435" cy="574358"/>
              <a:chOff x="-2534" y="-582"/>
              <a:chExt cx="5052" cy="731"/>
            </a:xfrm>
          </p:grpSpPr>
          <p:sp>
            <p:nvSpPr>
              <p:cNvPr id="144" name="Freeform 45"/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46"/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47"/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4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51" name="Group 72"/>
            <p:cNvGrpSpPr>
              <a:grpSpLocks noChangeAspect="1"/>
            </p:cNvGrpSpPr>
            <p:nvPr/>
          </p:nvGrpSpPr>
          <p:grpSpPr bwMode="auto">
            <a:xfrm>
              <a:off x="1835956" y="309611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3" name="Freeform 73"/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74"/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75"/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76"/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77"/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78"/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79"/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80"/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81"/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 82"/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83"/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84"/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85"/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86"/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87"/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88"/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89"/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90"/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91"/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92"/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93"/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5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6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7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9" name="직사각형 108">
            <a:extLst>
              <a:ext uri="{FF2B5EF4-FFF2-40B4-BE49-F238E27FC236}">
                <a16:creationId xmlns:a16="http://schemas.microsoft.com/office/drawing/2014/main" id="{E89067FB-AEF5-4446-8265-B735B58AA576}"/>
              </a:ext>
            </a:extLst>
          </p:cNvPr>
          <p:cNvSpPr/>
          <p:nvPr/>
        </p:nvSpPr>
        <p:spPr>
          <a:xfrm>
            <a:off x="5563763" y="1300547"/>
            <a:ext cx="5834743" cy="4194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ㆍ</a:t>
            </a:r>
            <a:r>
              <a:rPr lang="ko-KR" altLang="en-US" sz="3000" dirty="0" err="1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동국문헌비고</a:t>
            </a:r>
            <a:r>
              <a:rPr lang="en-US" altLang="ko-KR" sz="3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</a:t>
            </a:r>
            <a:r>
              <a:rPr lang="ko-KR" altLang="en-US" sz="3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여지고</a:t>
            </a:r>
            <a:r>
              <a:rPr lang="en-US" altLang="ko-KR" sz="3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(1770)</a:t>
            </a:r>
          </a:p>
          <a:p>
            <a:pPr algn="ctr">
              <a:lnSpc>
                <a:spcPct val="150000"/>
              </a:lnSpc>
            </a:pPr>
            <a:endParaRPr lang="en-US" altLang="ko-KR" sz="10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조선의 문물제도를 기록한 </a:t>
            </a:r>
            <a:r>
              <a:rPr lang="ko-KR" altLang="en-US" sz="2400" dirty="0" err="1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관찬서</a:t>
            </a:r>
            <a:endParaRPr lang="en-US" altLang="ko-KR" sz="2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10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“</a:t>
            </a:r>
            <a:r>
              <a:rPr lang="ko-KR" altLang="en-US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우산도와 울릉도 두 섬으로 하나가 바로</a:t>
            </a:r>
            <a:endParaRPr lang="en-US" altLang="ko-KR" sz="2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우산이다</a:t>
            </a:r>
            <a:r>
              <a:rPr lang="en-US" altLang="ko-KR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.“</a:t>
            </a:r>
          </a:p>
          <a:p>
            <a:pPr algn="ctr">
              <a:lnSpc>
                <a:spcPct val="150000"/>
              </a:lnSpc>
            </a:pPr>
            <a:endParaRPr lang="en-US" altLang="ko-KR" sz="10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“</a:t>
            </a:r>
            <a:r>
              <a:rPr lang="ko-KR" altLang="en-US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울릉과 우산은 모두 우산국의 땅인데</a:t>
            </a:r>
            <a:r>
              <a:rPr lang="en-US" altLang="ko-KR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ko-KR" altLang="en-US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우산은 일본이 말하는 송도다</a:t>
            </a:r>
            <a:r>
              <a:rPr lang="en-US" altLang="ko-KR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.”</a:t>
            </a:r>
          </a:p>
        </p:txBody>
      </p:sp>
      <p:sp>
        <p:nvSpPr>
          <p:cNvPr id="110" name="사각형: 둥근 모서리 109">
            <a:extLst>
              <a:ext uri="{FF2B5EF4-FFF2-40B4-BE49-F238E27FC236}">
                <a16:creationId xmlns:a16="http://schemas.microsoft.com/office/drawing/2014/main" id="{3219A6A9-5CC0-4C97-97DC-16907C056B53}"/>
              </a:ext>
            </a:extLst>
          </p:cNvPr>
          <p:cNvSpPr/>
          <p:nvPr/>
        </p:nvSpPr>
        <p:spPr>
          <a:xfrm>
            <a:off x="5527711" y="1226160"/>
            <a:ext cx="5906845" cy="440039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 descr="건물, 전면, 앉아있는, 대형이(가) 표시된 사진&#10;&#10;자동 생성된 설명">
            <a:extLst>
              <a:ext uri="{FF2B5EF4-FFF2-40B4-BE49-F238E27FC236}">
                <a16:creationId xmlns:a16="http://schemas.microsoft.com/office/drawing/2014/main" id="{1409CD41-E57B-4B41-9212-6BC014BA1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59" y="1655851"/>
            <a:ext cx="3812660" cy="356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5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2301361" y="5514816"/>
            <a:ext cx="764652" cy="764652"/>
          </a:xfrm>
          <a:prstGeom prst="ellipse">
            <a:avLst/>
          </a:prstGeom>
          <a:gradFill flip="none" rotWithShape="1">
            <a:gsLst>
              <a:gs pos="71000">
                <a:srgbClr val="FF6600">
                  <a:alpha val="66000"/>
                </a:srgbClr>
              </a:gs>
              <a:gs pos="15000">
                <a:srgbClr val="FFC000">
                  <a:alpha val="7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22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직사각형 103"/>
          <p:cNvSpPr/>
          <p:nvPr/>
        </p:nvSpPr>
        <p:spPr>
          <a:xfrm>
            <a:off x="0" y="5849414"/>
            <a:ext cx="12192000" cy="1008586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9" name="직사각형 148"/>
          <p:cNvSpPr/>
          <p:nvPr/>
        </p:nvSpPr>
        <p:spPr>
          <a:xfrm>
            <a:off x="2659626" y="0"/>
            <a:ext cx="6872748" cy="92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4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3. </a:t>
            </a:r>
            <a:r>
              <a:rPr lang="ko-KR" altLang="en-US" sz="4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역사적 근거와 국제법적 지위</a:t>
            </a:r>
            <a:endParaRPr lang="en-US" altLang="ko-KR" sz="40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538143" y="5141746"/>
            <a:ext cx="3650399" cy="1273709"/>
            <a:chOff x="139521" y="243478"/>
            <a:chExt cx="4544936" cy="1585834"/>
          </a:xfrm>
        </p:grpSpPr>
        <p:sp>
          <p:nvSpPr>
            <p:cNvPr id="147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 flipH="1">
              <a:off x="283632" y="847090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8"/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9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6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1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2"/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4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5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6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7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8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3" name="Group 38"/>
            <p:cNvGrpSpPr>
              <a:grpSpLocks noChangeAspect="1"/>
            </p:cNvGrpSpPr>
            <p:nvPr/>
          </p:nvGrpSpPr>
          <p:grpSpPr bwMode="auto">
            <a:xfrm>
              <a:off x="715022" y="556277"/>
              <a:ext cx="3969435" cy="574358"/>
              <a:chOff x="-2534" y="-582"/>
              <a:chExt cx="5052" cy="731"/>
            </a:xfrm>
          </p:grpSpPr>
          <p:sp>
            <p:nvSpPr>
              <p:cNvPr id="144" name="Freeform 45"/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46"/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47"/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4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51" name="Group 72"/>
            <p:cNvGrpSpPr>
              <a:grpSpLocks noChangeAspect="1"/>
            </p:cNvGrpSpPr>
            <p:nvPr/>
          </p:nvGrpSpPr>
          <p:grpSpPr bwMode="auto">
            <a:xfrm>
              <a:off x="1835956" y="309611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3" name="Freeform 73"/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74"/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75"/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76"/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77"/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78"/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79"/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80"/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81"/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 82"/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83"/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84"/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85"/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86"/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87"/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88"/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89"/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90"/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91"/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92"/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93"/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5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6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7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9" name="직사각형 108">
            <a:extLst>
              <a:ext uri="{FF2B5EF4-FFF2-40B4-BE49-F238E27FC236}">
                <a16:creationId xmlns:a16="http://schemas.microsoft.com/office/drawing/2014/main" id="{E89067FB-AEF5-4446-8265-B735B58AA576}"/>
              </a:ext>
            </a:extLst>
          </p:cNvPr>
          <p:cNvSpPr/>
          <p:nvPr/>
        </p:nvSpPr>
        <p:spPr>
          <a:xfrm>
            <a:off x="5527711" y="1231270"/>
            <a:ext cx="5834743" cy="4286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ㆍ</a:t>
            </a:r>
            <a:r>
              <a:rPr lang="ko-KR" altLang="en-US" sz="3000" dirty="0" err="1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칙령</a:t>
            </a:r>
            <a:r>
              <a:rPr lang="ko-KR" altLang="en-US" sz="3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제 </a:t>
            </a:r>
            <a:r>
              <a:rPr lang="en-US" altLang="ko-KR" sz="3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41</a:t>
            </a:r>
            <a:r>
              <a:rPr lang="ko-KR" altLang="en-US" sz="3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호</a:t>
            </a:r>
            <a:endParaRPr lang="en-US" altLang="ko-KR" sz="30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10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고종 황제는 칙령으로 울릉도를 </a:t>
            </a:r>
            <a:r>
              <a:rPr lang="ko-KR" altLang="en-US" sz="2400" dirty="0" err="1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울도로</a:t>
            </a:r>
            <a:r>
              <a:rPr lang="ko-KR" altLang="en-US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개칭한 건을 제정 반포</a:t>
            </a:r>
            <a:endParaRPr lang="en-US" altLang="ko-KR" sz="2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2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dirty="0" err="1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울도군의</a:t>
            </a:r>
            <a:r>
              <a:rPr lang="ko-KR" altLang="en-US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관할 구역으로</a:t>
            </a:r>
            <a:endParaRPr lang="en-US" altLang="ko-KR" sz="2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울릉전도</a:t>
            </a:r>
            <a:r>
              <a:rPr lang="en-US" altLang="ko-KR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죽도</a:t>
            </a:r>
            <a:r>
              <a:rPr lang="en-US" altLang="ko-KR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2400" dirty="0" err="1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석도를</a:t>
            </a:r>
            <a:r>
              <a:rPr lang="ko-KR" altLang="en-US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규정하여</a:t>
            </a:r>
            <a:endParaRPr lang="en-US" altLang="ko-KR" sz="2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독도가 </a:t>
            </a:r>
            <a:r>
              <a:rPr lang="ko-KR" altLang="en-US" sz="2400" dirty="0" err="1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울도군의</a:t>
            </a:r>
            <a:r>
              <a:rPr lang="ko-KR" altLang="en-US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관할임을</a:t>
            </a:r>
            <a:r>
              <a:rPr lang="en-US" altLang="ko-KR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명확히 함</a:t>
            </a:r>
            <a:endParaRPr lang="en-US" altLang="ko-KR" sz="2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10" name="사각형: 둥근 모서리 109">
            <a:extLst>
              <a:ext uri="{FF2B5EF4-FFF2-40B4-BE49-F238E27FC236}">
                <a16:creationId xmlns:a16="http://schemas.microsoft.com/office/drawing/2014/main" id="{3219A6A9-5CC0-4C97-97DC-16907C056B53}"/>
              </a:ext>
            </a:extLst>
          </p:cNvPr>
          <p:cNvSpPr/>
          <p:nvPr/>
        </p:nvSpPr>
        <p:spPr>
          <a:xfrm>
            <a:off x="5527711" y="1226160"/>
            <a:ext cx="5906845" cy="440039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2" name="그림 71">
            <a:extLst>
              <a:ext uri="{FF2B5EF4-FFF2-40B4-BE49-F238E27FC236}">
                <a16:creationId xmlns:a16="http://schemas.microsoft.com/office/drawing/2014/main" id="{689A0E69-0B86-4591-A1D5-8093667D2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76" y="1777051"/>
            <a:ext cx="4524203" cy="319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78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2301361" y="5514816"/>
            <a:ext cx="764652" cy="764652"/>
          </a:xfrm>
          <a:prstGeom prst="ellipse">
            <a:avLst/>
          </a:prstGeom>
          <a:gradFill flip="none" rotWithShape="1">
            <a:gsLst>
              <a:gs pos="71000">
                <a:srgbClr val="FF6600">
                  <a:alpha val="66000"/>
                </a:srgbClr>
              </a:gs>
              <a:gs pos="15000">
                <a:srgbClr val="FFC000">
                  <a:alpha val="7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22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직사각형 103"/>
          <p:cNvSpPr/>
          <p:nvPr/>
        </p:nvSpPr>
        <p:spPr>
          <a:xfrm>
            <a:off x="0" y="5849414"/>
            <a:ext cx="12192000" cy="1008586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9" name="직사각형 148"/>
          <p:cNvSpPr/>
          <p:nvPr/>
        </p:nvSpPr>
        <p:spPr>
          <a:xfrm>
            <a:off x="2659626" y="0"/>
            <a:ext cx="6872748" cy="92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4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3. </a:t>
            </a:r>
            <a:r>
              <a:rPr lang="ko-KR" altLang="en-US" sz="4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역사적 근거와 국제법적 지위</a:t>
            </a:r>
            <a:endParaRPr lang="en-US" altLang="ko-KR" sz="40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538143" y="5141746"/>
            <a:ext cx="3650399" cy="1273709"/>
            <a:chOff x="139521" y="243478"/>
            <a:chExt cx="4544936" cy="1585834"/>
          </a:xfrm>
        </p:grpSpPr>
        <p:sp>
          <p:nvSpPr>
            <p:cNvPr id="147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 flipH="1">
              <a:off x="283632" y="847090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8"/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9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6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1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2"/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4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5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6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7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8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3" name="Group 38"/>
            <p:cNvGrpSpPr>
              <a:grpSpLocks noChangeAspect="1"/>
            </p:cNvGrpSpPr>
            <p:nvPr/>
          </p:nvGrpSpPr>
          <p:grpSpPr bwMode="auto">
            <a:xfrm>
              <a:off x="715022" y="556277"/>
              <a:ext cx="3969435" cy="574358"/>
              <a:chOff x="-2534" y="-582"/>
              <a:chExt cx="5052" cy="731"/>
            </a:xfrm>
          </p:grpSpPr>
          <p:sp>
            <p:nvSpPr>
              <p:cNvPr id="144" name="Freeform 45"/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46"/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47"/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4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51" name="Group 72"/>
            <p:cNvGrpSpPr>
              <a:grpSpLocks noChangeAspect="1"/>
            </p:cNvGrpSpPr>
            <p:nvPr/>
          </p:nvGrpSpPr>
          <p:grpSpPr bwMode="auto">
            <a:xfrm>
              <a:off x="1835956" y="309611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3" name="Freeform 73"/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74"/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75"/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76"/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77"/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78"/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79"/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80"/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81"/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 82"/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83"/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84"/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85"/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86"/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87"/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88"/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89"/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90"/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91"/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92"/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93"/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5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6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7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9" name="직사각형 108">
            <a:extLst>
              <a:ext uri="{FF2B5EF4-FFF2-40B4-BE49-F238E27FC236}">
                <a16:creationId xmlns:a16="http://schemas.microsoft.com/office/drawing/2014/main" id="{E89067FB-AEF5-4446-8265-B735B58AA576}"/>
              </a:ext>
            </a:extLst>
          </p:cNvPr>
          <p:cNvSpPr/>
          <p:nvPr/>
        </p:nvSpPr>
        <p:spPr>
          <a:xfrm>
            <a:off x="978716" y="1276579"/>
            <a:ext cx="4287112" cy="713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ㆍ</a:t>
            </a:r>
            <a:r>
              <a:rPr lang="en-US" altLang="ko-KR" sz="3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SCAPIN 677</a:t>
            </a:r>
            <a:r>
              <a:rPr lang="ko-KR" altLang="en-US" sz="3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호</a:t>
            </a:r>
            <a:r>
              <a:rPr lang="en-US" altLang="ko-KR" sz="3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(1946)</a:t>
            </a:r>
            <a:endParaRPr lang="en-US" altLang="ko-KR" sz="10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6" name="그림 5" descr="지도이(가) 표시된 사진&#10;&#10;자동 생성된 설명">
            <a:extLst>
              <a:ext uri="{FF2B5EF4-FFF2-40B4-BE49-F238E27FC236}">
                <a16:creationId xmlns:a16="http://schemas.microsoft.com/office/drawing/2014/main" id="{6E10D0FB-A26E-43C6-A781-B2F012D95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80" y="2422443"/>
            <a:ext cx="5432386" cy="4123855"/>
          </a:xfrm>
          <a:prstGeom prst="rect">
            <a:avLst/>
          </a:prstGeom>
        </p:spPr>
      </p:pic>
      <p:sp>
        <p:nvSpPr>
          <p:cNvPr id="108" name="직사각형 107">
            <a:extLst>
              <a:ext uri="{FF2B5EF4-FFF2-40B4-BE49-F238E27FC236}">
                <a16:creationId xmlns:a16="http://schemas.microsoft.com/office/drawing/2014/main" id="{1FC6362D-5715-4F6E-B28F-FEE95EA62476}"/>
              </a:ext>
            </a:extLst>
          </p:cNvPr>
          <p:cNvSpPr/>
          <p:nvPr/>
        </p:nvSpPr>
        <p:spPr>
          <a:xfrm>
            <a:off x="6387036" y="1848920"/>
            <a:ext cx="5110898" cy="1147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2</a:t>
            </a:r>
            <a:r>
              <a:rPr lang="ko-KR" altLang="en-US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차 세계 대전 종전 후 일본의 통치 행정 범위에서 독도를 제외시킨 각서 </a:t>
            </a:r>
            <a:r>
              <a:rPr lang="en-US" altLang="ko-KR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!</a:t>
            </a:r>
          </a:p>
        </p:txBody>
      </p:sp>
      <p:sp>
        <p:nvSpPr>
          <p:cNvPr id="111" name="폭발: 14pt 110">
            <a:extLst>
              <a:ext uri="{FF2B5EF4-FFF2-40B4-BE49-F238E27FC236}">
                <a16:creationId xmlns:a16="http://schemas.microsoft.com/office/drawing/2014/main" id="{49E12E6E-DA35-4E9D-98FD-F3A220530B2C}"/>
              </a:ext>
            </a:extLst>
          </p:cNvPr>
          <p:cNvSpPr/>
          <p:nvPr/>
        </p:nvSpPr>
        <p:spPr>
          <a:xfrm>
            <a:off x="3913251" y="3021916"/>
            <a:ext cx="7449334" cy="3709824"/>
          </a:xfrm>
          <a:prstGeom prst="irregularSeal2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한국 관할 구역에 포함되어 있다 </a:t>
            </a:r>
            <a:r>
              <a:rPr lang="en-US" altLang="ko-KR" sz="4000" b="1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!</a:t>
            </a:r>
            <a:endParaRPr lang="ko-KR" altLang="en-US" sz="4000" b="1" dirty="0">
              <a:solidFill>
                <a:srgbClr val="FF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27922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2301361" y="5514816"/>
            <a:ext cx="764652" cy="764652"/>
          </a:xfrm>
          <a:prstGeom prst="ellipse">
            <a:avLst/>
          </a:prstGeom>
          <a:gradFill flip="none" rotWithShape="1">
            <a:gsLst>
              <a:gs pos="71000">
                <a:srgbClr val="FF6600">
                  <a:alpha val="66000"/>
                </a:srgbClr>
              </a:gs>
              <a:gs pos="15000">
                <a:srgbClr val="FFC000">
                  <a:alpha val="7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22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직사각형 103"/>
          <p:cNvSpPr/>
          <p:nvPr/>
        </p:nvSpPr>
        <p:spPr>
          <a:xfrm>
            <a:off x="0" y="5849414"/>
            <a:ext cx="12192000" cy="1008586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9" name="직사각형 148"/>
          <p:cNvSpPr/>
          <p:nvPr/>
        </p:nvSpPr>
        <p:spPr>
          <a:xfrm>
            <a:off x="2659626" y="0"/>
            <a:ext cx="6872748" cy="92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4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3. </a:t>
            </a:r>
            <a:r>
              <a:rPr lang="ko-KR" altLang="en-US" sz="4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역사적 근거와 국제법적 지위</a:t>
            </a:r>
            <a:endParaRPr lang="en-US" altLang="ko-KR" sz="40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538143" y="5141746"/>
            <a:ext cx="3650399" cy="1273709"/>
            <a:chOff x="139521" y="243478"/>
            <a:chExt cx="4544936" cy="1585834"/>
          </a:xfrm>
        </p:grpSpPr>
        <p:sp>
          <p:nvSpPr>
            <p:cNvPr id="147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 flipH="1">
              <a:off x="283632" y="847090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8"/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9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6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1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2"/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4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5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6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7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8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3" name="Group 38"/>
            <p:cNvGrpSpPr>
              <a:grpSpLocks noChangeAspect="1"/>
            </p:cNvGrpSpPr>
            <p:nvPr/>
          </p:nvGrpSpPr>
          <p:grpSpPr bwMode="auto">
            <a:xfrm>
              <a:off x="715022" y="556277"/>
              <a:ext cx="3969435" cy="574358"/>
              <a:chOff x="-2534" y="-582"/>
              <a:chExt cx="5052" cy="731"/>
            </a:xfrm>
          </p:grpSpPr>
          <p:sp>
            <p:nvSpPr>
              <p:cNvPr id="144" name="Freeform 45"/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46"/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47"/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4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51" name="Group 72"/>
            <p:cNvGrpSpPr>
              <a:grpSpLocks noChangeAspect="1"/>
            </p:cNvGrpSpPr>
            <p:nvPr/>
          </p:nvGrpSpPr>
          <p:grpSpPr bwMode="auto">
            <a:xfrm>
              <a:off x="1835956" y="309611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3" name="Freeform 73"/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74"/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75"/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76"/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77"/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78"/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79"/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80"/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81"/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 82"/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83"/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84"/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85"/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86"/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87"/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88"/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89"/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90"/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91"/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92"/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93"/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5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6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7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9" name="직사각형 108">
            <a:extLst>
              <a:ext uri="{FF2B5EF4-FFF2-40B4-BE49-F238E27FC236}">
                <a16:creationId xmlns:a16="http://schemas.microsoft.com/office/drawing/2014/main" id="{E89067FB-AEF5-4446-8265-B735B58AA576}"/>
              </a:ext>
            </a:extLst>
          </p:cNvPr>
          <p:cNvSpPr/>
          <p:nvPr/>
        </p:nvSpPr>
        <p:spPr>
          <a:xfrm>
            <a:off x="5900104" y="1357384"/>
            <a:ext cx="5834743" cy="3963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ㆍ</a:t>
            </a:r>
            <a:r>
              <a:rPr lang="ko-KR" altLang="en-US" sz="3000" dirty="0" err="1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샌프란시스코</a:t>
            </a:r>
            <a:r>
              <a:rPr lang="ko-KR" altLang="en-US" sz="3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강화조약 체결</a:t>
            </a:r>
            <a:endParaRPr lang="en-US" altLang="ko-KR" sz="30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10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2</a:t>
            </a:r>
            <a:r>
              <a:rPr lang="ko-KR" altLang="en-US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차 세계대전을 종결하며 연합국과 일본이</a:t>
            </a:r>
            <a:endParaRPr lang="en-US" altLang="ko-KR" sz="2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체결한 조약</a:t>
            </a:r>
            <a:endParaRPr lang="en-US" altLang="ko-KR" sz="2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10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제 </a:t>
            </a:r>
            <a:r>
              <a:rPr lang="en-US" altLang="ko-KR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2</a:t>
            </a:r>
            <a:r>
              <a:rPr lang="ko-KR" altLang="en-US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조 </a:t>
            </a:r>
            <a:r>
              <a:rPr lang="en-US" altLang="ko-KR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“</a:t>
            </a:r>
            <a:r>
              <a:rPr lang="ko-KR" altLang="en-US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일본은 한국의 독립을 인정하고</a:t>
            </a:r>
            <a:r>
              <a:rPr lang="en-US" altLang="ko-KR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제주도</a:t>
            </a:r>
            <a:r>
              <a:rPr lang="en-US" altLang="ko-KR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거문도 및 울릉도를 포함한 한국에 대한 모든 권리</a:t>
            </a:r>
            <a:r>
              <a:rPr lang="en-US" altLang="ko-KR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2400" dirty="0" err="1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권원</a:t>
            </a:r>
            <a:r>
              <a:rPr lang="ko-KR" altLang="en-US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및 청구권을 포기한다</a:t>
            </a:r>
            <a:r>
              <a:rPr lang="en-US" altLang="ko-KR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.”</a:t>
            </a:r>
          </a:p>
        </p:txBody>
      </p:sp>
      <p:sp>
        <p:nvSpPr>
          <p:cNvPr id="110" name="사각형: 둥근 모서리 109">
            <a:extLst>
              <a:ext uri="{FF2B5EF4-FFF2-40B4-BE49-F238E27FC236}">
                <a16:creationId xmlns:a16="http://schemas.microsoft.com/office/drawing/2014/main" id="{3219A6A9-5CC0-4C97-97DC-16907C056B53}"/>
              </a:ext>
            </a:extLst>
          </p:cNvPr>
          <p:cNvSpPr/>
          <p:nvPr/>
        </p:nvSpPr>
        <p:spPr>
          <a:xfrm>
            <a:off x="5746589" y="1186033"/>
            <a:ext cx="6141775" cy="440039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 descr="사람, 테이블, 남자, 서있는이(가) 표시된 사진&#10;&#10;자동 생성된 설명">
            <a:extLst>
              <a:ext uri="{FF2B5EF4-FFF2-40B4-BE49-F238E27FC236}">
                <a16:creationId xmlns:a16="http://schemas.microsoft.com/office/drawing/2014/main" id="{E065AB7C-826B-4DBF-94BD-AE34A4E2B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99" y="1298290"/>
            <a:ext cx="4955214" cy="409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75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2301361" y="5514816"/>
            <a:ext cx="764652" cy="764652"/>
          </a:xfrm>
          <a:prstGeom prst="ellipse">
            <a:avLst/>
          </a:prstGeom>
          <a:gradFill flip="none" rotWithShape="1">
            <a:gsLst>
              <a:gs pos="71000">
                <a:srgbClr val="FF6600">
                  <a:alpha val="66000"/>
                </a:srgbClr>
              </a:gs>
              <a:gs pos="15000">
                <a:srgbClr val="FFC000">
                  <a:alpha val="7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22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직사각형 103"/>
          <p:cNvSpPr/>
          <p:nvPr/>
        </p:nvSpPr>
        <p:spPr>
          <a:xfrm>
            <a:off x="0" y="5849414"/>
            <a:ext cx="12192000" cy="1008586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9" name="직사각형 148"/>
          <p:cNvSpPr/>
          <p:nvPr/>
        </p:nvSpPr>
        <p:spPr>
          <a:xfrm>
            <a:off x="2659626" y="0"/>
            <a:ext cx="6872748" cy="92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4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3. </a:t>
            </a:r>
            <a:r>
              <a:rPr lang="ko-KR" altLang="en-US" sz="4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역사적 근거와 국제법적 지위</a:t>
            </a:r>
            <a:endParaRPr lang="en-US" altLang="ko-KR" sz="40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538143" y="5141746"/>
            <a:ext cx="3650399" cy="1273709"/>
            <a:chOff x="139521" y="243478"/>
            <a:chExt cx="4544936" cy="1585834"/>
          </a:xfrm>
        </p:grpSpPr>
        <p:sp>
          <p:nvSpPr>
            <p:cNvPr id="147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 flipH="1">
              <a:off x="283632" y="847090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8"/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9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6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1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2"/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4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5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6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7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8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3" name="Group 38"/>
            <p:cNvGrpSpPr>
              <a:grpSpLocks noChangeAspect="1"/>
            </p:cNvGrpSpPr>
            <p:nvPr/>
          </p:nvGrpSpPr>
          <p:grpSpPr bwMode="auto">
            <a:xfrm>
              <a:off x="715022" y="556277"/>
              <a:ext cx="3969435" cy="574358"/>
              <a:chOff x="-2534" y="-582"/>
              <a:chExt cx="5052" cy="731"/>
            </a:xfrm>
          </p:grpSpPr>
          <p:sp>
            <p:nvSpPr>
              <p:cNvPr id="144" name="Freeform 45"/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46"/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47"/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4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51" name="Group 72"/>
            <p:cNvGrpSpPr>
              <a:grpSpLocks noChangeAspect="1"/>
            </p:cNvGrpSpPr>
            <p:nvPr/>
          </p:nvGrpSpPr>
          <p:grpSpPr bwMode="auto">
            <a:xfrm>
              <a:off x="1835956" y="309611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3" name="Freeform 73"/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74"/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75"/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76"/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77"/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78"/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79"/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80"/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81"/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 82"/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83"/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84"/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85"/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86"/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87"/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88"/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89"/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90"/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91"/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92"/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93"/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5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6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7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9" name="직사각형 108">
            <a:extLst>
              <a:ext uri="{FF2B5EF4-FFF2-40B4-BE49-F238E27FC236}">
                <a16:creationId xmlns:a16="http://schemas.microsoft.com/office/drawing/2014/main" id="{E89067FB-AEF5-4446-8265-B735B58AA576}"/>
              </a:ext>
            </a:extLst>
          </p:cNvPr>
          <p:cNvSpPr/>
          <p:nvPr/>
        </p:nvSpPr>
        <p:spPr>
          <a:xfrm>
            <a:off x="397712" y="1031190"/>
            <a:ext cx="5834743" cy="1685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ㆍ</a:t>
            </a:r>
            <a:r>
              <a:rPr lang="ko-KR" altLang="en-US" sz="3000" dirty="0" err="1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가장</a:t>
            </a:r>
            <a:r>
              <a:rPr lang="ko-KR" altLang="en-US" sz="3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오래된 독도 수호 영상으로 한국 실효지배 쐐기 </a:t>
            </a:r>
            <a:r>
              <a:rPr lang="en-US" altLang="ko-KR" sz="3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!</a:t>
            </a:r>
          </a:p>
          <a:p>
            <a:pPr algn="ctr">
              <a:lnSpc>
                <a:spcPct val="150000"/>
              </a:lnSpc>
            </a:pPr>
            <a:endParaRPr lang="en-US" altLang="ko-KR" sz="10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72" name="그림 71" descr="사진, 앉아있는, 남자, 덮여있는이(가) 표시된 사진&#10;&#10;자동 생성된 설명">
            <a:extLst>
              <a:ext uri="{FF2B5EF4-FFF2-40B4-BE49-F238E27FC236}">
                <a16:creationId xmlns:a16="http://schemas.microsoft.com/office/drawing/2014/main" id="{5FF6C66E-6518-4BE8-975C-898CEBE36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73" y="2777926"/>
            <a:ext cx="6049219" cy="3753374"/>
          </a:xfrm>
          <a:prstGeom prst="rect">
            <a:avLst/>
          </a:prstGeom>
        </p:spPr>
      </p:pic>
      <p:sp>
        <p:nvSpPr>
          <p:cNvPr id="73" name="말풍선: 타원형 72">
            <a:extLst>
              <a:ext uri="{FF2B5EF4-FFF2-40B4-BE49-F238E27FC236}">
                <a16:creationId xmlns:a16="http://schemas.microsoft.com/office/drawing/2014/main" id="{37681604-2277-4CEC-8066-A0292108D2BE}"/>
              </a:ext>
            </a:extLst>
          </p:cNvPr>
          <p:cNvSpPr/>
          <p:nvPr/>
        </p:nvSpPr>
        <p:spPr>
          <a:xfrm>
            <a:off x="6795180" y="1046301"/>
            <a:ext cx="4941331" cy="4488410"/>
          </a:xfrm>
          <a:prstGeom prst="wedgeEllipseCallout">
            <a:avLst>
              <a:gd name="adj1" fmla="val -57844"/>
              <a:gd name="adj2" fmla="val 38618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300" b="1" dirty="0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일본이 독도 영유권을 본격적으로 주장한 </a:t>
            </a:r>
            <a:r>
              <a:rPr lang="en-US" altLang="ko-KR" sz="3300" b="1" dirty="0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1950</a:t>
            </a:r>
            <a:r>
              <a:rPr lang="ko-KR" altLang="en-US" sz="3300" b="1" dirty="0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년대에도 우리의 </a:t>
            </a:r>
            <a:r>
              <a:rPr lang="en-US" altLang="ko-KR" sz="3300" b="1" dirty="0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“</a:t>
            </a:r>
            <a:r>
              <a:rPr lang="ko-KR" altLang="en-US" sz="3300" b="1" dirty="0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실효적 지배＂ 는 흔들리지 않았다는 증거 </a:t>
            </a:r>
            <a:r>
              <a:rPr lang="en-US" altLang="ko-KR" sz="3300" b="1" dirty="0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!!</a:t>
            </a:r>
            <a:endParaRPr lang="ko-KR" altLang="en-US" sz="3300" b="1" dirty="0">
              <a:solidFill>
                <a:schemeClr val="tx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09279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2301361" y="5514816"/>
            <a:ext cx="764652" cy="764652"/>
          </a:xfrm>
          <a:prstGeom prst="ellipse">
            <a:avLst/>
          </a:prstGeom>
          <a:gradFill flip="none" rotWithShape="1">
            <a:gsLst>
              <a:gs pos="71000">
                <a:srgbClr val="FF6600">
                  <a:alpha val="66000"/>
                </a:srgbClr>
              </a:gs>
              <a:gs pos="15000">
                <a:srgbClr val="FFC000">
                  <a:alpha val="7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22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직사각형 103"/>
          <p:cNvSpPr/>
          <p:nvPr/>
        </p:nvSpPr>
        <p:spPr>
          <a:xfrm>
            <a:off x="0" y="5849414"/>
            <a:ext cx="12192000" cy="1008586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9" name="직사각형 148"/>
          <p:cNvSpPr/>
          <p:nvPr/>
        </p:nvSpPr>
        <p:spPr>
          <a:xfrm>
            <a:off x="2659626" y="0"/>
            <a:ext cx="6872748" cy="92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4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3. </a:t>
            </a:r>
            <a:r>
              <a:rPr lang="ko-KR" altLang="en-US" sz="4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역사적 근거와 국제법적 지위</a:t>
            </a:r>
            <a:endParaRPr lang="en-US" altLang="ko-KR" sz="40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538143" y="5141746"/>
            <a:ext cx="3650399" cy="1273709"/>
            <a:chOff x="139521" y="243478"/>
            <a:chExt cx="4544936" cy="1585834"/>
          </a:xfrm>
        </p:grpSpPr>
        <p:sp>
          <p:nvSpPr>
            <p:cNvPr id="147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 flipH="1">
              <a:off x="283632" y="847090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8"/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9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6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1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2"/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4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5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6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7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8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3" name="Group 38"/>
            <p:cNvGrpSpPr>
              <a:grpSpLocks noChangeAspect="1"/>
            </p:cNvGrpSpPr>
            <p:nvPr/>
          </p:nvGrpSpPr>
          <p:grpSpPr bwMode="auto">
            <a:xfrm>
              <a:off x="715022" y="556277"/>
              <a:ext cx="3969435" cy="574358"/>
              <a:chOff x="-2534" y="-582"/>
              <a:chExt cx="5052" cy="731"/>
            </a:xfrm>
          </p:grpSpPr>
          <p:sp>
            <p:nvSpPr>
              <p:cNvPr id="144" name="Freeform 45"/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46"/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47"/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4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51" name="Group 72"/>
            <p:cNvGrpSpPr>
              <a:grpSpLocks noChangeAspect="1"/>
            </p:cNvGrpSpPr>
            <p:nvPr/>
          </p:nvGrpSpPr>
          <p:grpSpPr bwMode="auto">
            <a:xfrm>
              <a:off x="1835956" y="309611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3" name="Freeform 73"/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74"/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75"/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76"/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77"/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78"/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79"/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80"/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81"/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 82"/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83"/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84"/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85"/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86"/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87"/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88"/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89"/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90"/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91"/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92"/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93"/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5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6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7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9" name="직사각형 108">
            <a:extLst>
              <a:ext uri="{FF2B5EF4-FFF2-40B4-BE49-F238E27FC236}">
                <a16:creationId xmlns:a16="http://schemas.microsoft.com/office/drawing/2014/main" id="{E89067FB-AEF5-4446-8265-B735B58AA576}"/>
              </a:ext>
            </a:extLst>
          </p:cNvPr>
          <p:cNvSpPr/>
          <p:nvPr/>
        </p:nvSpPr>
        <p:spPr>
          <a:xfrm>
            <a:off x="2418591" y="962412"/>
            <a:ext cx="7354818" cy="713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ㆍ</a:t>
            </a:r>
            <a:r>
              <a:rPr lang="ko-KR" altLang="en-US" sz="3000" dirty="0" err="1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가장</a:t>
            </a:r>
            <a:r>
              <a:rPr lang="ko-KR" altLang="en-US" sz="3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오래된 독도 수호 영상 </a:t>
            </a:r>
            <a:r>
              <a:rPr lang="en-US" altLang="ko-KR" sz="3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“</a:t>
            </a:r>
            <a:r>
              <a:rPr lang="ko-KR" altLang="en-US" sz="3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실효지배</a:t>
            </a:r>
            <a:r>
              <a:rPr lang="en-US" altLang="ko-KR" sz="3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”</a:t>
            </a:r>
            <a:endParaRPr lang="en-US" altLang="ko-KR" sz="10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EE8A588-736A-4371-AF9C-E405D27D8980}"/>
              </a:ext>
            </a:extLst>
          </p:cNvPr>
          <p:cNvSpPr/>
          <p:nvPr/>
        </p:nvSpPr>
        <p:spPr>
          <a:xfrm>
            <a:off x="2645596" y="5202971"/>
            <a:ext cx="70261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/>
              <a:t>영상 </a:t>
            </a:r>
            <a:r>
              <a:rPr lang="en-US" altLang="ko-KR" sz="2000" b="1" dirty="0"/>
              <a:t>: </a:t>
            </a:r>
            <a:r>
              <a:rPr lang="ko-KR" altLang="en-US" sz="2000" b="1" dirty="0"/>
              <a:t>https://www.youtube.com/watch?v=6jcPTNZhBY4</a:t>
            </a:r>
          </a:p>
        </p:txBody>
      </p:sp>
      <p:pic>
        <p:nvPicPr>
          <p:cNvPr id="73" name="그림 72" descr="남자, 사람, 정장, 표지판이(가) 표시된 사진&#10;&#10;자동 생성된 설명">
            <a:extLst>
              <a:ext uri="{FF2B5EF4-FFF2-40B4-BE49-F238E27FC236}">
                <a16:creationId xmlns:a16="http://schemas.microsoft.com/office/drawing/2014/main" id="{708ED132-172C-4BC8-82FE-16164DD830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41" y="1805663"/>
            <a:ext cx="5094291" cy="2850567"/>
          </a:xfrm>
          <a:prstGeom prst="rect">
            <a:avLst/>
          </a:prstGeom>
        </p:spPr>
      </p:pic>
      <p:pic>
        <p:nvPicPr>
          <p:cNvPr id="75" name="그림 74" descr="앉아있는, 음식, 남자, 피자이(가) 표시된 사진&#10;&#10;자동 생성된 설명">
            <a:extLst>
              <a:ext uri="{FF2B5EF4-FFF2-40B4-BE49-F238E27FC236}">
                <a16:creationId xmlns:a16="http://schemas.microsoft.com/office/drawing/2014/main" id="{C5FC9314-08A6-4A90-86C7-B12F096E28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72267"/>
            <a:ext cx="4538133" cy="257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488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2E5A7F"/>
            </a:gs>
            <a:gs pos="86000">
              <a:srgbClr val="06395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1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49" name="직사각형 148"/>
          <p:cNvSpPr/>
          <p:nvPr/>
        </p:nvSpPr>
        <p:spPr>
          <a:xfrm>
            <a:off x="4394612" y="407940"/>
            <a:ext cx="3402776" cy="843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6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목차</a:t>
            </a:r>
            <a:endParaRPr lang="en-US" altLang="ko-KR" sz="36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0" name="그룹 109">
            <a:extLst>
              <a:ext uri="{FF2B5EF4-FFF2-40B4-BE49-F238E27FC236}">
                <a16:creationId xmlns:a16="http://schemas.microsoft.com/office/drawing/2014/main" id="{C4145874-7C95-4EF4-BF02-5E023CD5DA09}"/>
              </a:ext>
            </a:extLst>
          </p:cNvPr>
          <p:cNvGrpSpPr/>
          <p:nvPr/>
        </p:nvGrpSpPr>
        <p:grpSpPr>
          <a:xfrm>
            <a:off x="3848172" y="2883329"/>
            <a:ext cx="4664067" cy="2338030"/>
            <a:chOff x="2057361" y="2143125"/>
            <a:chExt cx="4664067" cy="23380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F41155E6-99C7-4CFE-B966-13D6482FE9CE}"/>
                </a:ext>
              </a:extLst>
            </p:cNvPr>
            <p:cNvSpPr txBox="1"/>
            <p:nvPr/>
          </p:nvSpPr>
          <p:spPr>
            <a:xfrm>
              <a:off x="2064616" y="2143125"/>
              <a:ext cx="6944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>
                  <a:solidFill>
                    <a:schemeClr val="bg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001</a:t>
              </a:r>
              <a:endParaRPr lang="ko-KR" altLang="en-US" sz="24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C8DECC11-2C75-428D-B59F-2CDF4119DFD4}"/>
                </a:ext>
              </a:extLst>
            </p:cNvPr>
            <p:cNvSpPr txBox="1"/>
            <p:nvPr/>
          </p:nvSpPr>
          <p:spPr>
            <a:xfrm>
              <a:off x="2057361" y="3078695"/>
              <a:ext cx="6944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>
                  <a:solidFill>
                    <a:schemeClr val="bg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002</a:t>
              </a:r>
              <a:endParaRPr lang="ko-KR" altLang="en-US" sz="24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DF32B994-C28D-4A77-8DAF-9AD4AF22CB9E}"/>
                </a:ext>
              </a:extLst>
            </p:cNvPr>
            <p:cNvSpPr txBox="1"/>
            <p:nvPr/>
          </p:nvSpPr>
          <p:spPr>
            <a:xfrm>
              <a:off x="2057361" y="4019490"/>
              <a:ext cx="6944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>
                  <a:solidFill>
                    <a:schemeClr val="bg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003</a:t>
              </a:r>
              <a:endParaRPr lang="ko-KR" altLang="en-US" sz="24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69A41DCE-38DD-415E-BD46-C0220EF681D2}"/>
                </a:ext>
              </a:extLst>
            </p:cNvPr>
            <p:cNvSpPr txBox="1"/>
            <p:nvPr/>
          </p:nvSpPr>
          <p:spPr>
            <a:xfrm>
              <a:off x="3283509" y="2143125"/>
              <a:ext cx="10374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spc="-150" dirty="0" err="1">
                  <a:solidFill>
                    <a:schemeClr val="bg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독도란</a:t>
              </a:r>
              <a:r>
                <a:rPr lang="en-US" altLang="ko-KR" sz="2400" spc="-150" dirty="0">
                  <a:solidFill>
                    <a:schemeClr val="bg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?</a:t>
              </a:r>
              <a:endParaRPr lang="ko-KR" altLang="en-US" sz="2400" spc="-15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E59F9D5E-2136-4159-A218-531AD63DAD24}"/>
                </a:ext>
              </a:extLst>
            </p:cNvPr>
            <p:cNvSpPr txBox="1"/>
            <p:nvPr/>
          </p:nvSpPr>
          <p:spPr>
            <a:xfrm>
              <a:off x="3272695" y="3078695"/>
              <a:ext cx="15600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spc="-150" dirty="0">
                  <a:solidFill>
                    <a:schemeClr val="bg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지리적 근거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83699EFE-D71C-4B3E-939A-9109820536A3}"/>
                </a:ext>
              </a:extLst>
            </p:cNvPr>
            <p:cNvSpPr txBox="1"/>
            <p:nvPr/>
          </p:nvSpPr>
          <p:spPr>
            <a:xfrm>
              <a:off x="3276254" y="4014265"/>
              <a:ext cx="34451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spc="-150" dirty="0">
                  <a:solidFill>
                    <a:schemeClr val="bg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역사적 근거와 국제법적 지위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7303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2E5A7F"/>
            </a:gs>
            <a:gs pos="86000">
              <a:srgbClr val="06395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1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49" name="직사각형 148"/>
          <p:cNvSpPr/>
          <p:nvPr/>
        </p:nvSpPr>
        <p:spPr>
          <a:xfrm>
            <a:off x="3453260" y="3059363"/>
            <a:ext cx="5285479" cy="2564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500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THANK YOU !</a:t>
            </a:r>
          </a:p>
          <a:p>
            <a:pPr algn="ctr">
              <a:lnSpc>
                <a:spcPct val="150000"/>
              </a:lnSpc>
            </a:pPr>
            <a:endParaRPr lang="en-US" altLang="ko-KR" sz="3000" dirty="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300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21528353 </a:t>
            </a:r>
            <a:r>
              <a:rPr lang="ko-KR" altLang="en-US" sz="300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윤상수</a:t>
            </a:r>
            <a:endParaRPr lang="en-US" altLang="ko-KR" sz="3000" dirty="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2174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2301361" y="5514816"/>
            <a:ext cx="764652" cy="764652"/>
          </a:xfrm>
          <a:prstGeom prst="ellipse">
            <a:avLst/>
          </a:prstGeom>
          <a:gradFill flip="none" rotWithShape="1">
            <a:gsLst>
              <a:gs pos="71000">
                <a:srgbClr val="FF6600">
                  <a:alpha val="66000"/>
                </a:srgbClr>
              </a:gs>
              <a:gs pos="15000">
                <a:srgbClr val="FFC000">
                  <a:alpha val="7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22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직사각형 103"/>
          <p:cNvSpPr/>
          <p:nvPr/>
        </p:nvSpPr>
        <p:spPr>
          <a:xfrm>
            <a:off x="0" y="5849414"/>
            <a:ext cx="12192000" cy="1008586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538143" y="5141746"/>
            <a:ext cx="3650399" cy="1273709"/>
            <a:chOff x="139521" y="243478"/>
            <a:chExt cx="4544936" cy="1585834"/>
          </a:xfrm>
        </p:grpSpPr>
        <p:sp>
          <p:nvSpPr>
            <p:cNvPr id="147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 flipH="1">
              <a:off x="283632" y="847090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8"/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9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6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1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2"/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4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5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6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7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8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3" name="Group 38"/>
            <p:cNvGrpSpPr>
              <a:grpSpLocks noChangeAspect="1"/>
            </p:cNvGrpSpPr>
            <p:nvPr/>
          </p:nvGrpSpPr>
          <p:grpSpPr bwMode="auto">
            <a:xfrm>
              <a:off x="715022" y="556277"/>
              <a:ext cx="3969435" cy="574358"/>
              <a:chOff x="-2534" y="-582"/>
              <a:chExt cx="5052" cy="731"/>
            </a:xfrm>
          </p:grpSpPr>
          <p:sp>
            <p:nvSpPr>
              <p:cNvPr id="144" name="Freeform 45"/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46"/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47"/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4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51" name="Group 72"/>
            <p:cNvGrpSpPr>
              <a:grpSpLocks noChangeAspect="1"/>
            </p:cNvGrpSpPr>
            <p:nvPr/>
          </p:nvGrpSpPr>
          <p:grpSpPr bwMode="auto">
            <a:xfrm>
              <a:off x="1835956" y="309611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3" name="Freeform 73"/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74"/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75"/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76"/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77"/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78"/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79"/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80"/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81"/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 82"/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83"/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84"/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85"/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86"/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87"/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88"/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89"/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90"/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91"/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92"/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93"/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5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6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7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5" name="직사각형 104">
            <a:extLst>
              <a:ext uri="{FF2B5EF4-FFF2-40B4-BE49-F238E27FC236}">
                <a16:creationId xmlns:a16="http://schemas.microsoft.com/office/drawing/2014/main" id="{0380AD2B-5271-4C36-A012-A3597245FD70}"/>
              </a:ext>
            </a:extLst>
          </p:cNvPr>
          <p:cNvSpPr/>
          <p:nvPr/>
        </p:nvSpPr>
        <p:spPr>
          <a:xfrm>
            <a:off x="1054131" y="4610007"/>
            <a:ext cx="10083737" cy="1147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경상북도 울릉군에 속한 대한민국 소유의</a:t>
            </a:r>
            <a:endParaRPr lang="en-US" altLang="ko-KR" sz="2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국유지이자 천연기념물 </a:t>
            </a:r>
            <a:r>
              <a:rPr lang="en-US" altLang="ko-KR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336</a:t>
            </a:r>
            <a:r>
              <a:rPr lang="ko-KR" altLang="en-US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호 </a:t>
            </a:r>
            <a:r>
              <a:rPr lang="en-US" altLang="ko-KR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!</a:t>
            </a:r>
          </a:p>
        </p:txBody>
      </p:sp>
      <p:pic>
        <p:nvPicPr>
          <p:cNvPr id="72" name="그림 71" descr="실외, 물, 바위, 산이(가) 표시된 사진&#10;&#10;자동 생성된 설명">
            <a:extLst>
              <a:ext uri="{FF2B5EF4-FFF2-40B4-BE49-F238E27FC236}">
                <a16:creationId xmlns:a16="http://schemas.microsoft.com/office/drawing/2014/main" id="{5D7E42A6-8F71-48C9-B2E5-2628A3FFE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224" y="1351546"/>
            <a:ext cx="6427202" cy="3172268"/>
          </a:xfrm>
          <a:prstGeom prst="rect">
            <a:avLst/>
          </a:prstGeom>
        </p:spPr>
      </p:pic>
      <p:sp>
        <p:nvSpPr>
          <p:cNvPr id="107" name="직사각형 106">
            <a:extLst>
              <a:ext uri="{FF2B5EF4-FFF2-40B4-BE49-F238E27FC236}">
                <a16:creationId xmlns:a16="http://schemas.microsoft.com/office/drawing/2014/main" id="{9A657589-E6F3-49D5-AAE5-48659BFE85E6}"/>
              </a:ext>
            </a:extLst>
          </p:cNvPr>
          <p:cNvSpPr/>
          <p:nvPr/>
        </p:nvSpPr>
        <p:spPr>
          <a:xfrm>
            <a:off x="4959604" y="54357"/>
            <a:ext cx="2272791" cy="92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4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1. </a:t>
            </a:r>
            <a:r>
              <a:rPr lang="ko-KR" altLang="en-US" sz="4000" dirty="0" err="1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독도란</a:t>
            </a:r>
            <a:r>
              <a:rPr lang="en-US" altLang="ko-KR" sz="4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73787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2301361" y="5514816"/>
            <a:ext cx="764652" cy="764652"/>
          </a:xfrm>
          <a:prstGeom prst="ellipse">
            <a:avLst/>
          </a:prstGeom>
          <a:gradFill flip="none" rotWithShape="1">
            <a:gsLst>
              <a:gs pos="71000">
                <a:srgbClr val="FF6600">
                  <a:alpha val="66000"/>
                </a:srgbClr>
              </a:gs>
              <a:gs pos="15000">
                <a:srgbClr val="FFC000">
                  <a:alpha val="7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22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직사각형 103"/>
          <p:cNvSpPr/>
          <p:nvPr/>
        </p:nvSpPr>
        <p:spPr>
          <a:xfrm>
            <a:off x="0" y="5849414"/>
            <a:ext cx="12192000" cy="1008586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538143" y="5141746"/>
            <a:ext cx="3650399" cy="1273709"/>
            <a:chOff x="139521" y="243478"/>
            <a:chExt cx="4544936" cy="1585834"/>
          </a:xfrm>
        </p:grpSpPr>
        <p:sp>
          <p:nvSpPr>
            <p:cNvPr id="147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 flipH="1">
              <a:off x="283632" y="847090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8"/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9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6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1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2"/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4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5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6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7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8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3" name="Group 38"/>
            <p:cNvGrpSpPr>
              <a:grpSpLocks noChangeAspect="1"/>
            </p:cNvGrpSpPr>
            <p:nvPr/>
          </p:nvGrpSpPr>
          <p:grpSpPr bwMode="auto">
            <a:xfrm>
              <a:off x="715022" y="556277"/>
              <a:ext cx="3969435" cy="574358"/>
              <a:chOff x="-2534" y="-582"/>
              <a:chExt cx="5052" cy="731"/>
            </a:xfrm>
          </p:grpSpPr>
          <p:sp>
            <p:nvSpPr>
              <p:cNvPr id="144" name="Freeform 45"/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46"/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47"/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4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51" name="Group 72"/>
            <p:cNvGrpSpPr>
              <a:grpSpLocks noChangeAspect="1"/>
            </p:cNvGrpSpPr>
            <p:nvPr/>
          </p:nvGrpSpPr>
          <p:grpSpPr bwMode="auto">
            <a:xfrm>
              <a:off x="1835956" y="309611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3" name="Freeform 73"/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74"/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75"/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76"/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77"/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78"/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79"/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80"/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81"/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 82"/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83"/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84"/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85"/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86"/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87"/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88"/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89"/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90"/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91"/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92"/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93"/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5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6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7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7" name="직사각형 106">
            <a:extLst>
              <a:ext uri="{FF2B5EF4-FFF2-40B4-BE49-F238E27FC236}">
                <a16:creationId xmlns:a16="http://schemas.microsoft.com/office/drawing/2014/main" id="{E5D8FC15-A48C-4776-B81C-98FD98158F53}"/>
              </a:ext>
            </a:extLst>
          </p:cNvPr>
          <p:cNvSpPr/>
          <p:nvPr/>
        </p:nvSpPr>
        <p:spPr>
          <a:xfrm>
            <a:off x="4959604" y="54357"/>
            <a:ext cx="2272791" cy="92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4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1. </a:t>
            </a:r>
            <a:r>
              <a:rPr lang="ko-KR" altLang="en-US" sz="4000" dirty="0" err="1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독도란</a:t>
            </a:r>
            <a:r>
              <a:rPr lang="en-US" altLang="ko-KR" sz="4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?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034F65D9-95C0-4530-B9B4-3A1AEA983FF1}"/>
              </a:ext>
            </a:extLst>
          </p:cNvPr>
          <p:cNvSpPr/>
          <p:nvPr/>
        </p:nvSpPr>
        <p:spPr>
          <a:xfrm>
            <a:off x="1948581" y="1098726"/>
            <a:ext cx="82948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/>
              <a:t>독도 소개 영상 </a:t>
            </a:r>
            <a:r>
              <a:rPr lang="en-US" altLang="ko-KR" sz="2000" b="1" dirty="0"/>
              <a:t>: </a:t>
            </a:r>
            <a:r>
              <a:rPr lang="ko-KR" altLang="en-US" sz="2000" b="1" dirty="0"/>
              <a:t>https://www.youtube.com/watch?v=3hQwuqugkik</a:t>
            </a:r>
          </a:p>
        </p:txBody>
      </p:sp>
      <p:pic>
        <p:nvPicPr>
          <p:cNvPr id="72" name="그림 71" descr="실외, 물, 산, 자연이(가) 표시된 사진&#10;&#10;자동 생성된 설명">
            <a:extLst>
              <a:ext uri="{FF2B5EF4-FFF2-40B4-BE49-F238E27FC236}">
                <a16:creationId xmlns:a16="http://schemas.microsoft.com/office/drawing/2014/main" id="{A62128F1-ED79-4DA8-9542-669924716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823" y="1806817"/>
            <a:ext cx="8120832" cy="3142807"/>
          </a:xfrm>
          <a:prstGeom prst="rect">
            <a:avLst/>
          </a:prstGeom>
        </p:spPr>
      </p:pic>
      <p:sp>
        <p:nvSpPr>
          <p:cNvPr id="6" name="타원 5">
            <a:extLst>
              <a:ext uri="{FF2B5EF4-FFF2-40B4-BE49-F238E27FC236}">
                <a16:creationId xmlns:a16="http://schemas.microsoft.com/office/drawing/2014/main" id="{F103636F-F04C-439C-BD5F-4A82C9A25B63}"/>
              </a:ext>
            </a:extLst>
          </p:cNvPr>
          <p:cNvSpPr/>
          <p:nvPr/>
        </p:nvSpPr>
        <p:spPr>
          <a:xfrm>
            <a:off x="1528360" y="1601496"/>
            <a:ext cx="2475965" cy="2133103"/>
          </a:xfrm>
          <a:prstGeom prst="ellipse">
            <a:avLst/>
          </a:prstGeom>
          <a:noFill/>
          <a:ln w="889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타원 107">
            <a:extLst>
              <a:ext uri="{FF2B5EF4-FFF2-40B4-BE49-F238E27FC236}">
                <a16:creationId xmlns:a16="http://schemas.microsoft.com/office/drawing/2014/main" id="{46DEE75E-9E27-4A84-B029-DB865ADECE91}"/>
              </a:ext>
            </a:extLst>
          </p:cNvPr>
          <p:cNvSpPr/>
          <p:nvPr/>
        </p:nvSpPr>
        <p:spPr>
          <a:xfrm>
            <a:off x="6282365" y="2311668"/>
            <a:ext cx="2475965" cy="2133103"/>
          </a:xfrm>
          <a:prstGeom prst="ellipse">
            <a:avLst/>
          </a:prstGeom>
          <a:noFill/>
          <a:ln w="889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타원 72">
            <a:extLst>
              <a:ext uri="{FF2B5EF4-FFF2-40B4-BE49-F238E27FC236}">
                <a16:creationId xmlns:a16="http://schemas.microsoft.com/office/drawing/2014/main" id="{ED045855-8C6C-4F99-BA49-ECE6EE4BD077}"/>
              </a:ext>
            </a:extLst>
          </p:cNvPr>
          <p:cNvSpPr/>
          <p:nvPr/>
        </p:nvSpPr>
        <p:spPr>
          <a:xfrm>
            <a:off x="7161419" y="3473656"/>
            <a:ext cx="4030207" cy="264564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500" b="1" dirty="0">
                <a:solidFill>
                  <a:schemeClr val="tx1"/>
                </a:solidFill>
                <a:latin typeface="210 청춘시대 R" panose="02020603020101020101" pitchFamily="18" charset="-127"/>
                <a:ea typeface="210 청춘시대 R" panose="02020603020101020101" pitchFamily="18" charset="-127"/>
              </a:rPr>
              <a:t>동도와 서도로</a:t>
            </a:r>
            <a:endParaRPr lang="en-US" altLang="ko-KR" sz="3500" b="1" dirty="0">
              <a:solidFill>
                <a:schemeClr val="tx1"/>
              </a:solidFill>
              <a:latin typeface="210 청춘시대 R" panose="02020603020101020101" pitchFamily="18" charset="-127"/>
              <a:ea typeface="210 청춘시대 R" panose="02020603020101020101" pitchFamily="18" charset="-127"/>
            </a:endParaRPr>
          </a:p>
          <a:p>
            <a:pPr algn="ctr"/>
            <a:r>
              <a:rPr lang="ko-KR" altLang="en-US" sz="3500" b="1" dirty="0">
                <a:solidFill>
                  <a:schemeClr val="tx1"/>
                </a:solidFill>
                <a:latin typeface="210 청춘시대 R" panose="02020603020101020101" pitchFamily="18" charset="-127"/>
                <a:ea typeface="210 청춘시대 R" panose="02020603020101020101" pitchFamily="18" charset="-127"/>
              </a:rPr>
              <a:t>이루어진 독도 </a:t>
            </a:r>
            <a:r>
              <a:rPr lang="en-US" altLang="ko-KR" sz="3500" b="1" dirty="0">
                <a:solidFill>
                  <a:schemeClr val="tx1"/>
                </a:solidFill>
                <a:latin typeface="210 청춘시대 R" panose="02020603020101020101" pitchFamily="18" charset="-127"/>
                <a:ea typeface="210 청춘시대 R" panose="02020603020101020101" pitchFamily="18" charset="-127"/>
              </a:rPr>
              <a:t>!</a:t>
            </a:r>
            <a:endParaRPr lang="ko-KR" altLang="en-US" sz="3500" b="1" dirty="0">
              <a:solidFill>
                <a:schemeClr val="tx1"/>
              </a:solidFill>
              <a:latin typeface="210 청춘시대 R" panose="02020603020101020101" pitchFamily="18" charset="-127"/>
              <a:ea typeface="210 청춘시대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07082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2301361" y="5514816"/>
            <a:ext cx="764652" cy="764652"/>
          </a:xfrm>
          <a:prstGeom prst="ellipse">
            <a:avLst/>
          </a:prstGeom>
          <a:gradFill flip="none" rotWithShape="1">
            <a:gsLst>
              <a:gs pos="71000">
                <a:srgbClr val="FF6600">
                  <a:alpha val="66000"/>
                </a:srgbClr>
              </a:gs>
              <a:gs pos="15000">
                <a:srgbClr val="FFC000">
                  <a:alpha val="7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22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직사각형 103"/>
          <p:cNvSpPr/>
          <p:nvPr/>
        </p:nvSpPr>
        <p:spPr>
          <a:xfrm>
            <a:off x="0" y="5849414"/>
            <a:ext cx="12192000" cy="1008586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9" name="직사각형 148"/>
          <p:cNvSpPr/>
          <p:nvPr/>
        </p:nvSpPr>
        <p:spPr>
          <a:xfrm>
            <a:off x="4959604" y="54357"/>
            <a:ext cx="2272791" cy="92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4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1. </a:t>
            </a:r>
            <a:r>
              <a:rPr lang="ko-KR" altLang="en-US" sz="4000" dirty="0" err="1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독도란</a:t>
            </a:r>
            <a:r>
              <a:rPr lang="en-US" altLang="ko-KR" sz="4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?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538143" y="5141746"/>
            <a:ext cx="3650399" cy="1273709"/>
            <a:chOff x="139521" y="243478"/>
            <a:chExt cx="4544936" cy="1585834"/>
          </a:xfrm>
        </p:grpSpPr>
        <p:sp>
          <p:nvSpPr>
            <p:cNvPr id="147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 flipH="1">
              <a:off x="283632" y="847090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8"/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9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6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1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2"/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4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5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6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7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8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3" name="Group 38"/>
            <p:cNvGrpSpPr>
              <a:grpSpLocks noChangeAspect="1"/>
            </p:cNvGrpSpPr>
            <p:nvPr/>
          </p:nvGrpSpPr>
          <p:grpSpPr bwMode="auto">
            <a:xfrm>
              <a:off x="715022" y="556277"/>
              <a:ext cx="3969435" cy="574358"/>
              <a:chOff x="-2534" y="-582"/>
              <a:chExt cx="5052" cy="731"/>
            </a:xfrm>
          </p:grpSpPr>
          <p:sp>
            <p:nvSpPr>
              <p:cNvPr id="144" name="Freeform 45"/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46"/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47"/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4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51" name="Group 72"/>
            <p:cNvGrpSpPr>
              <a:grpSpLocks noChangeAspect="1"/>
            </p:cNvGrpSpPr>
            <p:nvPr/>
          </p:nvGrpSpPr>
          <p:grpSpPr bwMode="auto">
            <a:xfrm>
              <a:off x="1835956" y="309611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3" name="Freeform 73"/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74"/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75"/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76"/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77"/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78"/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79"/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80"/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81"/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 82"/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83"/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84"/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85"/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86"/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87"/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88"/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89"/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90"/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91"/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92"/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93"/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5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6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7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5" name="직사각형 104">
            <a:extLst>
              <a:ext uri="{FF2B5EF4-FFF2-40B4-BE49-F238E27FC236}">
                <a16:creationId xmlns:a16="http://schemas.microsoft.com/office/drawing/2014/main" id="{0380AD2B-5271-4C36-A012-A3597245FD70}"/>
              </a:ext>
            </a:extLst>
          </p:cNvPr>
          <p:cNvSpPr/>
          <p:nvPr/>
        </p:nvSpPr>
        <p:spPr>
          <a:xfrm>
            <a:off x="3981551" y="1684868"/>
            <a:ext cx="10083737" cy="3488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000" dirty="0" err="1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메탄하이드레이트</a:t>
            </a:r>
            <a:r>
              <a:rPr lang="en-US" altLang="ko-KR" sz="3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3000" dirty="0" err="1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인산염</a:t>
            </a:r>
            <a:r>
              <a:rPr lang="ko-KR" altLang="en-US" sz="3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광물 등</a:t>
            </a:r>
            <a:endParaRPr lang="en-US" altLang="ko-KR" sz="30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30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천연 자원들이 매장된</a:t>
            </a:r>
            <a:endParaRPr lang="en-US" altLang="ko-KR" sz="30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30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우리가 지켜야 할 아름다운 땅 </a:t>
            </a:r>
            <a:r>
              <a:rPr lang="en-US" altLang="ko-KR" sz="3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!</a:t>
            </a:r>
          </a:p>
        </p:txBody>
      </p:sp>
      <p:pic>
        <p:nvPicPr>
          <p:cNvPr id="6" name="그림 5" descr="케이크, 테이블, 앉아있는, 덮여있는이(가) 표시된 사진&#10;&#10;자동 생성된 설명">
            <a:extLst>
              <a:ext uri="{FF2B5EF4-FFF2-40B4-BE49-F238E27FC236}">
                <a16:creationId xmlns:a16="http://schemas.microsoft.com/office/drawing/2014/main" id="{6CF1A0A9-9A8C-4DF3-91BB-425B8A8958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85" y="1382100"/>
            <a:ext cx="3296638" cy="2665532"/>
          </a:xfrm>
          <a:prstGeom prst="rect">
            <a:avLst/>
          </a:prstGeom>
        </p:spPr>
      </p:pic>
      <p:pic>
        <p:nvPicPr>
          <p:cNvPr id="74" name="그림 73" descr="케이크, 조각, 초콜릿, 닫기이(가) 표시된 사진&#10;&#10;자동 생성된 설명">
            <a:extLst>
              <a:ext uri="{FF2B5EF4-FFF2-40B4-BE49-F238E27FC236}">
                <a16:creationId xmlns:a16="http://schemas.microsoft.com/office/drawing/2014/main" id="{6AA407E8-7413-4DA6-87A4-798260219B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05" y="2789407"/>
            <a:ext cx="3296639" cy="270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260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2301361" y="5514816"/>
            <a:ext cx="764652" cy="764652"/>
          </a:xfrm>
          <a:prstGeom prst="ellipse">
            <a:avLst/>
          </a:prstGeom>
          <a:gradFill flip="none" rotWithShape="1">
            <a:gsLst>
              <a:gs pos="71000">
                <a:srgbClr val="FF6600">
                  <a:alpha val="66000"/>
                </a:srgbClr>
              </a:gs>
              <a:gs pos="15000">
                <a:srgbClr val="FFC000">
                  <a:alpha val="7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22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직사각형 103"/>
          <p:cNvSpPr/>
          <p:nvPr/>
        </p:nvSpPr>
        <p:spPr>
          <a:xfrm>
            <a:off x="0" y="5849414"/>
            <a:ext cx="12192000" cy="1008586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9" name="직사각형 148"/>
          <p:cNvSpPr/>
          <p:nvPr/>
        </p:nvSpPr>
        <p:spPr>
          <a:xfrm>
            <a:off x="4959604" y="54357"/>
            <a:ext cx="2272791" cy="92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4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1. </a:t>
            </a:r>
            <a:r>
              <a:rPr lang="ko-KR" altLang="en-US" sz="4000" dirty="0" err="1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독도란</a:t>
            </a:r>
            <a:r>
              <a:rPr lang="en-US" altLang="ko-KR" sz="4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?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538143" y="5141746"/>
            <a:ext cx="3650399" cy="1273709"/>
            <a:chOff x="139521" y="243478"/>
            <a:chExt cx="4544936" cy="1585834"/>
          </a:xfrm>
        </p:grpSpPr>
        <p:sp>
          <p:nvSpPr>
            <p:cNvPr id="147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 flipH="1">
              <a:off x="283632" y="847090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8"/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9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6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1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2"/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4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5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6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7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8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3" name="Group 38"/>
            <p:cNvGrpSpPr>
              <a:grpSpLocks noChangeAspect="1"/>
            </p:cNvGrpSpPr>
            <p:nvPr/>
          </p:nvGrpSpPr>
          <p:grpSpPr bwMode="auto">
            <a:xfrm>
              <a:off x="715022" y="556277"/>
              <a:ext cx="3969435" cy="574358"/>
              <a:chOff x="-2534" y="-582"/>
              <a:chExt cx="5052" cy="731"/>
            </a:xfrm>
          </p:grpSpPr>
          <p:sp>
            <p:nvSpPr>
              <p:cNvPr id="144" name="Freeform 45"/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46"/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47"/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4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51" name="Group 72"/>
            <p:cNvGrpSpPr>
              <a:grpSpLocks noChangeAspect="1"/>
            </p:cNvGrpSpPr>
            <p:nvPr/>
          </p:nvGrpSpPr>
          <p:grpSpPr bwMode="auto">
            <a:xfrm>
              <a:off x="1835956" y="309611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3" name="Freeform 73"/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74"/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75"/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76"/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77"/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78"/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79"/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80"/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81"/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 82"/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83"/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84"/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85"/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86"/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87"/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88"/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89"/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90"/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91"/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92"/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93"/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5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6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7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5" name="직사각형 104">
            <a:extLst>
              <a:ext uri="{FF2B5EF4-FFF2-40B4-BE49-F238E27FC236}">
                <a16:creationId xmlns:a16="http://schemas.microsoft.com/office/drawing/2014/main" id="{0380AD2B-5271-4C36-A012-A3597245FD70}"/>
              </a:ext>
            </a:extLst>
          </p:cNvPr>
          <p:cNvSpPr/>
          <p:nvPr/>
        </p:nvSpPr>
        <p:spPr>
          <a:xfrm>
            <a:off x="819239" y="1071314"/>
            <a:ext cx="10553519" cy="718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1982. 11. 20 </a:t>
            </a:r>
            <a:r>
              <a:rPr lang="ko-KR" altLang="en-US" sz="3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독도 </a:t>
            </a:r>
            <a:r>
              <a:rPr lang="en-US" altLang="ko-KR" sz="3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– </a:t>
            </a:r>
            <a:r>
              <a:rPr lang="ko-KR" altLang="en-US" sz="3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천연기념물 제 </a:t>
            </a:r>
            <a:r>
              <a:rPr lang="en-US" altLang="ko-KR" sz="3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336</a:t>
            </a:r>
            <a:r>
              <a:rPr lang="ko-KR" altLang="en-US" sz="3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호 </a:t>
            </a:r>
            <a:r>
              <a:rPr lang="en-US" altLang="ko-KR" sz="3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‘</a:t>
            </a:r>
            <a:r>
              <a:rPr lang="ko-KR" altLang="en-US" sz="3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천연보호구역</a:t>
            </a:r>
            <a:r>
              <a:rPr lang="en-US" altLang="ko-KR" sz="3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’ </a:t>
            </a:r>
            <a:r>
              <a:rPr lang="ko-KR" altLang="en-US" sz="3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지정</a:t>
            </a:r>
            <a:endParaRPr lang="en-US" altLang="ko-KR" sz="30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72" name="그림 71" descr="물, 실외, 바위, 자연이(가) 표시된 사진&#10;&#10;자동 생성된 설명">
            <a:extLst>
              <a:ext uri="{FF2B5EF4-FFF2-40B4-BE49-F238E27FC236}">
                <a16:creationId xmlns:a16="http://schemas.microsoft.com/office/drawing/2014/main" id="{7CD31DB1-7CBB-46DE-8B6E-55648F7BC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516" y="1888439"/>
            <a:ext cx="5442110" cy="3876395"/>
          </a:xfrm>
          <a:prstGeom prst="rect">
            <a:avLst/>
          </a:prstGeom>
        </p:spPr>
      </p:pic>
      <p:pic>
        <p:nvPicPr>
          <p:cNvPr id="75" name="그림 74" descr="바위, 실외, 자연, 산이(가) 표시된 사진&#10;&#10;자동 생성된 설명">
            <a:extLst>
              <a:ext uri="{FF2B5EF4-FFF2-40B4-BE49-F238E27FC236}">
                <a16:creationId xmlns:a16="http://schemas.microsoft.com/office/drawing/2014/main" id="{D5627069-3EAE-4679-A1EA-350BC861C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66" y="2822997"/>
            <a:ext cx="5731900" cy="3796667"/>
          </a:xfrm>
          <a:prstGeom prst="rect">
            <a:avLst/>
          </a:prstGeom>
        </p:spPr>
      </p:pic>
      <p:sp>
        <p:nvSpPr>
          <p:cNvPr id="76" name="폭발: 14pt 75">
            <a:extLst>
              <a:ext uri="{FF2B5EF4-FFF2-40B4-BE49-F238E27FC236}">
                <a16:creationId xmlns:a16="http://schemas.microsoft.com/office/drawing/2014/main" id="{084BEE78-DE12-4918-AA92-52A3EC7A85DF}"/>
              </a:ext>
            </a:extLst>
          </p:cNvPr>
          <p:cNvSpPr/>
          <p:nvPr/>
        </p:nvSpPr>
        <p:spPr>
          <a:xfrm>
            <a:off x="167182" y="1959028"/>
            <a:ext cx="4644244" cy="2767447"/>
          </a:xfrm>
          <a:prstGeom prst="irregularSeal2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err="1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한국령</a:t>
            </a:r>
            <a:r>
              <a:rPr lang="ko-KR" altLang="en-US" sz="4000" b="1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sz="4000" b="1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!</a:t>
            </a:r>
            <a:endParaRPr lang="ko-KR" altLang="en-US" sz="4000" b="1" dirty="0">
              <a:solidFill>
                <a:srgbClr val="FF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08899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2301361" y="5514816"/>
            <a:ext cx="764652" cy="764652"/>
          </a:xfrm>
          <a:prstGeom prst="ellipse">
            <a:avLst/>
          </a:prstGeom>
          <a:gradFill flip="none" rotWithShape="1">
            <a:gsLst>
              <a:gs pos="71000">
                <a:srgbClr val="FF6600">
                  <a:alpha val="66000"/>
                </a:srgbClr>
              </a:gs>
              <a:gs pos="15000">
                <a:srgbClr val="FFC000">
                  <a:alpha val="7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22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직사각형 103"/>
          <p:cNvSpPr/>
          <p:nvPr/>
        </p:nvSpPr>
        <p:spPr>
          <a:xfrm>
            <a:off x="0" y="5849414"/>
            <a:ext cx="12192000" cy="1008586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9" name="직사각형 148"/>
          <p:cNvSpPr/>
          <p:nvPr/>
        </p:nvSpPr>
        <p:spPr>
          <a:xfrm>
            <a:off x="4432408" y="0"/>
            <a:ext cx="3327184" cy="92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4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2. </a:t>
            </a:r>
            <a:r>
              <a:rPr lang="ko-KR" altLang="en-US" sz="4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지리적 근거</a:t>
            </a:r>
            <a:endParaRPr lang="en-US" altLang="ko-KR" sz="40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538143" y="5141746"/>
            <a:ext cx="3650399" cy="1273709"/>
            <a:chOff x="139521" y="243478"/>
            <a:chExt cx="4544936" cy="1585834"/>
          </a:xfrm>
        </p:grpSpPr>
        <p:sp>
          <p:nvSpPr>
            <p:cNvPr id="147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 flipH="1">
              <a:off x="283632" y="847090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8"/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9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6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1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2"/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4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5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6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7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8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3" name="Group 38"/>
            <p:cNvGrpSpPr>
              <a:grpSpLocks noChangeAspect="1"/>
            </p:cNvGrpSpPr>
            <p:nvPr/>
          </p:nvGrpSpPr>
          <p:grpSpPr bwMode="auto">
            <a:xfrm>
              <a:off x="715022" y="556277"/>
              <a:ext cx="3969435" cy="574358"/>
              <a:chOff x="-2534" y="-582"/>
              <a:chExt cx="5052" cy="731"/>
            </a:xfrm>
          </p:grpSpPr>
          <p:sp>
            <p:nvSpPr>
              <p:cNvPr id="144" name="Freeform 45"/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46"/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47"/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4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51" name="Group 72"/>
            <p:cNvGrpSpPr>
              <a:grpSpLocks noChangeAspect="1"/>
            </p:cNvGrpSpPr>
            <p:nvPr/>
          </p:nvGrpSpPr>
          <p:grpSpPr bwMode="auto">
            <a:xfrm>
              <a:off x="1835956" y="309611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3" name="Freeform 73"/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74"/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75"/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76"/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77"/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78"/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79"/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80"/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81"/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 82"/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83"/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84"/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85"/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86"/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87"/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88"/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89"/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90"/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91"/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92"/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93"/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5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6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7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6" name="그림 5" descr="카페트이(가) 표시된 사진&#10;&#10;자동 생성된 설명">
            <a:extLst>
              <a:ext uri="{FF2B5EF4-FFF2-40B4-BE49-F238E27FC236}">
                <a16:creationId xmlns:a16="http://schemas.microsoft.com/office/drawing/2014/main" id="{A729F334-6E4B-41C2-8648-C1B8A4E5B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64" y="1585195"/>
            <a:ext cx="3206662" cy="4089270"/>
          </a:xfrm>
          <a:prstGeom prst="rect">
            <a:avLst/>
          </a:prstGeom>
        </p:spPr>
      </p:pic>
      <p:sp>
        <p:nvSpPr>
          <p:cNvPr id="107" name="직사각형 106">
            <a:extLst>
              <a:ext uri="{FF2B5EF4-FFF2-40B4-BE49-F238E27FC236}">
                <a16:creationId xmlns:a16="http://schemas.microsoft.com/office/drawing/2014/main" id="{973614C4-F741-4F65-99E1-AFD22D2F8B39}"/>
              </a:ext>
            </a:extLst>
          </p:cNvPr>
          <p:cNvSpPr/>
          <p:nvPr/>
        </p:nvSpPr>
        <p:spPr>
          <a:xfrm>
            <a:off x="4085046" y="1305841"/>
            <a:ext cx="7424746" cy="3917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ㆍ</a:t>
            </a:r>
            <a:r>
              <a:rPr lang="ko-KR" altLang="en-US" sz="2400" dirty="0" err="1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조선</a:t>
            </a:r>
            <a:r>
              <a:rPr lang="ko-KR" altLang="en-US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초기 </a:t>
            </a:r>
            <a:r>
              <a:rPr lang="ko-KR" altLang="en-US" sz="2400" dirty="0" err="1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관찬서인</a:t>
            </a:r>
            <a:r>
              <a:rPr lang="ko-KR" altLang="en-US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세종실록지리지</a:t>
            </a:r>
            <a:endParaRPr lang="en-US" altLang="ko-KR" sz="2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2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울릉도와 독도가 강원도 울진현에</a:t>
            </a:r>
            <a:endParaRPr lang="en-US" altLang="ko-KR" sz="2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속한 두 섬이라 기록되어 있다</a:t>
            </a:r>
            <a:endParaRPr lang="en-US" altLang="ko-KR" sz="2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2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“</a:t>
            </a:r>
            <a:r>
              <a:rPr lang="ko-KR" altLang="en-US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우산과 </a:t>
            </a:r>
            <a:r>
              <a:rPr lang="ko-KR" altLang="en-US" sz="2400" dirty="0" err="1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무릉</a:t>
            </a:r>
            <a:r>
              <a:rPr lang="en-US" altLang="ko-KR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</a:t>
            </a:r>
            <a:r>
              <a:rPr lang="ko-KR" altLang="en-US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울릉도</a:t>
            </a:r>
            <a:r>
              <a:rPr lang="en-US" altLang="ko-KR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) </a:t>
            </a:r>
            <a:r>
              <a:rPr lang="ko-KR" altLang="en-US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두 섬은 서로 멀리 떨어져 있지 않아</a:t>
            </a:r>
            <a:endParaRPr lang="en-US" altLang="ko-KR" sz="2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날씨가 맑으면 바라볼 수 있다</a:t>
            </a:r>
            <a:r>
              <a:rPr lang="en-US" altLang="ko-KR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.”</a:t>
            </a:r>
          </a:p>
        </p:txBody>
      </p:sp>
      <p:sp>
        <p:nvSpPr>
          <p:cNvPr id="72" name="사각형: 둥근 모서리 71">
            <a:extLst>
              <a:ext uri="{FF2B5EF4-FFF2-40B4-BE49-F238E27FC236}">
                <a16:creationId xmlns:a16="http://schemas.microsoft.com/office/drawing/2014/main" id="{1EC5E190-31C5-41B9-86CE-336C0E693B3D}"/>
              </a:ext>
            </a:extLst>
          </p:cNvPr>
          <p:cNvSpPr/>
          <p:nvPr/>
        </p:nvSpPr>
        <p:spPr>
          <a:xfrm>
            <a:off x="4015345" y="1167255"/>
            <a:ext cx="7564148" cy="45204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0848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2301361" y="5514816"/>
            <a:ext cx="764652" cy="764652"/>
          </a:xfrm>
          <a:prstGeom prst="ellipse">
            <a:avLst/>
          </a:prstGeom>
          <a:gradFill flip="none" rotWithShape="1">
            <a:gsLst>
              <a:gs pos="71000">
                <a:srgbClr val="FF6600">
                  <a:alpha val="66000"/>
                </a:srgbClr>
              </a:gs>
              <a:gs pos="15000">
                <a:srgbClr val="FFC000">
                  <a:alpha val="7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22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직사각형 103"/>
          <p:cNvSpPr/>
          <p:nvPr/>
        </p:nvSpPr>
        <p:spPr>
          <a:xfrm>
            <a:off x="0" y="5849414"/>
            <a:ext cx="12192000" cy="1008586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9" name="직사각형 148"/>
          <p:cNvSpPr/>
          <p:nvPr/>
        </p:nvSpPr>
        <p:spPr>
          <a:xfrm>
            <a:off x="4488123" y="-3881"/>
            <a:ext cx="3245382" cy="92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4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2. </a:t>
            </a:r>
            <a:r>
              <a:rPr lang="ko-KR" altLang="en-US" sz="4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지리적 근거</a:t>
            </a:r>
            <a:endParaRPr lang="en-US" altLang="ko-KR" sz="40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538143" y="5141746"/>
            <a:ext cx="3650399" cy="1273709"/>
            <a:chOff x="139521" y="243478"/>
            <a:chExt cx="4544936" cy="1585834"/>
          </a:xfrm>
        </p:grpSpPr>
        <p:sp>
          <p:nvSpPr>
            <p:cNvPr id="147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 flipH="1">
              <a:off x="283632" y="847090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8"/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9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6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1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2"/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4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5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6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7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8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3" name="Group 38"/>
            <p:cNvGrpSpPr>
              <a:grpSpLocks noChangeAspect="1"/>
            </p:cNvGrpSpPr>
            <p:nvPr/>
          </p:nvGrpSpPr>
          <p:grpSpPr bwMode="auto">
            <a:xfrm>
              <a:off x="715022" y="556277"/>
              <a:ext cx="3969435" cy="574358"/>
              <a:chOff x="-2534" y="-582"/>
              <a:chExt cx="5052" cy="731"/>
            </a:xfrm>
          </p:grpSpPr>
          <p:sp>
            <p:nvSpPr>
              <p:cNvPr id="144" name="Freeform 45"/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46"/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47"/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4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51" name="Group 72"/>
            <p:cNvGrpSpPr>
              <a:grpSpLocks noChangeAspect="1"/>
            </p:cNvGrpSpPr>
            <p:nvPr/>
          </p:nvGrpSpPr>
          <p:grpSpPr bwMode="auto">
            <a:xfrm>
              <a:off x="1835956" y="309611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3" name="Freeform 73"/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74"/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75"/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76"/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77"/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78"/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79"/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80"/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81"/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 82"/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83"/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84"/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85"/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86"/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87"/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88"/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89"/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90"/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91"/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92"/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93"/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5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6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7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7" name="직사각형 106">
            <a:extLst>
              <a:ext uri="{FF2B5EF4-FFF2-40B4-BE49-F238E27FC236}">
                <a16:creationId xmlns:a16="http://schemas.microsoft.com/office/drawing/2014/main" id="{973614C4-F741-4F65-99E1-AFD22D2F8B39}"/>
              </a:ext>
            </a:extLst>
          </p:cNvPr>
          <p:cNvSpPr/>
          <p:nvPr/>
        </p:nvSpPr>
        <p:spPr>
          <a:xfrm>
            <a:off x="6367125" y="1403713"/>
            <a:ext cx="5161198" cy="3501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ㆍ</a:t>
            </a:r>
            <a:r>
              <a:rPr lang="ko-KR" altLang="en-US" sz="3000" dirty="0" err="1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울릉도와</a:t>
            </a:r>
            <a:r>
              <a:rPr lang="ko-KR" altLang="en-US" sz="3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독도의 거리</a:t>
            </a:r>
            <a:endParaRPr lang="en-US" altLang="ko-KR" sz="30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2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대한민국의 영토인 울릉도와</a:t>
            </a:r>
            <a:endParaRPr lang="en-US" altLang="ko-KR" sz="2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가장 가까운 </a:t>
            </a:r>
            <a:r>
              <a:rPr lang="en-US" altLang="ko-KR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87.4km</a:t>
            </a:r>
          </a:p>
          <a:p>
            <a:pPr algn="ctr">
              <a:lnSpc>
                <a:spcPct val="150000"/>
              </a:lnSpc>
            </a:pPr>
            <a:endParaRPr lang="en-US" altLang="ko-KR" sz="2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울릉도에선 육안으로 독도가 보인다</a:t>
            </a:r>
            <a:r>
              <a:rPr lang="en-US" altLang="ko-KR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!</a:t>
            </a:r>
          </a:p>
        </p:txBody>
      </p:sp>
      <p:pic>
        <p:nvPicPr>
          <p:cNvPr id="72" name="그림 71" descr="눈, 실외, 스키타기, 산이(가) 표시된 사진&#10;&#10;자동 생성된 설명">
            <a:extLst>
              <a:ext uri="{FF2B5EF4-FFF2-40B4-BE49-F238E27FC236}">
                <a16:creationId xmlns:a16="http://schemas.microsoft.com/office/drawing/2014/main" id="{3CA52A7D-AB1F-4719-BAA5-A015BC166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36" y="1461683"/>
            <a:ext cx="5334378" cy="3556252"/>
          </a:xfrm>
          <a:prstGeom prst="rect">
            <a:avLst/>
          </a:prstGeom>
        </p:spPr>
      </p:pic>
      <p:sp>
        <p:nvSpPr>
          <p:cNvPr id="108" name="사각형: 둥근 모서리 107">
            <a:extLst>
              <a:ext uri="{FF2B5EF4-FFF2-40B4-BE49-F238E27FC236}">
                <a16:creationId xmlns:a16="http://schemas.microsoft.com/office/drawing/2014/main" id="{89BDD341-4625-45C8-9888-08E6D80ACEBD}"/>
              </a:ext>
            </a:extLst>
          </p:cNvPr>
          <p:cNvSpPr/>
          <p:nvPr/>
        </p:nvSpPr>
        <p:spPr>
          <a:xfrm>
            <a:off x="6381582" y="1366848"/>
            <a:ext cx="5132284" cy="37379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6850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2301361" y="5514816"/>
            <a:ext cx="764652" cy="764652"/>
          </a:xfrm>
          <a:prstGeom prst="ellipse">
            <a:avLst/>
          </a:prstGeom>
          <a:gradFill flip="none" rotWithShape="1">
            <a:gsLst>
              <a:gs pos="71000">
                <a:srgbClr val="FF6600">
                  <a:alpha val="66000"/>
                </a:srgbClr>
              </a:gs>
              <a:gs pos="15000">
                <a:srgbClr val="FFC000">
                  <a:alpha val="7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22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직사각형 103"/>
          <p:cNvSpPr/>
          <p:nvPr/>
        </p:nvSpPr>
        <p:spPr>
          <a:xfrm>
            <a:off x="0" y="5849414"/>
            <a:ext cx="12192000" cy="1008586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9" name="직사각형 148"/>
          <p:cNvSpPr/>
          <p:nvPr/>
        </p:nvSpPr>
        <p:spPr>
          <a:xfrm>
            <a:off x="4465934" y="-5924"/>
            <a:ext cx="3260131" cy="92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4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2. </a:t>
            </a:r>
            <a:r>
              <a:rPr lang="ko-KR" altLang="en-US" sz="4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지리적 근거</a:t>
            </a:r>
            <a:endParaRPr lang="en-US" altLang="ko-KR" sz="40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538143" y="5141746"/>
            <a:ext cx="3650399" cy="1273709"/>
            <a:chOff x="139521" y="243478"/>
            <a:chExt cx="4544936" cy="1585834"/>
          </a:xfrm>
        </p:grpSpPr>
        <p:sp>
          <p:nvSpPr>
            <p:cNvPr id="147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 flipH="1">
              <a:off x="283632" y="847090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8"/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9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6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1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2"/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4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5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6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7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8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3" name="Group 38"/>
            <p:cNvGrpSpPr>
              <a:grpSpLocks noChangeAspect="1"/>
            </p:cNvGrpSpPr>
            <p:nvPr/>
          </p:nvGrpSpPr>
          <p:grpSpPr bwMode="auto">
            <a:xfrm>
              <a:off x="715022" y="556277"/>
              <a:ext cx="3969435" cy="574358"/>
              <a:chOff x="-2534" y="-582"/>
              <a:chExt cx="5052" cy="731"/>
            </a:xfrm>
          </p:grpSpPr>
          <p:sp>
            <p:nvSpPr>
              <p:cNvPr id="144" name="Freeform 45"/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46"/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47"/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4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51" name="Group 72"/>
            <p:cNvGrpSpPr>
              <a:grpSpLocks noChangeAspect="1"/>
            </p:cNvGrpSpPr>
            <p:nvPr/>
          </p:nvGrpSpPr>
          <p:grpSpPr bwMode="auto">
            <a:xfrm>
              <a:off x="1835956" y="309611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3" name="Freeform 73"/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74"/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75"/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76"/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77"/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78"/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79"/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80"/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81"/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 82"/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83"/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84"/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85"/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86"/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87"/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88"/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89"/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90"/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91"/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92"/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93"/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5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6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7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7" name="직사각형 106">
            <a:extLst>
              <a:ext uri="{FF2B5EF4-FFF2-40B4-BE49-F238E27FC236}">
                <a16:creationId xmlns:a16="http://schemas.microsoft.com/office/drawing/2014/main" id="{973614C4-F741-4F65-99E1-AFD22D2F8B39}"/>
              </a:ext>
            </a:extLst>
          </p:cNvPr>
          <p:cNvSpPr/>
          <p:nvPr/>
        </p:nvSpPr>
        <p:spPr>
          <a:xfrm>
            <a:off x="6085356" y="1563165"/>
            <a:ext cx="5161198" cy="718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울릉도에서 바라본 독도 영상</a:t>
            </a:r>
            <a:endParaRPr lang="en-US" altLang="ko-KR" sz="2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7447D7F-8DAB-42C3-8995-837EBBEE2096}"/>
              </a:ext>
            </a:extLst>
          </p:cNvPr>
          <p:cNvSpPr/>
          <p:nvPr/>
        </p:nvSpPr>
        <p:spPr>
          <a:xfrm>
            <a:off x="5562156" y="2470930"/>
            <a:ext cx="65796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/>
              <a:t>https://www.youtube.com/watch?v=aYN19HV8DDM</a:t>
            </a:r>
          </a:p>
        </p:txBody>
      </p:sp>
      <p:pic>
        <p:nvPicPr>
          <p:cNvPr id="73" name="그림 72" descr="실외, 물, 해변, 남자이(가) 표시된 사진&#10;&#10;자동 생성된 설명">
            <a:extLst>
              <a:ext uri="{FF2B5EF4-FFF2-40B4-BE49-F238E27FC236}">
                <a16:creationId xmlns:a16="http://schemas.microsoft.com/office/drawing/2014/main" id="{86D61F51-9925-447C-AECB-1699A6DB00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04" y="1619306"/>
            <a:ext cx="4601664" cy="3332649"/>
          </a:xfrm>
          <a:prstGeom prst="rect">
            <a:avLst/>
          </a:prstGeom>
        </p:spPr>
      </p:pic>
      <p:cxnSp>
        <p:nvCxnSpPr>
          <p:cNvPr id="75" name="직선 화살표 연결선 74">
            <a:extLst>
              <a:ext uri="{FF2B5EF4-FFF2-40B4-BE49-F238E27FC236}">
                <a16:creationId xmlns:a16="http://schemas.microsoft.com/office/drawing/2014/main" id="{F9747C26-3E38-4932-B0E0-732739E0B623}"/>
              </a:ext>
            </a:extLst>
          </p:cNvPr>
          <p:cNvCxnSpPr>
            <a:cxnSpLocks/>
          </p:cNvCxnSpPr>
          <p:nvPr/>
        </p:nvCxnSpPr>
        <p:spPr>
          <a:xfrm flipH="1" flipV="1">
            <a:off x="3290545" y="3154261"/>
            <a:ext cx="2699194" cy="745046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직사각형 110">
            <a:extLst>
              <a:ext uri="{FF2B5EF4-FFF2-40B4-BE49-F238E27FC236}">
                <a16:creationId xmlns:a16="http://schemas.microsoft.com/office/drawing/2014/main" id="{11EE92DB-132E-475F-86BF-9C29D83AD740}"/>
              </a:ext>
            </a:extLst>
          </p:cNvPr>
          <p:cNvSpPr/>
          <p:nvPr/>
        </p:nvSpPr>
        <p:spPr>
          <a:xfrm>
            <a:off x="4806890" y="3792431"/>
            <a:ext cx="5161198" cy="718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아주 잘 보이는 독도 </a:t>
            </a:r>
            <a:r>
              <a:rPr lang="en-US" altLang="ko-KR" sz="3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!</a:t>
            </a:r>
            <a:endParaRPr lang="en-US" altLang="ko-KR" sz="2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1526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1175</TotalTime>
  <Words>515</Words>
  <Application>Microsoft Office PowerPoint</Application>
  <PresentationFormat>와이드스크린</PresentationFormat>
  <Paragraphs>113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7" baseType="lpstr">
      <vt:lpstr>210 청춘시대 R</vt:lpstr>
      <vt:lpstr>나눔스퀘어 ExtraBold</vt:lpstr>
      <vt:lpstr>맑은 고딕</vt:lpstr>
      <vt:lpstr>야놀자 야체 B</vt:lpstr>
      <vt:lpstr>휴먼모음T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요청사항</dc:creator>
  <cp:lastModifiedBy>윤상수</cp:lastModifiedBy>
  <cp:revision>223</cp:revision>
  <dcterms:created xsi:type="dcterms:W3CDTF">2018-02-02T07:08:30Z</dcterms:created>
  <dcterms:modified xsi:type="dcterms:W3CDTF">2020-09-29T15:19:41Z</dcterms:modified>
</cp:coreProperties>
</file>