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2DFBDE-0BB6-4723-8B22-11CB94DFA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C789986-59FD-4D54-B0F4-5A3BF1045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37F89C-FF8C-4B60-849C-DEC259EE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473EF6-9A97-440C-A973-D0A7A83E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8E60D3-6FA8-4DD1-82D5-06454707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81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01B6FE-A80D-4342-B52A-552072F0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24D517E-B5CB-4AC4-AAA8-FBFFEDFE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B33ED8-CE93-4DCC-811E-896072F0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971613-A9C7-4101-846C-FC4B9EE9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F34D46-2C6A-4803-82F6-717D142B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78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A516481-EAD9-465E-A9FD-32DD20958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3FFE86-D346-4B6F-BE61-A8D7B46E7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D7F03A-23EA-4F5B-BFB6-705715F4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5602FA-BA9A-4DD3-96E7-F9BD57E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81C075-8F6D-43C6-A43E-036E8E49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03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C06453-5442-4100-A6F4-9BC99556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DE718F-C7BA-4C15-94A6-1D3866599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ADC4A4-3124-4B8B-832D-8CEA03A7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3DD21E-6B06-466A-9F5E-CD50A558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D7502E-23B8-4E93-AE11-D2EC95AD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3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6AF582-829A-450B-9048-2ACAA454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513D61-5E4F-4B97-BE51-F2D463F94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8D1129-DF57-4EAD-B46C-0CF6B378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4066D1-8F39-41C8-83D5-0C2ECC26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8CA490-1C4E-4BFF-88F7-5CB73DF7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55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10240C-97BD-4E0E-A764-7DB8BC66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38D32D-E71B-4842-9551-FFC7469B4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ECF938-115A-41C9-9110-D387B876D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88B553-9088-4037-9B45-151E4A6F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DB1A87-EC0B-4CF4-B9D0-53A76C7E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3FBBA-B79B-4A00-A313-98B8043A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29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C1FEE8-7D8A-4724-976D-3FE5C4DA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9CDAE8-C60A-4F0A-8315-F9F14E2C4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6FD164-C049-4C1B-85D5-8A9FCE903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9656559-8C03-4A5E-9465-4A5F08125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DC055D8-65AF-44A5-B3D3-2804B9F2F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764518B-0325-491E-A04E-55AE90D5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2204E39-B7AF-493F-8191-694F1A1C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AAB8651-02C7-481A-B134-9A9407A3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34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17AF56-0838-46D7-B979-7FE63AF3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C4CBED9-DD55-4805-99A6-9375698D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3372EEA-268C-40B1-BFC7-88127B45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5DCC8B-035F-40B1-9BBF-C2E60C11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5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28E4CB7-631A-4349-B303-1BBB8768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1472A9-A566-44FD-B284-B5A7DC9A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52EBD1-5AA3-4C3D-A4C1-B7D6D263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06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D63D3B-30C7-4414-A002-C5B90328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69B02E-4501-4431-80A5-E1D6669B1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59A991-3E75-415E-874A-4CE8F25D3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ED6401-DE86-40C0-A7CF-DE7038EB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6106D07-8415-4988-9318-BE73C32B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D4F301-4E7A-4D55-AEC6-35932B58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86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878DAD-5DEF-4260-82B1-E7C42C5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A6254A-EBEC-447D-80D5-CB5F35217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A463BC5-F220-48E7-BF71-C54082454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349ECF-4AED-4838-9802-735324F2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A2D5F16-D83D-4F0F-B8F9-74632FA8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DBF153-00C0-4CAC-A7F7-9351F72C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45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981E7B6-F4B7-4ADC-96EB-B5515DDE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4886A4-58AF-4E56-91D8-DB8BBDC6D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C337E5-2BFA-4DE9-8E8C-9880C32D5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6E93-DE26-4823-814F-05C09EE1677B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3C4070-4B65-4B66-A704-299372F0E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F22EC-6506-48F7-B86E-56D0BE8F3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DBB6-4072-469E-9B16-2838F005D6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8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해뜰 무렵의 이탈리아 바실리카타">
            <a:extLst>
              <a:ext uri="{FF2B5EF4-FFF2-40B4-BE49-F238E27FC236}">
                <a16:creationId xmlns:a16="http://schemas.microsoft.com/office/drawing/2014/main" id="{AD905B6E-F6FF-420E-9EB6-ADF1FCEFF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C24D09E-797B-4C7B-9BED-9B4ABDB2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</a:rPr>
              <a:t>일본영화의 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5120829-C782-44A5-B38D-3C7492B3A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</a:rPr>
              <a:t>일본어일본학과 </a:t>
            </a:r>
            <a:r>
              <a:rPr lang="en-US" altLang="ko-KR">
                <a:solidFill>
                  <a:srgbClr val="FFFFFF"/>
                </a:solidFill>
              </a:rPr>
              <a:t>21709910 </a:t>
            </a:r>
            <a:r>
              <a:rPr lang="ko-KR" altLang="en-US">
                <a:solidFill>
                  <a:srgbClr val="FFFFFF"/>
                </a:solidFill>
              </a:rPr>
              <a:t>김도현</a:t>
            </a:r>
          </a:p>
        </p:txBody>
      </p:sp>
    </p:spTree>
    <p:extLst>
      <p:ext uri="{BB962C8B-B14F-4D97-AF65-F5344CB8AC3E}">
        <p14:creationId xmlns:p14="http://schemas.microsoft.com/office/powerpoint/2010/main" val="363093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D1A0CC-BCF4-4ACB-B145-499EB486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야쿠자 대표영화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EF7DD2-C2FB-4C9D-B1BC-4B08E8D13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sz="1800" dirty="0"/>
              <a:t>   쇼와 </a:t>
            </a:r>
            <a:r>
              <a:rPr lang="ko-KR" altLang="en-US" sz="1800" dirty="0" err="1"/>
              <a:t>잔협전</a:t>
            </a:r>
            <a:r>
              <a:rPr lang="en-US" altLang="ko-KR" sz="1800" dirty="0"/>
              <a:t>(1970)</a:t>
            </a:r>
            <a:r>
              <a:rPr lang="ko-KR" altLang="en-US" sz="1800" dirty="0"/>
              <a:t>                         야수의 청춘 </a:t>
            </a:r>
            <a:r>
              <a:rPr lang="en-US" altLang="ko-KR" sz="1800" dirty="0"/>
              <a:t>(1963)</a:t>
            </a:r>
            <a:r>
              <a:rPr lang="ko-KR" altLang="en-US" sz="1800" dirty="0"/>
              <a:t>                           </a:t>
            </a:r>
            <a:r>
              <a:rPr lang="ko-KR" altLang="en-US" sz="1800" dirty="0" err="1"/>
              <a:t>의리없는</a:t>
            </a:r>
            <a:r>
              <a:rPr lang="ko-KR" altLang="en-US" sz="1800" dirty="0"/>
              <a:t> 전쟁</a:t>
            </a:r>
            <a:r>
              <a:rPr lang="en-US" altLang="ko-KR" sz="1800" dirty="0"/>
              <a:t>(1973)</a:t>
            </a:r>
            <a:endParaRPr lang="ko-KR" altLang="en-US" sz="1800" dirty="0"/>
          </a:p>
          <a:p>
            <a:endParaRPr lang="ko-KR" altLang="en-US" dirty="0"/>
          </a:p>
        </p:txBody>
      </p:sp>
      <p:pic>
        <p:nvPicPr>
          <p:cNvPr id="4" name="Picture 2" descr="쇼와잔협전:죽어 주셔야 되겠습니다. | 다음영화">
            <a:extLst>
              <a:ext uri="{FF2B5EF4-FFF2-40B4-BE49-F238E27FC236}">
                <a16:creationId xmlns:a16="http://schemas.microsoft.com/office/drawing/2014/main" id="{DEF2D3AB-31C4-4D32-BED2-05F6D929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02" y="2146372"/>
            <a:ext cx="1691657" cy="21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야수의 청춘. 野獸の靑春. Youth Of The Beast. 1963">
            <a:extLst>
              <a:ext uri="{FF2B5EF4-FFF2-40B4-BE49-F238E27FC236}">
                <a16:creationId xmlns:a16="http://schemas.microsoft.com/office/drawing/2014/main" id="{BFC07535-DEC2-4B0F-ACA6-FE7C8B6FB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73" y="2146372"/>
            <a:ext cx="1776300" cy="205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의리없는 전쟁 - 나무위키">
            <a:extLst>
              <a:ext uri="{FF2B5EF4-FFF2-40B4-BE49-F238E27FC236}">
                <a16:creationId xmlns:a16="http://schemas.microsoft.com/office/drawing/2014/main" id="{D5D8CBC0-566B-4D4A-B2CD-6E5A4064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87" y="2146372"/>
            <a:ext cx="1691657" cy="21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6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E4C3FEC-AB6D-46EF-A81B-FB668D5C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478417" cy="1322887"/>
          </a:xfrm>
        </p:spPr>
        <p:txBody>
          <a:bodyPr>
            <a:normAutofit/>
          </a:bodyPr>
          <a:lstStyle/>
          <a:p>
            <a:r>
              <a:rPr lang="ko-KR" altLang="en-US" sz="2800" dirty="0" err="1"/>
              <a:t>슈퍼히어로영화의</a:t>
            </a:r>
            <a:r>
              <a:rPr lang="ko-KR" altLang="en-US" sz="2800" dirty="0"/>
              <a:t> 침체 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C1657055-16FE-41A2-B207-7880F6DC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C6B463-4767-4E1C-A865-54AF0189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42" y="2240715"/>
            <a:ext cx="6260052" cy="3230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0" i="0" dirty="0">
                <a:effectLst/>
                <a:latin typeface="Open Sans" panose="020B0606030504020204" pitchFamily="34" charset="0"/>
              </a:rPr>
              <a:t>일본 흥행 </a:t>
            </a:r>
            <a:r>
              <a:rPr lang="en-US" altLang="ko-KR" sz="2000" b="0" i="0" dirty="0">
                <a:effectLst/>
                <a:latin typeface="Open Sans" panose="020B0606030504020204" pitchFamily="34" charset="0"/>
              </a:rPr>
              <a:t>1</a:t>
            </a:r>
            <a:r>
              <a:rPr lang="ko-KR" altLang="en-US" sz="2000" b="0" i="0" dirty="0">
                <a:effectLst/>
                <a:latin typeface="Open Sans" panose="020B0606030504020204" pitchFamily="34" charset="0"/>
              </a:rPr>
              <a:t>위는 스파이더맨</a:t>
            </a:r>
            <a:r>
              <a:rPr lang="en-US" altLang="ko-KR" sz="2000" b="0" i="0" dirty="0">
                <a:effectLst/>
                <a:latin typeface="Open Sans" panose="020B0606030504020204" pitchFamily="34" charset="0"/>
              </a:rPr>
              <a:t>2</a:t>
            </a:r>
            <a:r>
              <a:rPr lang="ko-KR" altLang="en-US" sz="2000" b="0" i="0" dirty="0">
                <a:effectLst/>
                <a:latin typeface="Open Sans" panose="020B0606030504020204" pitchFamily="34" charset="0"/>
              </a:rPr>
              <a:t>로 </a:t>
            </a:r>
            <a:r>
              <a:rPr lang="en-US" altLang="ko-KR" sz="2000" b="0" i="0" dirty="0">
                <a:effectLst/>
                <a:latin typeface="Open Sans" panose="020B0606030504020204" pitchFamily="34" charset="0"/>
              </a:rPr>
              <a:t>2004</a:t>
            </a:r>
            <a:r>
              <a:rPr lang="ko-KR" altLang="en-US" sz="2000" b="0" i="0" dirty="0">
                <a:effectLst/>
                <a:latin typeface="Open Sans" panose="020B0606030504020204" pitchFamily="34" charset="0"/>
              </a:rPr>
              <a:t>년 작품</a:t>
            </a:r>
            <a:endParaRPr lang="en-US" altLang="ko-KR" sz="2000" b="0" i="0" dirty="0">
              <a:effectLst/>
              <a:latin typeface="Open Sans" panose="020B0606030504020204" pitchFamily="34" charset="0"/>
            </a:endParaRPr>
          </a:p>
          <a:p>
            <a:endParaRPr lang="en-US" altLang="ko-KR" sz="2000" b="0" i="0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ko-KR" altLang="en-US" sz="2000" b="0" i="0" dirty="0" err="1">
                <a:effectLst/>
                <a:latin typeface="Open Sans" panose="020B0606030504020204" pitchFamily="34" charset="0"/>
              </a:rPr>
              <a:t>슈퍼히어로</a:t>
            </a:r>
            <a:r>
              <a:rPr lang="ko-KR" altLang="en-US" sz="2000" b="0" i="0" dirty="0">
                <a:effectLst/>
                <a:latin typeface="Open Sans" panose="020B0606030504020204" pitchFamily="34" charset="0"/>
              </a:rPr>
              <a:t> 영화가 자국 내 개봉이 느리다</a:t>
            </a:r>
            <a:endParaRPr lang="en-US" altLang="ko-KR" sz="2000" b="0" i="0" dirty="0">
              <a:effectLst/>
              <a:latin typeface="Open Sans" panose="020B0606030504020204" pitchFamily="34" charset="0"/>
            </a:endParaRPr>
          </a:p>
          <a:p>
            <a:endParaRPr lang="en-US" altLang="ko-KR" sz="20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ko-KR" altLang="en-US" sz="2000" b="0" i="0" dirty="0">
                <a:effectLst/>
                <a:latin typeface="Open Sans" panose="020B0606030504020204" pitchFamily="34" charset="0"/>
              </a:rPr>
              <a:t>일본 내 영화 선호도가 극단적으로 </a:t>
            </a:r>
            <a:r>
              <a:rPr lang="ko-KR" altLang="en-US" sz="2000" b="0" i="0" dirty="0" err="1">
                <a:effectLst/>
                <a:latin typeface="Open Sans" panose="020B0606030504020204" pitchFamily="34" charset="0"/>
              </a:rPr>
              <a:t>애니메이션쪽에</a:t>
            </a:r>
            <a:r>
              <a:rPr lang="ko-KR" altLang="en-US" sz="2000" b="0" i="0" dirty="0">
                <a:effectLst/>
                <a:latin typeface="Open Sans" panose="020B0606030504020204" pitchFamily="34" charset="0"/>
              </a:rPr>
              <a:t> 몰림</a:t>
            </a:r>
            <a:endParaRPr lang="en-US" altLang="ko-KR" sz="2000" b="0" i="0" dirty="0">
              <a:effectLst/>
              <a:latin typeface="Open Sans" panose="020B0606030504020204" pitchFamily="34" charset="0"/>
            </a:endParaRPr>
          </a:p>
          <a:p>
            <a:endParaRPr lang="en-US" altLang="ko-KR" sz="20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Open Sans" panose="020B0606030504020204" pitchFamily="34" charset="0"/>
              </a:rPr>
              <a:t>              </a:t>
            </a:r>
            <a:r>
              <a:rPr lang="ko-KR" altLang="en-US" sz="2000" dirty="0">
                <a:latin typeface="Open Sans" panose="020B0606030504020204" pitchFamily="34" charset="0"/>
              </a:rPr>
              <a:t>세계 국내 박스오피스 실태 조사</a:t>
            </a:r>
            <a:endParaRPr lang="en-US" altLang="ko-KR" sz="2000" dirty="0">
              <a:latin typeface="Open Sans" panose="020B0606030504020204" pitchFamily="34" charset="0"/>
            </a:endParaRPr>
          </a:p>
          <a:p>
            <a:endParaRPr lang="ko-KR" altLang="en-US" sz="2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BD3BB9-3CB5-4253-A27D-6B7904723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18주 전 세계 박스오프시">
            <a:extLst>
              <a:ext uri="{FF2B5EF4-FFF2-40B4-BE49-F238E27FC236}">
                <a16:creationId xmlns:a16="http://schemas.microsoft.com/office/drawing/2014/main" id="{2652C369-5083-44BA-BD6F-3EA5281E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59029">
            <a:off x="7393342" y="615447"/>
            <a:ext cx="4655976" cy="59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FD4AD03B-29DE-4B8D-AC54-7F3824006CF7}"/>
              </a:ext>
            </a:extLst>
          </p:cNvPr>
          <p:cNvSpPr/>
          <p:nvPr/>
        </p:nvSpPr>
        <p:spPr>
          <a:xfrm>
            <a:off x="5545493" y="4851918"/>
            <a:ext cx="743339" cy="46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3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0FAFC3-4B63-468E-B06E-2EF30365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차례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6975EA-6C77-4E35-835E-E8D4C8A07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110" y="3094417"/>
            <a:ext cx="8276026" cy="3320031"/>
          </a:xfrm>
        </p:spPr>
        <p:txBody>
          <a:bodyPr anchor="ctr"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일본영화 간단소개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일본영화의 초창기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ko-K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1920</a:t>
            </a:r>
            <a:r>
              <a:rPr lang="ko-KR" alt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년대</a:t>
            </a:r>
            <a:r>
              <a:rPr lang="en-US" altLang="ko-K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~1930</a:t>
            </a:r>
            <a:r>
              <a:rPr lang="ko-KR" alt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년대</a:t>
            </a:r>
            <a:r>
              <a:rPr lang="en-US" altLang="ko-K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ko-KR" altLang="en-US" sz="20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  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일본영화의 황금기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ko-K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1940</a:t>
            </a:r>
            <a:r>
              <a:rPr lang="ko-KR" alt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년대</a:t>
            </a:r>
            <a:r>
              <a:rPr lang="en-US" altLang="ko-K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~1950</a:t>
            </a:r>
            <a:r>
              <a:rPr lang="ko-KR" alt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년대</a:t>
            </a:r>
            <a:r>
              <a:rPr lang="en-US" altLang="ko-K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ko-KR" altLang="en-US" sz="20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야쿠자영화의 흥행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(1960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년대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일본 국내의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슈퍼히어로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영화의 침체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  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일본 애니메이션과 국제영화제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(1960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년대 이후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ko-KR" altLang="en-US" sz="11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ko-KR" sz="11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ko-KR" altLang="en-US" sz="11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19EE2D7-3079-447C-BA41-9B2642A8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84" y="539135"/>
            <a:ext cx="9543405" cy="1188720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일본의 영화시장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53319C-3493-4AA4-BCE0-4E41B7D9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영화시장</a:t>
            </a:r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전 세계 </a:t>
            </a:r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위</a:t>
            </a:r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(2019</a:t>
            </a: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년 기준</a:t>
            </a:r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altLang="ko-K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일본 영화판의 </a:t>
            </a:r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40%</a:t>
            </a: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가 애니메이션</a:t>
            </a:r>
            <a:endParaRPr lang="en-US" altLang="ko-K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ko-K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해외 국제영화시장에서 다수 시상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A774A08-6E40-40F6-A1E3-7FD4DDFD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2800" dirty="0"/>
              <a:t>일본 영화시장의 영향력</a:t>
            </a:r>
          </a:p>
        </p:txBody>
      </p:sp>
      <p:pic>
        <p:nvPicPr>
          <p:cNvPr id="5" name="Picture 4" descr="efwe23f23f23f">
            <a:extLst>
              <a:ext uri="{FF2B5EF4-FFF2-40B4-BE49-F238E27FC236}">
                <a16:creationId xmlns:a16="http://schemas.microsoft.com/office/drawing/2014/main" id="{04F230C8-05D7-4FBE-BE54-E3DA9617A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3" b="3"/>
          <a:stretch/>
        </p:blipFill>
        <p:spPr bwMode="auto">
          <a:xfrm rot="595379">
            <a:off x="6977798" y="2669712"/>
            <a:ext cx="4483510" cy="30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19 ex us film">
            <a:extLst>
              <a:ext uri="{FF2B5EF4-FFF2-40B4-BE49-F238E27FC236}">
                <a16:creationId xmlns:a16="http://schemas.microsoft.com/office/drawing/2014/main" id="{E19B2A4B-F654-4C20-B6E2-D4BCD646C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r="10143" b="3"/>
          <a:stretch/>
        </p:blipFill>
        <p:spPr bwMode="auto">
          <a:xfrm rot="20668124">
            <a:off x="1029998" y="2349633"/>
            <a:ext cx="4483510" cy="300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DB87623-8BA6-4DEB-8258-989B2C5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초창기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6BDAA4-BAA3-4616-87B4-339B8DDA7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1920</a:t>
            </a:r>
            <a:r>
              <a:rPr lang="ko-KR" altLang="en-US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년 </a:t>
            </a:r>
            <a:r>
              <a:rPr lang="en-US" altLang="ko-KR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'</a:t>
            </a:r>
            <a:r>
              <a:rPr lang="ko-KR" altLang="en-US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쇼치쿠</a:t>
            </a:r>
            <a:r>
              <a:rPr lang="en-US" altLang="ko-KR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' </a:t>
            </a:r>
            <a:r>
              <a:rPr lang="ko-KR" altLang="en-US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키네마사가 설립</a:t>
            </a:r>
            <a:r>
              <a:rPr lang="en-US" altLang="ko-KR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ko-KR" altLang="en-US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영화산업의 주축</a:t>
            </a:r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en-US" altLang="ko-KR" sz="2000" b="0" i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ko-KR" altLang="en-US" sz="20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대표하는 감독은 오즈 야스지로 감독</a:t>
            </a:r>
            <a:endParaRPr lang="en-US" altLang="ko-KR" sz="2000" b="0" i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endParaRPr lang="en-US" altLang="ko-KR" sz="200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도호</a:t>
            </a:r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, </a:t>
            </a: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닛카스</a:t>
            </a:r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, </a:t>
            </a: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쇼치쿠 </a:t>
            </a:r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3</a:t>
            </a:r>
            <a:r>
              <a:rPr lang="ko-KR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대 영화사 설립</a:t>
            </a:r>
            <a:endParaRPr lang="en-US" altLang="ko-KR" sz="200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endParaRPr lang="ko-KR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8AC93-B4BC-4ADB-A19E-FF73783B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초창기 대표영화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5BC4D2-EA18-4A83-9660-9CC9563EA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  도쿄이야기</a:t>
            </a:r>
            <a:r>
              <a:rPr lang="en-US" altLang="ko-KR" sz="2000" dirty="0"/>
              <a:t>(</a:t>
            </a: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1953)</a:t>
            </a:r>
            <a:r>
              <a:rPr lang="ko-KR" altLang="en-US" sz="2000" dirty="0"/>
              <a:t>                  낙제는 하였지만 </a:t>
            </a:r>
            <a:r>
              <a:rPr lang="en-US" altLang="ko-KR" sz="2000" dirty="0"/>
              <a:t>(</a:t>
            </a: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1930)</a:t>
            </a:r>
            <a:r>
              <a:rPr lang="ko-KR" altLang="en-US" sz="2000" dirty="0"/>
              <a:t>              대학은 나왔지만</a:t>
            </a:r>
            <a:r>
              <a:rPr lang="en-US" altLang="ko-KR" sz="2000" dirty="0"/>
              <a:t>(</a:t>
            </a: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1929)</a:t>
            </a:r>
            <a:endParaRPr lang="en-US" altLang="ko-KR" sz="2000" dirty="0"/>
          </a:p>
          <a:p>
            <a:endParaRPr lang="ko-KR" altLang="en-US" dirty="0"/>
          </a:p>
        </p:txBody>
      </p:sp>
      <p:pic>
        <p:nvPicPr>
          <p:cNvPr id="4" name="Picture 4" descr="동경이야기 (東京物語, 1953)">
            <a:extLst>
              <a:ext uri="{FF2B5EF4-FFF2-40B4-BE49-F238E27FC236}">
                <a16:creationId xmlns:a16="http://schemas.microsoft.com/office/drawing/2014/main" id="{05389F14-6E92-47DF-A769-4F5EBE1D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933"/>
            <a:ext cx="2680226" cy="20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낙제는 했지만 (1930) :: 볼 수 있는 곳">
            <a:extLst>
              <a:ext uri="{FF2B5EF4-FFF2-40B4-BE49-F238E27FC236}">
                <a16:creationId xmlns:a16="http://schemas.microsoft.com/office/drawing/2014/main" id="{7FDB454A-28A2-4BFD-888C-9021C509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77" y="1879121"/>
            <a:ext cx="2097246" cy="20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대학은 나왔지만">
            <a:extLst>
              <a:ext uri="{FF2B5EF4-FFF2-40B4-BE49-F238E27FC236}">
                <a16:creationId xmlns:a16="http://schemas.microsoft.com/office/drawing/2014/main" id="{A569D396-6714-4CA9-8416-140114F1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41" y="1723868"/>
            <a:ext cx="1981992" cy="24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5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7A43AD4-8BB2-430B-93C4-87F292F5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일본영화의 황금기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B0CC88-910A-478D-9063-2272DB5C5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베니스 영화제에서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라쇼몽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”(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구로사와 아키라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이 작품상 수상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기모노와 사무라이 중심 영화 소재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첫 컬러영화 제작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자국 영화에 대해 관심이 높았음 </a:t>
            </a:r>
            <a:endParaRPr lang="en-US" altLang="ko-KR" sz="20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altLang="ko-KR" sz="20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ko-KR" alt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서양인들의 흥미를 끄는 작품을 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다수 제작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대표작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ko-KR" alt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기누가사</a:t>
            </a:r>
            <a:r>
              <a:rPr lang="ko-KR" alt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ko-KR" alt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데이노스케의</a:t>
            </a:r>
            <a:r>
              <a:rPr lang="ko-KR" altLang="en-US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ko-K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《</a:t>
            </a:r>
            <a:r>
              <a:rPr lang="ko-KR" altLang="en-US" sz="2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지옥문</a:t>
            </a:r>
            <a:r>
              <a:rPr lang="en-US" altLang="ko-KR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》(1953)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화살표: 위로 굽음 3">
            <a:extLst>
              <a:ext uri="{FF2B5EF4-FFF2-40B4-BE49-F238E27FC236}">
                <a16:creationId xmlns:a16="http://schemas.microsoft.com/office/drawing/2014/main" id="{0E75A8E4-B288-4F38-8262-7BADBFB0E374}"/>
              </a:ext>
            </a:extLst>
          </p:cNvPr>
          <p:cNvSpPr/>
          <p:nvPr/>
        </p:nvSpPr>
        <p:spPr>
          <a:xfrm rot="5400000">
            <a:off x="2380902" y="5134691"/>
            <a:ext cx="280628" cy="4253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5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CFF0BE-CA03-410F-AD4E-54224CC1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황금기 대표영화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D4D46-493B-4883-985A-EA73A4605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dirty="0"/>
          </a:p>
          <a:p>
            <a:endParaRPr lang="en-US" altLang="ko-KR" dirty="0"/>
          </a:p>
          <a:p>
            <a:endParaRPr lang="en-US" altLang="ko-KR" sz="2800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sz="1800" dirty="0" err="1"/>
              <a:t>라쇼몽</a:t>
            </a:r>
            <a:r>
              <a:rPr lang="en-US" altLang="ko-KR" sz="1800" dirty="0"/>
              <a:t>(1950)</a:t>
            </a:r>
            <a:r>
              <a:rPr lang="ko-KR" altLang="en-US" sz="1800" dirty="0"/>
              <a:t>                            </a:t>
            </a:r>
            <a:r>
              <a:rPr lang="en-US" altLang="ko-KR" sz="1800" dirty="0"/>
              <a:t>7</a:t>
            </a:r>
            <a:r>
              <a:rPr lang="ko-KR" altLang="en-US" sz="1800" dirty="0"/>
              <a:t>인의 사무라이</a:t>
            </a:r>
            <a:r>
              <a:rPr lang="en-US" altLang="ko-KR" sz="1800" dirty="0"/>
              <a:t>(1954)</a:t>
            </a:r>
            <a:r>
              <a:rPr lang="ko-KR" altLang="en-US" sz="1800" dirty="0"/>
              <a:t>                  </a:t>
            </a:r>
            <a:r>
              <a:rPr lang="ko-KR" altLang="en-US" sz="1800" dirty="0" err="1"/>
              <a:t>카르덴</a:t>
            </a:r>
            <a:r>
              <a:rPr lang="en-US" altLang="ko-KR" sz="1800" dirty="0"/>
              <a:t>,</a:t>
            </a:r>
            <a:r>
              <a:rPr lang="ko-KR" altLang="en-US" sz="1800" dirty="0"/>
              <a:t>고향에 돌아오다</a:t>
            </a:r>
            <a:r>
              <a:rPr lang="en-US" altLang="ko-KR" sz="1800" dirty="0"/>
              <a:t>(1951)</a:t>
            </a:r>
            <a:endParaRPr lang="ko-KR" altLang="en-US" sz="1800" dirty="0"/>
          </a:p>
        </p:txBody>
      </p:sp>
      <p:pic>
        <p:nvPicPr>
          <p:cNvPr id="4" name="Picture 2" descr="명작추천영화] 라쇼몽(1950) 소개와 해석, 진실은 무엇일까 : 네이버 ...">
            <a:extLst>
              <a:ext uri="{FF2B5EF4-FFF2-40B4-BE49-F238E27FC236}">
                <a16:creationId xmlns:a16="http://schemas.microsoft.com/office/drawing/2014/main" id="{985AAB82-88F0-4052-BD91-6DDF0EBC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6" y="1975460"/>
            <a:ext cx="1794802" cy="2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7인의 사무라이 - 나무위키">
            <a:extLst>
              <a:ext uri="{FF2B5EF4-FFF2-40B4-BE49-F238E27FC236}">
                <a16:creationId xmlns:a16="http://schemas.microsoft.com/office/drawing/2014/main" id="{2F01DF6F-603F-46F0-8539-8D3DCD07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58" y="1975460"/>
            <a:ext cx="1794802" cy="22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카르멘 고향에 돌아오다 | 다음영화">
            <a:extLst>
              <a:ext uri="{FF2B5EF4-FFF2-40B4-BE49-F238E27FC236}">
                <a16:creationId xmlns:a16="http://schemas.microsoft.com/office/drawing/2014/main" id="{821B62CE-43BC-4D52-AF00-C653CEC38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29" y="2026032"/>
            <a:ext cx="2076232" cy="21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3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C06ACCC-8046-491A-8CB3-141FECE1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야쿠자영화의 흐름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93E5FC-18D6-42FB-B235-08D27CFE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당시 </a:t>
            </a:r>
            <a:r>
              <a:rPr lang="ko-KR" alt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영화의 내용과 형식을 그대로 나타냄</a:t>
            </a:r>
            <a:endParaRPr lang="en-US" altLang="ko-KR" sz="2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altLang="ko-KR" sz="2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ko-KR" alt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일본고유의 영화형식으로 자리잡음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endParaRPr lang="en-US" altLang="ko-KR" sz="2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ko-KR" alt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ko-KR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1960</a:t>
            </a:r>
            <a:r>
              <a:rPr lang="ko-KR" alt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년대 후반 인기를 끔</a:t>
            </a:r>
            <a:endParaRPr lang="en-US" altLang="ko-KR" sz="2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altLang="ko-KR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1970</a:t>
            </a:r>
            <a:r>
              <a:rPr lang="ko-KR" alt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년대에 학생운동의 위축과 함께 위력을 상실해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감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260</Words>
  <Application>Microsoft Office PowerPoint</Application>
  <PresentationFormat>와이드스크린</PresentationFormat>
  <Paragraphs>81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바탕</vt:lpstr>
      <vt:lpstr>Arial</vt:lpstr>
      <vt:lpstr>Open Sans</vt:lpstr>
      <vt:lpstr>Office 테마</vt:lpstr>
      <vt:lpstr>일본영화의 역사</vt:lpstr>
      <vt:lpstr>차례</vt:lpstr>
      <vt:lpstr>일본의 영화시장</vt:lpstr>
      <vt:lpstr>일본 영화시장의 영향력</vt:lpstr>
      <vt:lpstr>초창기</vt:lpstr>
      <vt:lpstr>초창기 대표영화</vt:lpstr>
      <vt:lpstr>일본영화의 황금기</vt:lpstr>
      <vt:lpstr>황금기 대표영화</vt:lpstr>
      <vt:lpstr>야쿠자영화의 흐름</vt:lpstr>
      <vt:lpstr>야쿠자 대표영화</vt:lpstr>
      <vt:lpstr>슈퍼히어로영화의 침체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일본영화의 역사</dc:title>
  <dc:creator>김 도현</dc:creator>
  <cp:lastModifiedBy>김 도현</cp:lastModifiedBy>
  <cp:revision>2</cp:revision>
  <dcterms:created xsi:type="dcterms:W3CDTF">2021-10-03T11:07:09Z</dcterms:created>
  <dcterms:modified xsi:type="dcterms:W3CDTF">2021-10-03T11:26:44Z</dcterms:modified>
</cp:coreProperties>
</file>