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>
        <p:scale>
          <a:sx n="125" d="100"/>
          <a:sy n="125" d="100"/>
        </p:scale>
        <p:origin x="798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196BF2-A2EB-6583-25ED-E14B930D4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A61AC77-9272-7FE8-A8A7-B2CFC828C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BFC1FBB-44C4-74B2-B89A-8804B7C5D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B186-60BF-420C-8049-131E896EEC37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4FF27EB-5841-1164-B5B1-03ADB4933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B6F07B6-576A-0EFC-D624-B0E337EB8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8CF5-F3A0-415F-914C-23E2146E01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36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EF4FB6-DE23-11AF-DB30-8A58541B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950FAA9-2654-8D5A-8261-DA6CFA1F8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01C29B6-D5A4-491C-BFE3-5B1D3BAD1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B186-60BF-420C-8049-131E896EEC37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693CB59-1AEE-2F87-005E-26C1BE2B2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4CEE7EA-CCD8-A72A-1F76-1C76ABC22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8CF5-F3A0-415F-914C-23E2146E01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3449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CF5CCD3-8FB7-9ACE-8F58-2E05C112D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7BBAA87-6024-4779-CCEB-50F764AF2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C9E9815-6E39-58E4-2E31-DE53B1B12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B186-60BF-420C-8049-131E896EEC37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A21AB5-9839-402A-8882-E93137FB1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A0EDA2D-5C1E-2615-825E-61440FEB3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8CF5-F3A0-415F-914C-23E2146E01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287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F3EE53-B45D-3332-B2E4-960CECEBB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FF582EE-9D7F-49C1-C19B-153BAC47C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08AA3D9-363B-51E6-A16E-488FC8C8D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B186-60BF-420C-8049-131E896EEC37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3EC68B5-3685-B9F8-32CC-BD042C56C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82B8248-1F94-D012-5A62-470B9FBED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8CF5-F3A0-415F-914C-23E2146E01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2026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A5578C-4E83-30E8-BE46-6720DF517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35BD3FB-489A-35AC-5D8A-B2F169B0D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3844808-6099-0A45-4CC5-D0834489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B186-60BF-420C-8049-131E896EEC37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1E0C02-C097-63EA-3C55-84673EB34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9D558A-7611-F352-D851-FF2045716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8CF5-F3A0-415F-914C-23E2146E01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169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3BBFC2-8155-4730-B9D2-43DEAFA4D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72CA076-F3F8-D52A-FDFC-0DD8A947E4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5741B20-3B2E-B12D-550E-84E226487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0373526-902F-D3C6-6A4F-2703A3721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B186-60BF-420C-8049-131E896EEC37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A927F3D-DC47-A96C-6A68-DC63840AF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891687B-281B-0E5A-D3C8-6FE6545AC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8CF5-F3A0-415F-914C-23E2146E01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821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2156E4-AE1D-17B8-902E-40518CD3E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D8DE094-5572-3D74-82CF-2A2BF0BBC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16E1BB4-4DF7-1FDF-7EC3-FA819AA38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8AFBEB8-0BF1-7BE3-9096-737A69850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DEE0937-B8BF-BB4B-2EF0-159076E61F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DEA3253-C8CB-617D-9BBA-B9EACFBA2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B186-60BF-420C-8049-131E896EEC37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07EA3C0-6A5E-C318-CF13-C0AEFA3F4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8BB26F1-CD8B-6D8B-7E96-C410DC1FD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8CF5-F3A0-415F-914C-23E2146E01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519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3A8FAD-2729-DDB7-D5B1-031EE32E1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36A5305-6F32-84CE-3894-F01A65780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B186-60BF-420C-8049-131E896EEC37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E6F8466-93CB-C1CD-55C7-2B9F34579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DA95268-90AE-1BBA-C108-00BC093D1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8CF5-F3A0-415F-914C-23E2146E01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692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5F08549-5F15-C715-3E33-82B2A85DC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B186-60BF-420C-8049-131E896EEC37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02A1BD7-67E3-AF1D-F7F8-EF260F76D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4B666F0-8595-1488-59D8-BFB123EEA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8CF5-F3A0-415F-914C-23E2146E01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336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0A6CE1-211B-66A1-8B2F-B75717A8A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3FD97A7-65E4-811A-1650-670B7D56F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25BCE9D-1349-B54E-5E8E-40CF381EE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D424B45-7EF5-E7CD-BDC5-BC6CEE66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B186-60BF-420C-8049-131E896EEC37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F251AD9-280A-8071-1CFB-A8E83B04F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534C23D-1B0A-BDE3-232E-A37EDBCAB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8CF5-F3A0-415F-914C-23E2146E01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968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137E62-9FF6-96EE-A07C-0EA071BF5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C832540-4D37-8DD2-1363-03D85E1968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203C0DC-AF11-4A15-2179-C3B6879D9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4BFBA77-DFEA-25FD-E20B-DD62BC677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B186-60BF-420C-8049-131E896EEC37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82A3A7F-BD18-9F1E-A909-4B3A077C2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9423887-0F1D-8504-D0DA-151CDAECF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8CF5-F3A0-415F-914C-23E2146E01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353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43A4480-4501-4308-6437-700197DD2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8BB15FB-DB94-F64E-95F9-E439B69AF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A52C842-B62F-2F17-82D7-ABD6AE44A7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8B186-60BF-420C-8049-131E896EEC37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D3DD5D-E3B0-4075-0B0D-0AD6221D8D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8465B38-6F42-1546-988E-75C94FE4B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58CF5-F3A0-415F-914C-23E2146E01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918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2" Type="http://schemas.openxmlformats.org/officeDocument/2006/relationships/image" Target="../media/image27.jpe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6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88CA01B-B060-06AC-6352-61CE396978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0" r="16083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0" name="Group 1030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33" name="Group 1032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34" name="Group 1033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038" name="Freeform: Shape 1037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9" name="Freeform: Shape 1038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5" name="Group 1034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036" name="Freeform: Shape 1035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7" name="Freeform: Shape 1036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3E9CB2D-61E8-B847-D5D5-2AD49C8D7D4B}"/>
              </a:ext>
            </a:extLst>
          </p:cNvPr>
          <p:cNvSpPr txBox="1"/>
          <p:nvPr/>
        </p:nvSpPr>
        <p:spPr>
          <a:xfrm>
            <a:off x="0" y="2233320"/>
            <a:ext cx="4124325" cy="2391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400" b="1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근대</a:t>
            </a:r>
            <a:endParaRPr lang="en-US" altLang="ko-KR" sz="5400" b="1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5400" b="1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일본의 전쟁</a:t>
            </a:r>
            <a:endParaRPr lang="en-US" altLang="ko-KR" sz="2800" b="1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053A63-DD42-0B94-9F7C-23B24A65FDA0}"/>
              </a:ext>
            </a:extLst>
          </p:cNvPr>
          <p:cNvSpPr txBox="1"/>
          <p:nvPr/>
        </p:nvSpPr>
        <p:spPr>
          <a:xfrm>
            <a:off x="0" y="6479131"/>
            <a:ext cx="2199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21901860 </a:t>
            </a:r>
            <a:r>
              <a:rPr lang="ko-KR" altLang="en-US" b="1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이지훈</a:t>
            </a:r>
          </a:p>
        </p:txBody>
      </p:sp>
    </p:spTree>
    <p:extLst>
      <p:ext uri="{BB962C8B-B14F-4D97-AF65-F5344CB8AC3E}">
        <p14:creationId xmlns:p14="http://schemas.microsoft.com/office/powerpoint/2010/main" val="4138506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4" name="Rectangle 823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208" name="Picture 16" descr="진주만 공습">
            <a:extLst>
              <a:ext uri="{FF2B5EF4-FFF2-40B4-BE49-F238E27FC236}">
                <a16:creationId xmlns:a16="http://schemas.microsoft.com/office/drawing/2014/main" id="{C9BD2061-41CC-3B2C-F79F-BDC63CE6A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3D8066-55BE-91D5-60BD-C6D3466881DD}"/>
              </a:ext>
            </a:extLst>
          </p:cNvPr>
          <p:cNvSpPr txBox="1"/>
          <p:nvPr/>
        </p:nvSpPr>
        <p:spPr>
          <a:xfrm>
            <a:off x="5410200" y="3977640"/>
            <a:ext cx="69570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6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태평양 전쟁</a:t>
            </a:r>
            <a:endParaRPr lang="en-US" altLang="ko-KR" sz="96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44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제</a:t>
            </a:r>
            <a:r>
              <a:rPr lang="en-US" altLang="ko-KR" sz="44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44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차 세계 대전</a:t>
            </a:r>
          </a:p>
        </p:txBody>
      </p:sp>
    </p:spTree>
    <p:extLst>
      <p:ext uri="{BB962C8B-B14F-4D97-AF65-F5344CB8AC3E}">
        <p14:creationId xmlns:p14="http://schemas.microsoft.com/office/powerpoint/2010/main" val="1138883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14C74568-D0FD-6484-44DB-09B4EAB46C06}"/>
              </a:ext>
            </a:extLst>
          </p:cNvPr>
          <p:cNvGrpSpPr/>
          <p:nvPr/>
        </p:nvGrpSpPr>
        <p:grpSpPr>
          <a:xfrm>
            <a:off x="506539" y="273838"/>
            <a:ext cx="5295080" cy="812521"/>
            <a:chOff x="605599" y="212878"/>
            <a:chExt cx="5295080" cy="812521"/>
          </a:xfrm>
        </p:grpSpPr>
        <p:sp>
          <p:nvSpPr>
            <p:cNvPr id="5" name="설명선: 선 4">
              <a:extLst>
                <a:ext uri="{FF2B5EF4-FFF2-40B4-BE49-F238E27FC236}">
                  <a16:creationId xmlns:a16="http://schemas.microsoft.com/office/drawing/2014/main" id="{CD96886D-1111-EADD-F6EE-5EE6F852177F}"/>
                </a:ext>
              </a:extLst>
            </p:cNvPr>
            <p:cNvSpPr/>
            <p:nvPr/>
          </p:nvSpPr>
          <p:spPr>
            <a:xfrm>
              <a:off x="605599" y="212878"/>
              <a:ext cx="5295080" cy="812521"/>
            </a:xfrm>
            <a:custGeom>
              <a:avLst/>
              <a:gdLst>
                <a:gd name="connsiteX0" fmla="*/ 0 w 5295080"/>
                <a:gd name="connsiteY0" fmla="*/ 0 h 812521"/>
                <a:gd name="connsiteX1" fmla="*/ 5295080 w 5295080"/>
                <a:gd name="connsiteY1" fmla="*/ 0 h 812521"/>
                <a:gd name="connsiteX2" fmla="*/ 5295080 w 5295080"/>
                <a:gd name="connsiteY2" fmla="*/ 812521 h 812521"/>
                <a:gd name="connsiteX3" fmla="*/ 0 w 5295080"/>
                <a:gd name="connsiteY3" fmla="*/ 812521 h 812521"/>
                <a:gd name="connsiteX4" fmla="*/ 0 w 5295080"/>
                <a:gd name="connsiteY4" fmla="*/ 0 h 812521"/>
                <a:gd name="connsiteX0" fmla="*/ 23563 w 5295080"/>
                <a:gd name="connsiteY0" fmla="*/ 327600 h 812521"/>
                <a:gd name="connsiteX1" fmla="*/ -498161 w 5295080"/>
                <a:gd name="connsiteY1" fmla="*/ 319727 h 81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95080" h="812521" fill="none" extrusionOk="0">
                  <a:moveTo>
                    <a:pt x="0" y="0"/>
                  </a:moveTo>
                  <a:cubicBezTo>
                    <a:pt x="1087218" y="-49533"/>
                    <a:pt x="3002049" y="-14809"/>
                    <a:pt x="5295080" y="0"/>
                  </a:cubicBezTo>
                  <a:cubicBezTo>
                    <a:pt x="5319419" y="338934"/>
                    <a:pt x="5286869" y="719693"/>
                    <a:pt x="5295080" y="812521"/>
                  </a:cubicBezTo>
                  <a:cubicBezTo>
                    <a:pt x="4318157" y="764290"/>
                    <a:pt x="1517786" y="896976"/>
                    <a:pt x="0" y="812521"/>
                  </a:cubicBezTo>
                  <a:cubicBezTo>
                    <a:pt x="41406" y="661866"/>
                    <a:pt x="19950" y="210453"/>
                    <a:pt x="0" y="0"/>
                  </a:cubicBezTo>
                  <a:close/>
                </a:path>
                <a:path w="5295080" h="812521" fill="none" extrusionOk="0">
                  <a:moveTo>
                    <a:pt x="23563" y="327600"/>
                  </a:moveTo>
                  <a:cubicBezTo>
                    <a:pt x="-69176" y="312198"/>
                    <a:pt x="-409549" y="335008"/>
                    <a:pt x="-498161" y="319727"/>
                  </a:cubicBezTo>
                </a:path>
                <a:path w="5295080" h="812521" stroke="0" extrusionOk="0">
                  <a:moveTo>
                    <a:pt x="0" y="0"/>
                  </a:moveTo>
                  <a:cubicBezTo>
                    <a:pt x="581005" y="118645"/>
                    <a:pt x="3129693" y="116012"/>
                    <a:pt x="5295080" y="0"/>
                  </a:cubicBezTo>
                  <a:cubicBezTo>
                    <a:pt x="5362065" y="252632"/>
                    <a:pt x="5365766" y="577232"/>
                    <a:pt x="5295080" y="812521"/>
                  </a:cubicBezTo>
                  <a:cubicBezTo>
                    <a:pt x="4047790" y="947121"/>
                    <a:pt x="775985" y="655325"/>
                    <a:pt x="0" y="812521"/>
                  </a:cubicBezTo>
                  <a:cubicBezTo>
                    <a:pt x="-59840" y="614788"/>
                    <a:pt x="14247" y="223902"/>
                    <a:pt x="0" y="0"/>
                  </a:cubicBezTo>
                  <a:close/>
                </a:path>
                <a:path w="5295080" h="812521" fill="none" stroke="0" extrusionOk="0">
                  <a:moveTo>
                    <a:pt x="23563" y="327600"/>
                  </a:moveTo>
                  <a:cubicBezTo>
                    <a:pt x="-211312" y="367211"/>
                    <a:pt x="-368475" y="326210"/>
                    <a:pt x="-498161" y="319727"/>
                  </a:cubicBezTo>
                </a:path>
              </a:pathLst>
            </a:cu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borderCallout1">
                      <a:avLst>
                        <a:gd name="adj1" fmla="val 40319"/>
                        <a:gd name="adj2" fmla="val 445"/>
                        <a:gd name="adj3" fmla="val 39350"/>
                        <a:gd name="adj4" fmla="val -9408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043A838-A49F-CAAE-5A8E-143EF4D91E8D}"/>
                </a:ext>
              </a:extLst>
            </p:cNvPr>
            <p:cNvSpPr txBox="1"/>
            <p:nvPr/>
          </p:nvSpPr>
          <p:spPr>
            <a:xfrm>
              <a:off x="605599" y="295972"/>
              <a:ext cx="52950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태평양 전쟁 이란</a:t>
              </a:r>
              <a:r>
                <a:rPr lang="en-US" altLang="ko-KR" sz="36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  <a:endParaRPr lang="ko-KR" altLang="en-US" sz="36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63B7FBB-D971-18B9-00D1-797AE6DE2A1E}"/>
              </a:ext>
            </a:extLst>
          </p:cNvPr>
          <p:cNvSpPr txBox="1"/>
          <p:nvPr/>
        </p:nvSpPr>
        <p:spPr>
          <a:xfrm>
            <a:off x="141777" y="1471297"/>
            <a:ext cx="116188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400" b="1" dirty="0"/>
              <a:t>제</a:t>
            </a:r>
            <a:r>
              <a:rPr lang="en-US" altLang="ko-KR" sz="2400" b="1" dirty="0"/>
              <a:t>2</a:t>
            </a:r>
            <a:r>
              <a:rPr lang="ko-KR" altLang="en-US" sz="2400" b="1" dirty="0"/>
              <a:t>차 세계 대전의 전역 중 하나로 태평양과 동아시아에서 벌어진 전쟁</a:t>
            </a:r>
            <a:endParaRPr lang="en-US" altLang="ko-KR" sz="2400" b="1" dirty="0"/>
          </a:p>
          <a:p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중</a:t>
            </a:r>
            <a:r>
              <a:rPr lang="en-US" altLang="ko-KR" dirty="0"/>
              <a:t>·</a:t>
            </a:r>
            <a:r>
              <a:rPr lang="ko-KR" altLang="en-US" dirty="0"/>
              <a:t>일 전쟁이 장기화 및 전선의 고착 상태였는데 일본의 진주만 공습 이후 중국이 일본에 선전포고를 하며 시작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47C2FC-0C86-9C2C-E210-C9DB185A9B7F}"/>
              </a:ext>
            </a:extLst>
          </p:cNvPr>
          <p:cNvSpPr txBox="1"/>
          <p:nvPr/>
        </p:nvSpPr>
        <p:spPr>
          <a:xfrm>
            <a:off x="141777" y="3393927"/>
            <a:ext cx="118865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400" b="1" dirty="0"/>
              <a:t>연합국과 추축국인 나치 독일 및 이탈리아 왕국의 지원을 받는 일본 제국과의 전쟁</a:t>
            </a:r>
            <a:endParaRPr lang="en-US" altLang="ko-KR" sz="2400" b="1" dirty="0"/>
          </a:p>
          <a:p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차 세계 대전과 큰 구별이 없다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3A243F-98E7-89A6-DD2E-CEA0AF6C74A6}"/>
              </a:ext>
            </a:extLst>
          </p:cNvPr>
          <p:cNvSpPr txBox="1"/>
          <p:nvPr/>
        </p:nvSpPr>
        <p:spPr>
          <a:xfrm>
            <a:off x="141777" y="5316557"/>
            <a:ext cx="117487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400" b="1" dirty="0"/>
              <a:t>미국 공군의 히로시마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나가사키 원자폭탄 투하 등으로 인해 일본군의 패배로 종전</a:t>
            </a:r>
            <a:endParaRPr lang="en-US" altLang="ko-KR" sz="24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미국 공군의 히로시마</a:t>
            </a:r>
            <a:r>
              <a:rPr lang="en-US" altLang="ko-KR" dirty="0"/>
              <a:t>·</a:t>
            </a:r>
            <a:r>
              <a:rPr lang="ko-KR" altLang="en-US" dirty="0"/>
              <a:t>나가사키 원자폭탄 투하 및 일본 본토 공습</a:t>
            </a:r>
            <a:r>
              <a:rPr lang="en-US" altLang="ko-KR" dirty="0"/>
              <a:t>, </a:t>
            </a:r>
            <a:r>
              <a:rPr lang="ko-KR" altLang="en-US" dirty="0"/>
              <a:t>소비에트 연방의 만주 전략공세작전</a:t>
            </a:r>
          </a:p>
        </p:txBody>
      </p:sp>
    </p:spTree>
    <p:extLst>
      <p:ext uri="{BB962C8B-B14F-4D97-AF65-F5344CB8AC3E}">
        <p14:creationId xmlns:p14="http://schemas.microsoft.com/office/powerpoint/2010/main" val="751133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76" name="Picture 60" descr="오키나와 태평양전쟁 최대의 격전지 &lt; 해외연수 &lt; 대학뉴스 &lt; 기사본문 - 제주대미디어">
            <a:extLst>
              <a:ext uri="{FF2B5EF4-FFF2-40B4-BE49-F238E27FC236}">
                <a16:creationId xmlns:a16="http://schemas.microsoft.com/office/drawing/2014/main" id="{E5F28C51-5E53-7177-105D-0B12F813C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790" y="2069716"/>
            <a:ext cx="5605980" cy="4396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376612BA-01C2-0162-2B1A-3575B6BEF905}"/>
              </a:ext>
            </a:extLst>
          </p:cNvPr>
          <p:cNvGrpSpPr/>
          <p:nvPr/>
        </p:nvGrpSpPr>
        <p:grpSpPr>
          <a:xfrm>
            <a:off x="6191059" y="327178"/>
            <a:ext cx="5295080" cy="812521"/>
            <a:chOff x="605599" y="212878"/>
            <a:chExt cx="5295080" cy="812521"/>
          </a:xfrm>
        </p:grpSpPr>
        <p:sp>
          <p:nvSpPr>
            <p:cNvPr id="5" name="설명선: 선 4">
              <a:extLst>
                <a:ext uri="{FF2B5EF4-FFF2-40B4-BE49-F238E27FC236}">
                  <a16:creationId xmlns:a16="http://schemas.microsoft.com/office/drawing/2014/main" id="{39B0DD2E-A05C-3763-2674-9C291EC9F96F}"/>
                </a:ext>
              </a:extLst>
            </p:cNvPr>
            <p:cNvSpPr/>
            <p:nvPr/>
          </p:nvSpPr>
          <p:spPr>
            <a:xfrm>
              <a:off x="605599" y="212878"/>
              <a:ext cx="5295080" cy="812521"/>
            </a:xfrm>
            <a:custGeom>
              <a:avLst/>
              <a:gdLst>
                <a:gd name="connsiteX0" fmla="*/ 0 w 5295080"/>
                <a:gd name="connsiteY0" fmla="*/ 0 h 812521"/>
                <a:gd name="connsiteX1" fmla="*/ 5295080 w 5295080"/>
                <a:gd name="connsiteY1" fmla="*/ 0 h 812521"/>
                <a:gd name="connsiteX2" fmla="*/ 5295080 w 5295080"/>
                <a:gd name="connsiteY2" fmla="*/ 812521 h 812521"/>
                <a:gd name="connsiteX3" fmla="*/ 0 w 5295080"/>
                <a:gd name="connsiteY3" fmla="*/ 812521 h 812521"/>
                <a:gd name="connsiteX4" fmla="*/ 0 w 5295080"/>
                <a:gd name="connsiteY4" fmla="*/ 0 h 812521"/>
                <a:gd name="connsiteX0" fmla="*/ 5990006 w 5295080"/>
                <a:gd name="connsiteY0" fmla="*/ 380942 h 812521"/>
                <a:gd name="connsiteX1" fmla="*/ 5308265 w 5295080"/>
                <a:gd name="connsiteY1" fmla="*/ 152088 h 81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95080" h="812521" fill="none" extrusionOk="0">
                  <a:moveTo>
                    <a:pt x="0" y="0"/>
                  </a:moveTo>
                  <a:cubicBezTo>
                    <a:pt x="1087218" y="-49533"/>
                    <a:pt x="3002049" y="-14809"/>
                    <a:pt x="5295080" y="0"/>
                  </a:cubicBezTo>
                  <a:cubicBezTo>
                    <a:pt x="5319419" y="338934"/>
                    <a:pt x="5286869" y="719693"/>
                    <a:pt x="5295080" y="812521"/>
                  </a:cubicBezTo>
                  <a:cubicBezTo>
                    <a:pt x="4318157" y="764290"/>
                    <a:pt x="1517786" y="896976"/>
                    <a:pt x="0" y="812521"/>
                  </a:cubicBezTo>
                  <a:cubicBezTo>
                    <a:pt x="41406" y="661866"/>
                    <a:pt x="19950" y="210453"/>
                    <a:pt x="0" y="0"/>
                  </a:cubicBezTo>
                  <a:close/>
                </a:path>
                <a:path w="5295080" h="812521" fill="none" extrusionOk="0">
                  <a:moveTo>
                    <a:pt x="5990006" y="380942"/>
                  </a:moveTo>
                  <a:cubicBezTo>
                    <a:pt x="5696210" y="259838"/>
                    <a:pt x="5635244" y="208833"/>
                    <a:pt x="5308265" y="152088"/>
                  </a:cubicBezTo>
                </a:path>
                <a:path w="5295080" h="812521" stroke="0" extrusionOk="0">
                  <a:moveTo>
                    <a:pt x="0" y="0"/>
                  </a:moveTo>
                  <a:cubicBezTo>
                    <a:pt x="581005" y="118645"/>
                    <a:pt x="3129693" y="116012"/>
                    <a:pt x="5295080" y="0"/>
                  </a:cubicBezTo>
                  <a:cubicBezTo>
                    <a:pt x="5362065" y="252632"/>
                    <a:pt x="5365766" y="577232"/>
                    <a:pt x="5295080" y="812521"/>
                  </a:cubicBezTo>
                  <a:cubicBezTo>
                    <a:pt x="4047790" y="947121"/>
                    <a:pt x="775985" y="655325"/>
                    <a:pt x="0" y="812521"/>
                  </a:cubicBezTo>
                  <a:cubicBezTo>
                    <a:pt x="-59840" y="614788"/>
                    <a:pt x="14247" y="223902"/>
                    <a:pt x="0" y="0"/>
                  </a:cubicBezTo>
                  <a:close/>
                </a:path>
                <a:path w="5295080" h="812521" fill="none" stroke="0" extrusionOk="0">
                  <a:moveTo>
                    <a:pt x="5990006" y="380942"/>
                  </a:moveTo>
                  <a:cubicBezTo>
                    <a:pt x="5921074" y="332420"/>
                    <a:pt x="5477366" y="224032"/>
                    <a:pt x="5308265" y="152088"/>
                  </a:cubicBezTo>
                </a:path>
              </a:pathLst>
            </a:cu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borderCallout1">
                      <a:avLst>
                        <a:gd name="adj1" fmla="val 46884"/>
                        <a:gd name="adj2" fmla="val 113124"/>
                        <a:gd name="adj3" fmla="val 18718"/>
                        <a:gd name="adj4" fmla="val 100249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5C90C0A-842B-DCD5-2687-D3C2CC7B2C0C}"/>
                </a:ext>
              </a:extLst>
            </p:cNvPr>
            <p:cNvSpPr txBox="1"/>
            <p:nvPr/>
          </p:nvSpPr>
          <p:spPr>
            <a:xfrm>
              <a:off x="605599" y="295972"/>
              <a:ext cx="52950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태평양 전쟁 교전국 및 병력</a:t>
              </a:r>
            </a:p>
          </p:txBody>
        </p:sp>
      </p:grpSp>
      <p:graphicFrame>
        <p:nvGraphicFramePr>
          <p:cNvPr id="12" name="표 12">
            <a:extLst>
              <a:ext uri="{FF2B5EF4-FFF2-40B4-BE49-F238E27FC236}">
                <a16:creationId xmlns:a16="http://schemas.microsoft.com/office/drawing/2014/main" id="{E83A6E27-58E9-308A-C923-8D4EA45701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673006"/>
              </p:ext>
            </p:extLst>
          </p:nvPr>
        </p:nvGraphicFramePr>
        <p:xfrm>
          <a:off x="419101" y="1782598"/>
          <a:ext cx="3825239" cy="4793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135">
                  <a:extLst>
                    <a:ext uri="{9D8B030D-6E8A-4147-A177-3AD203B41FA5}">
                      <a16:colId xmlns:a16="http://schemas.microsoft.com/office/drawing/2014/main" val="987674548"/>
                    </a:ext>
                  </a:extLst>
                </a:gridCol>
                <a:gridCol w="1912104">
                  <a:extLst>
                    <a:ext uri="{9D8B030D-6E8A-4147-A177-3AD203B41FA5}">
                      <a16:colId xmlns:a16="http://schemas.microsoft.com/office/drawing/2014/main" val="955780684"/>
                    </a:ext>
                  </a:extLst>
                </a:gridCol>
              </a:tblGrid>
              <a:tr h="39945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중화민국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일본 제국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306740"/>
                  </a:ext>
                </a:extLst>
              </a:tr>
              <a:tr h="39945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영국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ko-KR" altLang="en-US" b="1" dirty="0" err="1">
                          <a:solidFill>
                            <a:schemeClr val="tx1"/>
                          </a:solidFill>
                        </a:rPr>
                        <a:t>만주국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390040"/>
                  </a:ext>
                </a:extLst>
              </a:tr>
              <a:tr h="39945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오스트레일리아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       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몽강연합자치정부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276742"/>
                  </a:ext>
                </a:extLst>
              </a:tr>
              <a:tr h="39945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캐나다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왕징웨이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정권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027676"/>
                  </a:ext>
                </a:extLst>
              </a:tr>
              <a:tr h="39945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뉴질랜드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       </a:t>
                      </a:r>
                      <a:r>
                        <a:rPr lang="ko-KR" altLang="en-US" sz="1100" b="1" dirty="0">
                          <a:solidFill>
                            <a:schemeClr val="tx1"/>
                          </a:solidFill>
                        </a:rPr>
                        <a:t>필리핀 제</a:t>
                      </a:r>
                      <a:r>
                        <a:rPr lang="en-US" altLang="ko-KR" sz="11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100" b="1" dirty="0">
                          <a:solidFill>
                            <a:schemeClr val="tx1"/>
                          </a:solidFill>
                        </a:rPr>
                        <a:t>공화국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343005"/>
                  </a:ext>
                </a:extLst>
              </a:tr>
              <a:tr h="39945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미국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</a:rPr>
                        <a:t>베트남 제국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743562"/>
                  </a:ext>
                </a:extLst>
              </a:tr>
              <a:tr h="39945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네덜란드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</a:rPr>
                        <a:t>라오스 왕국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258957"/>
                  </a:ext>
                </a:extLst>
              </a:tr>
              <a:tr h="39945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멕시코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자유 인도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634318"/>
                  </a:ext>
                </a:extLst>
              </a:tr>
              <a:tr h="39945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소련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캄보디아 왕국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395199"/>
                  </a:ext>
                </a:extLst>
              </a:tr>
              <a:tr h="39945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ko-KR" altLang="en-US" sz="1100" b="1" dirty="0">
                          <a:solidFill>
                            <a:schemeClr val="tx1"/>
                          </a:solidFill>
                        </a:rPr>
                        <a:t>몽골 인민공화국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</a:rPr>
                        <a:t>비시 프랑스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639572"/>
                  </a:ext>
                </a:extLst>
              </a:tr>
              <a:tr h="39945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     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필리핀 자치령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나치 독일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033337"/>
                  </a:ext>
                </a:extLst>
              </a:tr>
              <a:tr h="3994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기타 연합국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      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</a:rPr>
                        <a:t>이탈리아 왕국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482408"/>
                  </a:ext>
                </a:extLst>
              </a:tr>
            </a:tbl>
          </a:graphicData>
        </a:graphic>
      </p:graphicFrame>
      <p:pic>
        <p:nvPicPr>
          <p:cNvPr id="14" name="그림 13" descr="로고이(가) 표시된 사진">
            <a:extLst>
              <a:ext uri="{FF2B5EF4-FFF2-40B4-BE49-F238E27FC236}">
                <a16:creationId xmlns:a16="http://schemas.microsoft.com/office/drawing/2014/main" id="{94C23C62-150B-9817-5A31-094E8319C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" y="1821180"/>
            <a:ext cx="464820" cy="309880"/>
          </a:xfrm>
          <a:prstGeom prst="rect">
            <a:avLst/>
          </a:prstGeom>
        </p:spPr>
      </p:pic>
      <p:pic>
        <p:nvPicPr>
          <p:cNvPr id="9220" name="Picture 4" descr="영국의 기">
            <a:extLst>
              <a:ext uri="{FF2B5EF4-FFF2-40B4-BE49-F238E27FC236}">
                <a16:creationId xmlns:a16="http://schemas.microsoft.com/office/drawing/2014/main" id="{3512A3AE-6B2F-7E69-ECEB-A97A134EF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" y="2218849"/>
            <a:ext cx="463741" cy="30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오스트레일리아의 기">
            <a:extLst>
              <a:ext uri="{FF2B5EF4-FFF2-40B4-BE49-F238E27FC236}">
                <a16:creationId xmlns:a16="http://schemas.microsoft.com/office/drawing/2014/main" id="{06B6741F-F298-26A3-7415-E9C16ED7B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" y="2624138"/>
            <a:ext cx="463741" cy="30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캐나다의 기">
            <a:extLst>
              <a:ext uri="{FF2B5EF4-FFF2-40B4-BE49-F238E27FC236}">
                <a16:creationId xmlns:a16="http://schemas.microsoft.com/office/drawing/2014/main" id="{285884C8-FE7E-7B4A-CA68-32860FD87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" y="3029427"/>
            <a:ext cx="463741" cy="30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뉴질랜드의 기">
            <a:extLst>
              <a:ext uri="{FF2B5EF4-FFF2-40B4-BE49-F238E27FC236}">
                <a16:creationId xmlns:a16="http://schemas.microsoft.com/office/drawing/2014/main" id="{9895EDA8-8E83-6405-9CFB-5B35069ED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" y="3429000"/>
            <a:ext cx="463741" cy="30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미국의 기">
            <a:extLst>
              <a:ext uri="{FF2B5EF4-FFF2-40B4-BE49-F238E27FC236}">
                <a16:creationId xmlns:a16="http://schemas.microsoft.com/office/drawing/2014/main" id="{421065E8-37DB-A143-125C-D165C4C56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" y="3820953"/>
            <a:ext cx="463741" cy="30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네덜란드의 기">
            <a:extLst>
              <a:ext uri="{FF2B5EF4-FFF2-40B4-BE49-F238E27FC236}">
                <a16:creationId xmlns:a16="http://schemas.microsoft.com/office/drawing/2014/main" id="{3A8027B7-D6CE-BD11-86F2-3C6D4128E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" y="4220526"/>
            <a:ext cx="463741" cy="30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멕시코의 기">
            <a:extLst>
              <a:ext uri="{FF2B5EF4-FFF2-40B4-BE49-F238E27FC236}">
                <a16:creationId xmlns:a16="http://schemas.microsoft.com/office/drawing/2014/main" id="{A7A422E9-563C-FA4B-5271-D5AF69C22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" y="4627000"/>
            <a:ext cx="463741" cy="30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소련의 기">
            <a:extLst>
              <a:ext uri="{FF2B5EF4-FFF2-40B4-BE49-F238E27FC236}">
                <a16:creationId xmlns:a16="http://schemas.microsoft.com/office/drawing/2014/main" id="{E2E13624-488D-5248-234E-DE26D3B88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" y="5018953"/>
            <a:ext cx="463741" cy="30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0" name="Picture 24">
            <a:extLst>
              <a:ext uri="{FF2B5EF4-FFF2-40B4-BE49-F238E27FC236}">
                <a16:creationId xmlns:a16="http://schemas.microsoft.com/office/drawing/2014/main" id="{770C82C9-9577-0F6D-81A3-B1F2D0603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" y="5435547"/>
            <a:ext cx="463741" cy="30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2" name="Picture 26">
            <a:extLst>
              <a:ext uri="{FF2B5EF4-FFF2-40B4-BE49-F238E27FC236}">
                <a16:creationId xmlns:a16="http://schemas.microsoft.com/office/drawing/2014/main" id="{72B554E6-39B4-D1FB-2EBA-2CE13DD66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8" y="5816195"/>
            <a:ext cx="463741" cy="32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4" name="Picture 28" descr="일본 제국">
            <a:extLst>
              <a:ext uri="{FF2B5EF4-FFF2-40B4-BE49-F238E27FC236}">
                <a16:creationId xmlns:a16="http://schemas.microsoft.com/office/drawing/2014/main" id="{1D328B35-DBED-4CAE-87B5-BD5E892FB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219" y="1813799"/>
            <a:ext cx="463741" cy="32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8" name="Picture 32" descr="만주국의 기">
            <a:extLst>
              <a:ext uri="{FF2B5EF4-FFF2-40B4-BE49-F238E27FC236}">
                <a16:creationId xmlns:a16="http://schemas.microsoft.com/office/drawing/2014/main" id="{FB3F57B8-3B70-D18E-7671-CB937F227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679" y="2226469"/>
            <a:ext cx="464820" cy="30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2" name="Picture 36" descr="몽강연합자치정부의 기">
            <a:extLst>
              <a:ext uri="{FF2B5EF4-FFF2-40B4-BE49-F238E27FC236}">
                <a16:creationId xmlns:a16="http://schemas.microsoft.com/office/drawing/2014/main" id="{86B27DE9-BCDC-3F42-9652-86A0FF99E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219" y="2624138"/>
            <a:ext cx="463741" cy="30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4" name="Picture 38" descr="왕징웨이 정권의 기">
            <a:extLst>
              <a:ext uri="{FF2B5EF4-FFF2-40B4-BE49-F238E27FC236}">
                <a16:creationId xmlns:a16="http://schemas.microsoft.com/office/drawing/2014/main" id="{B4B3DB1A-BC37-54B1-2A8D-736F048E3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779" y="2999170"/>
            <a:ext cx="387541" cy="35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6" name="Picture 40">
            <a:extLst>
              <a:ext uri="{FF2B5EF4-FFF2-40B4-BE49-F238E27FC236}">
                <a16:creationId xmlns:a16="http://schemas.microsoft.com/office/drawing/2014/main" id="{488E94D0-375C-4EA0-337C-07D927666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99" y="3420418"/>
            <a:ext cx="463741" cy="30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60" name="Picture 44">
            <a:extLst>
              <a:ext uri="{FF2B5EF4-FFF2-40B4-BE49-F238E27FC236}">
                <a16:creationId xmlns:a16="http://schemas.microsoft.com/office/drawing/2014/main" id="{C6D0ADB2-318F-A8D2-63C5-32DC68031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99" y="3817502"/>
            <a:ext cx="463741" cy="30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62" name="Picture 46">
            <a:extLst>
              <a:ext uri="{FF2B5EF4-FFF2-40B4-BE49-F238E27FC236}">
                <a16:creationId xmlns:a16="http://schemas.microsoft.com/office/drawing/2014/main" id="{497DE7C5-3783-98DB-9FE1-8D4CFDE7C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99" y="4220526"/>
            <a:ext cx="463741" cy="30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64" name="Picture 48">
            <a:extLst>
              <a:ext uri="{FF2B5EF4-FFF2-40B4-BE49-F238E27FC236}">
                <a16:creationId xmlns:a16="http://schemas.microsoft.com/office/drawing/2014/main" id="{56246664-E632-83DB-D7A8-9DBCCE7AF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98" y="4622599"/>
            <a:ext cx="463741" cy="30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66" name="Picture 50">
            <a:extLst>
              <a:ext uri="{FF2B5EF4-FFF2-40B4-BE49-F238E27FC236}">
                <a16:creationId xmlns:a16="http://schemas.microsoft.com/office/drawing/2014/main" id="{A90352A3-DE64-D81C-6178-9318B5ACF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98" y="5025623"/>
            <a:ext cx="463741" cy="30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68" name="Picture 52">
            <a:extLst>
              <a:ext uri="{FF2B5EF4-FFF2-40B4-BE49-F238E27FC236}">
                <a16:creationId xmlns:a16="http://schemas.microsoft.com/office/drawing/2014/main" id="{AE5D4826-30BB-A18F-CB12-7DD96464D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98" y="5423892"/>
            <a:ext cx="463741" cy="30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70" name="Picture 54" descr="나치 독일">
            <a:extLst>
              <a:ext uri="{FF2B5EF4-FFF2-40B4-BE49-F238E27FC236}">
                <a16:creationId xmlns:a16="http://schemas.microsoft.com/office/drawing/2014/main" id="{EDC0F17D-C5DA-DF0B-D92E-1114A32B5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97" y="5814644"/>
            <a:ext cx="463741" cy="31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72" name="Picture 56" descr="이탈리아 왕국">
            <a:extLst>
              <a:ext uri="{FF2B5EF4-FFF2-40B4-BE49-F238E27FC236}">
                <a16:creationId xmlns:a16="http://schemas.microsoft.com/office/drawing/2014/main" id="{953BAE33-9BFD-6F80-FA30-C0CD26F85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96" y="6218987"/>
            <a:ext cx="463741" cy="30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93004BD-1037-78C0-4CCA-8F860B92E696}"/>
              </a:ext>
            </a:extLst>
          </p:cNvPr>
          <p:cNvSpPr txBox="1"/>
          <p:nvPr/>
        </p:nvSpPr>
        <p:spPr>
          <a:xfrm>
            <a:off x="891538" y="130976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연합군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748ECD-0859-2DB4-6223-DC9E8109AE69}"/>
              </a:ext>
            </a:extLst>
          </p:cNvPr>
          <p:cNvSpPr txBox="1"/>
          <p:nvPr/>
        </p:nvSpPr>
        <p:spPr>
          <a:xfrm>
            <a:off x="2730146" y="131124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추축국</a:t>
            </a:r>
          </a:p>
        </p:txBody>
      </p:sp>
      <p:graphicFrame>
        <p:nvGraphicFramePr>
          <p:cNvPr id="18" name="표 12">
            <a:extLst>
              <a:ext uri="{FF2B5EF4-FFF2-40B4-BE49-F238E27FC236}">
                <a16:creationId xmlns:a16="http://schemas.microsoft.com/office/drawing/2014/main" id="{E737F6E0-000C-8AF2-8379-3A39B3CB0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982225"/>
              </p:ext>
            </p:extLst>
          </p:nvPr>
        </p:nvGraphicFramePr>
        <p:xfrm>
          <a:off x="7947660" y="1782598"/>
          <a:ext cx="3825239" cy="2396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135">
                  <a:extLst>
                    <a:ext uri="{9D8B030D-6E8A-4147-A177-3AD203B41FA5}">
                      <a16:colId xmlns:a16="http://schemas.microsoft.com/office/drawing/2014/main" val="987674548"/>
                    </a:ext>
                  </a:extLst>
                </a:gridCol>
                <a:gridCol w="1912104">
                  <a:extLst>
                    <a:ext uri="{9D8B030D-6E8A-4147-A177-3AD203B41FA5}">
                      <a16:colId xmlns:a16="http://schemas.microsoft.com/office/drawing/2014/main" val="955780684"/>
                    </a:ext>
                  </a:extLst>
                </a:gridCol>
              </a:tblGrid>
              <a:tr h="39945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      14,000,000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pPr latinLnBrk="1"/>
                      <a:endParaRPr lang="en-US" altLang="ko-KR" b="1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7,800,000 –</a:t>
                      </a:r>
                    </a:p>
                    <a:p>
                      <a:pPr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7,900,000</a:t>
                      </a:r>
                    </a:p>
                    <a:p>
                      <a:pPr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(1945)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306740"/>
                  </a:ext>
                </a:extLst>
              </a:tr>
              <a:tr h="39945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      </a:t>
                      </a:r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3,621,383+(1945)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390040"/>
                  </a:ext>
                </a:extLst>
              </a:tr>
              <a:tr h="399455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 400,000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276742"/>
                  </a:ext>
                </a:extLst>
              </a:tr>
              <a:tr h="399455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 2,000,000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027676"/>
                  </a:ext>
                </a:extLst>
              </a:tr>
              <a:tr h="399455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 140,000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343005"/>
                  </a:ext>
                </a:extLst>
              </a:tr>
              <a:tr h="399455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       1,669,500(1945)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743562"/>
                  </a:ext>
                </a:extLst>
              </a:tr>
            </a:tbl>
          </a:graphicData>
        </a:graphic>
      </p:graphicFrame>
      <p:pic>
        <p:nvPicPr>
          <p:cNvPr id="19" name="그림 18" descr="로고이(가) 표시된 사진">
            <a:extLst>
              <a:ext uri="{FF2B5EF4-FFF2-40B4-BE49-F238E27FC236}">
                <a16:creationId xmlns:a16="http://schemas.microsoft.com/office/drawing/2014/main" id="{9E1873B1-9FBB-AB37-2C31-F1DE60F47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299" y="1828560"/>
            <a:ext cx="464820" cy="309880"/>
          </a:xfrm>
          <a:prstGeom prst="rect">
            <a:avLst/>
          </a:prstGeom>
        </p:spPr>
      </p:pic>
      <p:pic>
        <p:nvPicPr>
          <p:cNvPr id="20" name="Picture 14" descr="미국의 기">
            <a:extLst>
              <a:ext uri="{FF2B5EF4-FFF2-40B4-BE49-F238E27FC236}">
                <a16:creationId xmlns:a16="http://schemas.microsoft.com/office/drawing/2014/main" id="{21573CF3-9561-D0D3-DBC1-831C62862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78" y="2234089"/>
            <a:ext cx="463741" cy="30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영국의 기">
            <a:extLst>
              <a:ext uri="{FF2B5EF4-FFF2-40B4-BE49-F238E27FC236}">
                <a16:creationId xmlns:a16="http://schemas.microsoft.com/office/drawing/2014/main" id="{4482D554-0C96-9D51-97F3-A98FC6E59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78" y="2631998"/>
            <a:ext cx="463741" cy="30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캐나다의 기">
            <a:extLst>
              <a:ext uri="{FF2B5EF4-FFF2-40B4-BE49-F238E27FC236}">
                <a16:creationId xmlns:a16="http://schemas.microsoft.com/office/drawing/2014/main" id="{C1536F8C-9580-DA65-1F23-9558B9857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78" y="3021348"/>
            <a:ext cx="463741" cy="30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8" descr="네덜란드의 기">
            <a:extLst>
              <a:ext uri="{FF2B5EF4-FFF2-40B4-BE49-F238E27FC236}">
                <a16:creationId xmlns:a16="http://schemas.microsoft.com/office/drawing/2014/main" id="{FCDC67D8-6D44-4134-F131-FD6ED5B6C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299" y="3429000"/>
            <a:ext cx="463741" cy="30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 descr="소련의 기">
            <a:extLst>
              <a:ext uri="{FF2B5EF4-FFF2-40B4-BE49-F238E27FC236}">
                <a16:creationId xmlns:a16="http://schemas.microsoft.com/office/drawing/2014/main" id="{2D7700B5-A0DE-EE9E-1CF2-A3D03EF79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298" y="3810803"/>
            <a:ext cx="463741" cy="30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8" descr="일본 제국">
            <a:extLst>
              <a:ext uri="{FF2B5EF4-FFF2-40B4-BE49-F238E27FC236}">
                <a16:creationId xmlns:a16="http://schemas.microsoft.com/office/drawing/2014/main" id="{B4AD5292-4D2F-1596-C964-A0DEFBF2C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879" y="1813799"/>
            <a:ext cx="463741" cy="32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D5E99B8-91BA-2ADD-D045-F0E3856E3EBC}"/>
              </a:ext>
            </a:extLst>
          </p:cNvPr>
          <p:cNvSpPr txBox="1"/>
          <p:nvPr/>
        </p:nvSpPr>
        <p:spPr>
          <a:xfrm>
            <a:off x="9438993" y="130533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병력</a:t>
            </a:r>
          </a:p>
        </p:txBody>
      </p:sp>
      <p:graphicFrame>
        <p:nvGraphicFramePr>
          <p:cNvPr id="27" name="표 12">
            <a:extLst>
              <a:ext uri="{FF2B5EF4-FFF2-40B4-BE49-F238E27FC236}">
                <a16:creationId xmlns:a16="http://schemas.microsoft.com/office/drawing/2014/main" id="{D32F3FED-C2F6-2D6F-4252-D1B67DAEC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1019"/>
              </p:ext>
            </p:extLst>
          </p:nvPr>
        </p:nvGraphicFramePr>
        <p:xfrm>
          <a:off x="7947660" y="4635873"/>
          <a:ext cx="3825239" cy="1940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135">
                  <a:extLst>
                    <a:ext uri="{9D8B030D-6E8A-4147-A177-3AD203B41FA5}">
                      <a16:colId xmlns:a16="http://schemas.microsoft.com/office/drawing/2014/main" val="987674548"/>
                    </a:ext>
                  </a:extLst>
                </a:gridCol>
                <a:gridCol w="1912104">
                  <a:extLst>
                    <a:ext uri="{9D8B030D-6E8A-4147-A177-3AD203B41FA5}">
                      <a16:colId xmlns:a16="http://schemas.microsoft.com/office/drawing/2014/main" val="955780684"/>
                    </a:ext>
                  </a:extLst>
                </a:gridCol>
              </a:tblGrid>
              <a:tr h="1940185">
                <a:tc>
                  <a:txBody>
                    <a:bodyPr/>
                    <a:lstStyle/>
                    <a:p>
                      <a:pPr latinLnBrk="1"/>
                      <a:endParaRPr lang="en-US" altLang="ko-KR" sz="1400" b="1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sz="1400" b="1" dirty="0">
                          <a:solidFill>
                            <a:schemeClr val="tx1"/>
                          </a:solidFill>
                        </a:rPr>
                        <a:t>전함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척</a:t>
                      </a:r>
                      <a:endParaRPr lang="en-US" altLang="ko-KR" sz="1400" b="0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sz="1400" b="1" dirty="0">
                          <a:solidFill>
                            <a:schemeClr val="tx1"/>
                          </a:solidFill>
                        </a:rPr>
                        <a:t>항공모함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척</a:t>
                      </a:r>
                      <a:endParaRPr lang="en-US" altLang="ko-KR" sz="1400" b="0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sz="1400" b="1" dirty="0">
                          <a:solidFill>
                            <a:schemeClr val="tx1"/>
                          </a:solidFill>
                        </a:rPr>
                        <a:t>순양함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척</a:t>
                      </a:r>
                      <a:endParaRPr lang="en-US" altLang="ko-KR" sz="1400" b="0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sz="1400" b="1" dirty="0">
                          <a:solidFill>
                            <a:schemeClr val="tx1"/>
                          </a:solidFill>
                        </a:rPr>
                        <a:t>구축함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&amp;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</a:rPr>
                        <a:t>호위함 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84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척</a:t>
                      </a:r>
                      <a:endParaRPr lang="en-US" altLang="ko-KR" sz="1400" b="0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sz="1400" b="1" dirty="0">
                          <a:solidFill>
                            <a:schemeClr val="tx1"/>
                          </a:solidFill>
                        </a:rPr>
                        <a:t>잠수함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63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척</a:t>
                      </a:r>
                      <a:endParaRPr lang="en-US" altLang="ko-KR" sz="1400" b="0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sz="1400" b="1" dirty="0">
                          <a:solidFill>
                            <a:schemeClr val="tx1"/>
                          </a:solidFill>
                        </a:rPr>
                        <a:t>항공기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21,555 +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대</a:t>
                      </a:r>
                      <a:endParaRPr lang="en-US" altLang="ko-KR" sz="1400" b="0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sz="1400" b="1" dirty="0">
                          <a:solidFill>
                            <a:schemeClr val="tx1"/>
                          </a:solidFill>
                        </a:rPr>
                        <a:t>군인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</a:rPr>
                        <a:t>4,000,000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</a:rPr>
                        <a:t>명 이상 사망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400" b="1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전함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척</a:t>
                      </a:r>
                      <a:endParaRPr lang="en-US" altLang="ko-KR" sz="1400" b="0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sz="1400" b="1" dirty="0">
                          <a:solidFill>
                            <a:schemeClr val="tx1"/>
                          </a:solidFill>
                        </a:rPr>
                        <a:t>항공모함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25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척</a:t>
                      </a:r>
                      <a:endParaRPr lang="en-US" altLang="ko-KR" sz="1400" b="0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sz="1400" b="1" dirty="0">
                          <a:solidFill>
                            <a:schemeClr val="tx1"/>
                          </a:solidFill>
                        </a:rPr>
                        <a:t>순양함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39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척</a:t>
                      </a:r>
                      <a:endParaRPr lang="en-US" altLang="ko-KR" sz="1400" b="0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sz="1400" b="1" dirty="0">
                          <a:solidFill>
                            <a:schemeClr val="tx1"/>
                          </a:solidFill>
                        </a:rPr>
                        <a:t>구축함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135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척</a:t>
                      </a:r>
                      <a:endParaRPr lang="en-US" altLang="ko-KR" sz="1400" b="0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sz="1400" b="1" dirty="0">
                          <a:solidFill>
                            <a:schemeClr val="tx1"/>
                          </a:solidFill>
                        </a:rPr>
                        <a:t>잠수함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131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척</a:t>
                      </a:r>
                      <a:endParaRPr lang="en-US" altLang="ko-KR" sz="1400" b="0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sz="1400" b="1" dirty="0">
                          <a:solidFill>
                            <a:schemeClr val="tx1"/>
                          </a:solidFill>
                        </a:rPr>
                        <a:t>항공기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43,125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</a:rPr>
                        <a:t>대 이상</a:t>
                      </a:r>
                      <a:endParaRPr lang="en-US" altLang="ko-KR" sz="1400" b="0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sz="1400" b="1" dirty="0">
                          <a:solidFill>
                            <a:schemeClr val="tx1"/>
                          </a:solidFill>
                        </a:rPr>
                        <a:t>군인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</a:rPr>
                        <a:t>2,500,000</a:t>
                      </a:r>
                      <a:r>
                        <a:rPr lang="ko-KR" altLang="en-US" sz="1050" b="0" dirty="0">
                          <a:solidFill>
                            <a:schemeClr val="tx1"/>
                          </a:solidFill>
                        </a:rPr>
                        <a:t>명 이상 사망</a:t>
                      </a:r>
                      <a:endParaRPr lang="en-US" altLang="ko-KR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306740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C25EE69A-661E-FDBF-B7D8-B0FB01DE1D41}"/>
              </a:ext>
            </a:extLst>
          </p:cNvPr>
          <p:cNvSpPr txBox="1"/>
          <p:nvPr/>
        </p:nvSpPr>
        <p:spPr>
          <a:xfrm>
            <a:off x="9097891" y="4203557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/>
              <a:t>피해 규모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35045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ndefined">
            <a:extLst>
              <a:ext uri="{FF2B5EF4-FFF2-40B4-BE49-F238E27FC236}">
                <a16:creationId xmlns:a16="http://schemas.microsoft.com/office/drawing/2014/main" id="{BD1AE3E0-A9F5-806B-69DA-FDE0467BC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681" y="2707544"/>
            <a:ext cx="3585745" cy="2303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E0174641-3BF8-7AA5-35BE-F5FC5091FBA6}"/>
              </a:ext>
            </a:extLst>
          </p:cNvPr>
          <p:cNvGrpSpPr/>
          <p:nvPr/>
        </p:nvGrpSpPr>
        <p:grpSpPr>
          <a:xfrm>
            <a:off x="674179" y="357658"/>
            <a:ext cx="5295080" cy="812521"/>
            <a:chOff x="605599" y="212878"/>
            <a:chExt cx="5295080" cy="812521"/>
          </a:xfrm>
        </p:grpSpPr>
        <p:sp>
          <p:nvSpPr>
            <p:cNvPr id="5" name="설명선: 선 4">
              <a:extLst>
                <a:ext uri="{FF2B5EF4-FFF2-40B4-BE49-F238E27FC236}">
                  <a16:creationId xmlns:a16="http://schemas.microsoft.com/office/drawing/2014/main" id="{581E1172-06ED-4F7E-6D74-D6A6F01AE378}"/>
                </a:ext>
              </a:extLst>
            </p:cNvPr>
            <p:cNvSpPr/>
            <p:nvPr/>
          </p:nvSpPr>
          <p:spPr>
            <a:xfrm>
              <a:off x="605599" y="212878"/>
              <a:ext cx="5295080" cy="812521"/>
            </a:xfrm>
            <a:custGeom>
              <a:avLst/>
              <a:gdLst>
                <a:gd name="connsiteX0" fmla="*/ 0 w 5295080"/>
                <a:gd name="connsiteY0" fmla="*/ 0 h 812521"/>
                <a:gd name="connsiteX1" fmla="*/ 5295080 w 5295080"/>
                <a:gd name="connsiteY1" fmla="*/ 0 h 812521"/>
                <a:gd name="connsiteX2" fmla="*/ 5295080 w 5295080"/>
                <a:gd name="connsiteY2" fmla="*/ 812521 h 812521"/>
                <a:gd name="connsiteX3" fmla="*/ 0 w 5295080"/>
                <a:gd name="connsiteY3" fmla="*/ 812521 h 812521"/>
                <a:gd name="connsiteX4" fmla="*/ 0 w 5295080"/>
                <a:gd name="connsiteY4" fmla="*/ 0 h 812521"/>
                <a:gd name="connsiteX0" fmla="*/ -654631 w 5295080"/>
                <a:gd name="connsiteY0" fmla="*/ 152340 h 812521"/>
                <a:gd name="connsiteX1" fmla="*/ 35212 w 5295080"/>
                <a:gd name="connsiteY1" fmla="*/ 441646 h 81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95080" h="812521" fill="none" extrusionOk="0">
                  <a:moveTo>
                    <a:pt x="0" y="0"/>
                  </a:moveTo>
                  <a:cubicBezTo>
                    <a:pt x="1087218" y="-49533"/>
                    <a:pt x="3002049" y="-14809"/>
                    <a:pt x="5295080" y="0"/>
                  </a:cubicBezTo>
                  <a:cubicBezTo>
                    <a:pt x="5319419" y="338934"/>
                    <a:pt x="5286869" y="719693"/>
                    <a:pt x="5295080" y="812521"/>
                  </a:cubicBezTo>
                  <a:cubicBezTo>
                    <a:pt x="4318157" y="764290"/>
                    <a:pt x="1517786" y="896976"/>
                    <a:pt x="0" y="812521"/>
                  </a:cubicBezTo>
                  <a:cubicBezTo>
                    <a:pt x="41406" y="661866"/>
                    <a:pt x="19950" y="210453"/>
                    <a:pt x="0" y="0"/>
                  </a:cubicBezTo>
                  <a:close/>
                </a:path>
                <a:path w="5295080" h="812521" fill="none" extrusionOk="0">
                  <a:moveTo>
                    <a:pt x="-654631" y="152340"/>
                  </a:moveTo>
                  <a:cubicBezTo>
                    <a:pt x="-327103" y="258950"/>
                    <a:pt x="-128354" y="398450"/>
                    <a:pt x="35212" y="441646"/>
                  </a:cubicBezTo>
                </a:path>
                <a:path w="5295080" h="812521" stroke="0" extrusionOk="0">
                  <a:moveTo>
                    <a:pt x="0" y="0"/>
                  </a:moveTo>
                  <a:cubicBezTo>
                    <a:pt x="581005" y="118645"/>
                    <a:pt x="3129693" y="116012"/>
                    <a:pt x="5295080" y="0"/>
                  </a:cubicBezTo>
                  <a:cubicBezTo>
                    <a:pt x="5362065" y="252632"/>
                    <a:pt x="5365766" y="577232"/>
                    <a:pt x="5295080" y="812521"/>
                  </a:cubicBezTo>
                  <a:cubicBezTo>
                    <a:pt x="4047790" y="947121"/>
                    <a:pt x="775985" y="655325"/>
                    <a:pt x="0" y="812521"/>
                  </a:cubicBezTo>
                  <a:cubicBezTo>
                    <a:pt x="-59840" y="614788"/>
                    <a:pt x="14247" y="223902"/>
                    <a:pt x="0" y="0"/>
                  </a:cubicBezTo>
                  <a:close/>
                </a:path>
                <a:path w="5295080" h="812521" fill="none" stroke="0" extrusionOk="0">
                  <a:moveTo>
                    <a:pt x="-654631" y="152340"/>
                  </a:moveTo>
                  <a:cubicBezTo>
                    <a:pt x="-567632" y="188457"/>
                    <a:pt x="-105237" y="379943"/>
                    <a:pt x="35212" y="441646"/>
                  </a:cubicBezTo>
                </a:path>
              </a:pathLst>
            </a:cu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borderCallout1">
                      <a:avLst>
                        <a:gd name="adj1" fmla="val 18749"/>
                        <a:gd name="adj2" fmla="val -12363"/>
                        <a:gd name="adj3" fmla="val 54355"/>
                        <a:gd name="adj4" fmla="val 665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89DA59-2A61-0696-84C0-E027A6A4ABA2}"/>
                </a:ext>
              </a:extLst>
            </p:cNvPr>
            <p:cNvSpPr txBox="1"/>
            <p:nvPr/>
          </p:nvSpPr>
          <p:spPr>
            <a:xfrm>
              <a:off x="605599" y="295972"/>
              <a:ext cx="52950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진주만 공습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880AB36-F539-FCF7-492F-9B8FB56F44DD}"/>
              </a:ext>
            </a:extLst>
          </p:cNvPr>
          <p:cNvSpPr txBox="1"/>
          <p:nvPr/>
        </p:nvSpPr>
        <p:spPr>
          <a:xfrm>
            <a:off x="674179" y="1757541"/>
            <a:ext cx="3687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/>
              <a:t>1941</a:t>
            </a:r>
            <a:r>
              <a:rPr lang="ko-KR" altLang="en-US" b="1" dirty="0"/>
              <a:t>년 </a:t>
            </a:r>
            <a:r>
              <a:rPr lang="en-US" altLang="ko-KR" b="1" dirty="0"/>
              <a:t>12</a:t>
            </a:r>
            <a:r>
              <a:rPr lang="ko-KR" altLang="en-US" b="1" dirty="0"/>
              <a:t>월 </a:t>
            </a:r>
            <a:r>
              <a:rPr lang="en-US" altLang="ko-KR" b="1" dirty="0"/>
              <a:t>7</a:t>
            </a:r>
            <a:r>
              <a:rPr lang="ko-KR" altLang="en-US" b="1" dirty="0"/>
              <a:t>일 </a:t>
            </a:r>
            <a:r>
              <a:rPr lang="en-US" altLang="ko-KR" b="1" dirty="0"/>
              <a:t>(</a:t>
            </a:r>
            <a:r>
              <a:rPr lang="ko-KR" altLang="en-US" b="1" dirty="0"/>
              <a:t>하와이 시간대</a:t>
            </a:r>
            <a:r>
              <a:rPr lang="en-US" altLang="ko-KR" b="1" dirty="0"/>
              <a:t>)</a:t>
            </a:r>
          </a:p>
          <a:p>
            <a:pPr algn="ctr"/>
            <a:r>
              <a:rPr lang="ko-KR" altLang="en-US" dirty="0"/>
              <a:t>선전포고 없이 </a:t>
            </a:r>
            <a:endParaRPr lang="en-US" altLang="ko-KR" dirty="0"/>
          </a:p>
          <a:p>
            <a:pPr algn="ctr"/>
            <a:r>
              <a:rPr lang="ko-KR" altLang="en-US" dirty="0"/>
              <a:t>일본의 진주만 공습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F9B4FD-9304-A198-57C8-5FF56FA39761}"/>
              </a:ext>
            </a:extLst>
          </p:cNvPr>
          <p:cNvSpPr txBox="1"/>
          <p:nvPr/>
        </p:nvSpPr>
        <p:spPr>
          <a:xfrm>
            <a:off x="390912" y="4669751"/>
            <a:ext cx="278313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dirty="0"/>
              <a:t>공습으로 인한 피해</a:t>
            </a:r>
            <a:endParaRPr lang="en-US" altLang="ko-KR" sz="2000" b="1" dirty="0"/>
          </a:p>
          <a:p>
            <a:pPr algn="ctr"/>
            <a:r>
              <a:rPr lang="ko-KR" altLang="en-US" dirty="0"/>
              <a:t>태평양 함대 재기불능</a:t>
            </a:r>
            <a:endParaRPr lang="en-US" altLang="ko-KR" dirty="0"/>
          </a:p>
          <a:p>
            <a:pPr algn="ctr"/>
            <a:r>
              <a:rPr lang="en-US" altLang="ko-KR" dirty="0"/>
              <a:t>8</a:t>
            </a:r>
            <a:r>
              <a:rPr lang="ko-KR" altLang="en-US" dirty="0"/>
              <a:t>대의 미국 전함 </a:t>
            </a:r>
            <a:r>
              <a:rPr lang="ko-KR" altLang="en-US" dirty="0" err="1"/>
              <a:t>완파</a:t>
            </a:r>
            <a:endParaRPr lang="en-US" altLang="ko-KR" dirty="0"/>
          </a:p>
          <a:p>
            <a:pPr algn="ctr"/>
            <a:r>
              <a:rPr lang="en-US" altLang="ko-KR" dirty="0"/>
              <a:t>188</a:t>
            </a:r>
            <a:r>
              <a:rPr lang="ko-KR" altLang="en-US" dirty="0"/>
              <a:t>대의 전투기 파괴</a:t>
            </a:r>
            <a:endParaRPr lang="en-US" altLang="ko-KR" dirty="0"/>
          </a:p>
          <a:p>
            <a:pPr algn="ctr"/>
            <a:r>
              <a:rPr lang="en-US" altLang="ko-KR" dirty="0"/>
              <a:t>2403</a:t>
            </a:r>
            <a:r>
              <a:rPr lang="ko-KR" altLang="en-US" dirty="0"/>
              <a:t>명의 미국 시민 사망</a:t>
            </a:r>
            <a:endParaRPr lang="en-US" altLang="ko-K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DA1C22-0FDE-A241-7EC0-E1C6AC7AAE50}"/>
              </a:ext>
            </a:extLst>
          </p:cNvPr>
          <p:cNvSpPr txBox="1"/>
          <p:nvPr/>
        </p:nvSpPr>
        <p:spPr>
          <a:xfrm>
            <a:off x="5035585" y="1761259"/>
            <a:ext cx="4358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/>
              <a:t>1941</a:t>
            </a:r>
            <a:r>
              <a:rPr lang="ko-KR" altLang="en-US" b="1" dirty="0"/>
              <a:t>년 </a:t>
            </a:r>
            <a:r>
              <a:rPr lang="en-US" altLang="ko-KR" b="1" dirty="0"/>
              <a:t>12</a:t>
            </a:r>
            <a:r>
              <a:rPr lang="ko-KR" altLang="en-US" b="1" dirty="0"/>
              <a:t>월 </a:t>
            </a:r>
            <a:r>
              <a:rPr lang="en-US" altLang="ko-KR" b="1" dirty="0"/>
              <a:t>8</a:t>
            </a:r>
            <a:r>
              <a:rPr lang="ko-KR" altLang="en-US" b="1" dirty="0"/>
              <a:t>일</a:t>
            </a:r>
            <a:endParaRPr lang="en-US" altLang="ko-KR" b="1" dirty="0"/>
          </a:p>
          <a:p>
            <a:pPr algn="ctr"/>
            <a:r>
              <a:rPr lang="ko-KR" altLang="en-US" dirty="0"/>
              <a:t>미국</a:t>
            </a:r>
            <a:r>
              <a:rPr lang="en-US" altLang="ko-KR" dirty="0"/>
              <a:t>, </a:t>
            </a:r>
            <a:r>
              <a:rPr lang="ko-KR" altLang="en-US" dirty="0"/>
              <a:t>영국</a:t>
            </a:r>
            <a:r>
              <a:rPr lang="en-US" altLang="ko-KR" dirty="0"/>
              <a:t>, </a:t>
            </a:r>
            <a:r>
              <a:rPr lang="ko-KR" altLang="en-US" dirty="0"/>
              <a:t>캐나다</a:t>
            </a:r>
            <a:r>
              <a:rPr lang="en-US" altLang="ko-KR" dirty="0"/>
              <a:t>, </a:t>
            </a:r>
            <a:r>
              <a:rPr lang="ko-KR" altLang="en-US" dirty="0"/>
              <a:t>네덜란드의 전쟁선포</a:t>
            </a:r>
            <a:endParaRPr lang="en-US" altLang="ko-K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FE5D59-7523-6CE0-3899-F55B8E18CE2B}"/>
              </a:ext>
            </a:extLst>
          </p:cNvPr>
          <p:cNvSpPr txBox="1"/>
          <p:nvPr/>
        </p:nvSpPr>
        <p:spPr>
          <a:xfrm>
            <a:off x="6408420" y="3374870"/>
            <a:ext cx="4092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/>
              <a:t>1941</a:t>
            </a:r>
            <a:r>
              <a:rPr lang="ko-KR" altLang="en-US" b="1" dirty="0"/>
              <a:t>년 </a:t>
            </a:r>
            <a:r>
              <a:rPr lang="en-US" altLang="ko-KR" b="1" dirty="0"/>
              <a:t>12</a:t>
            </a:r>
            <a:r>
              <a:rPr lang="ko-KR" altLang="en-US" b="1" dirty="0"/>
              <a:t>월 </a:t>
            </a:r>
            <a:r>
              <a:rPr lang="en-US" altLang="ko-KR" b="1" dirty="0"/>
              <a:t>9</a:t>
            </a:r>
            <a:r>
              <a:rPr lang="ko-KR" altLang="en-US" b="1" dirty="0"/>
              <a:t>일</a:t>
            </a:r>
            <a:endParaRPr lang="en-US" altLang="ko-KR" b="1" dirty="0"/>
          </a:p>
          <a:p>
            <a:pPr algn="ctr"/>
            <a:r>
              <a:rPr lang="ko-KR" altLang="en-US" dirty="0"/>
              <a:t>중화민국</a:t>
            </a:r>
            <a:r>
              <a:rPr lang="en-US" altLang="ko-KR" dirty="0"/>
              <a:t>, </a:t>
            </a:r>
            <a:r>
              <a:rPr lang="ko-KR" altLang="en-US" dirty="0"/>
              <a:t>오스트레일리아의 전쟁선포</a:t>
            </a:r>
            <a:endParaRPr lang="en-US" altLang="ko-K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910855-0729-45F7-13AD-8F0DB523FB17}"/>
              </a:ext>
            </a:extLst>
          </p:cNvPr>
          <p:cNvSpPr txBox="1"/>
          <p:nvPr/>
        </p:nvSpPr>
        <p:spPr>
          <a:xfrm>
            <a:off x="6994616" y="4988482"/>
            <a:ext cx="4799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/>
              <a:t>1942</a:t>
            </a:r>
            <a:r>
              <a:rPr lang="ko-KR" altLang="en-US" b="1" dirty="0"/>
              <a:t>년</a:t>
            </a:r>
            <a:endParaRPr lang="en-US" altLang="ko-KR" b="1" dirty="0"/>
          </a:p>
          <a:p>
            <a:pPr algn="ctr"/>
            <a:r>
              <a:rPr lang="ko-KR" altLang="en-US" dirty="0"/>
              <a:t>나치독일</a:t>
            </a:r>
            <a:r>
              <a:rPr lang="en-US" altLang="ko-KR" dirty="0"/>
              <a:t>, </a:t>
            </a:r>
            <a:r>
              <a:rPr lang="ko-KR" altLang="en-US" dirty="0"/>
              <a:t>이탈리아 왕국이 미국에 전쟁 선포</a:t>
            </a:r>
            <a:endParaRPr lang="en-US" altLang="ko-KR" dirty="0"/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03A7D3A6-324E-879E-09C2-CA5E65393918}"/>
              </a:ext>
            </a:extLst>
          </p:cNvPr>
          <p:cNvCxnSpPr>
            <a:cxnSpLocks/>
          </p:cNvCxnSpPr>
          <p:nvPr/>
        </p:nvCxnSpPr>
        <p:spPr>
          <a:xfrm>
            <a:off x="0" y="2071416"/>
            <a:ext cx="81153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065CF7A2-BFB5-C05B-7CFF-B8A6FE0ADA21}"/>
              </a:ext>
            </a:extLst>
          </p:cNvPr>
          <p:cNvCxnSpPr>
            <a:cxnSpLocks/>
          </p:cNvCxnSpPr>
          <p:nvPr/>
        </p:nvCxnSpPr>
        <p:spPr>
          <a:xfrm flipV="1">
            <a:off x="4480560" y="2078082"/>
            <a:ext cx="0" cy="16266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DEF0E2C9-6784-A0CE-99D1-BB1F761E9FEC}"/>
              </a:ext>
            </a:extLst>
          </p:cNvPr>
          <p:cNvCxnSpPr>
            <a:cxnSpLocks/>
          </p:cNvCxnSpPr>
          <p:nvPr/>
        </p:nvCxnSpPr>
        <p:spPr>
          <a:xfrm flipH="1">
            <a:off x="4480560" y="3698035"/>
            <a:ext cx="49758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04561563-CA32-6251-C547-895CB5627DF7}"/>
              </a:ext>
            </a:extLst>
          </p:cNvPr>
          <p:cNvCxnSpPr>
            <a:cxnSpLocks/>
          </p:cNvCxnSpPr>
          <p:nvPr/>
        </p:nvCxnSpPr>
        <p:spPr>
          <a:xfrm flipH="1">
            <a:off x="4853940" y="5306362"/>
            <a:ext cx="49758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CDE0CBA5-6779-5D8F-F273-7AA12C11BB0E}"/>
              </a:ext>
            </a:extLst>
          </p:cNvPr>
          <p:cNvCxnSpPr>
            <a:cxnSpLocks/>
          </p:cNvCxnSpPr>
          <p:nvPr/>
        </p:nvCxnSpPr>
        <p:spPr>
          <a:xfrm flipV="1">
            <a:off x="4853940" y="3687363"/>
            <a:ext cx="0" cy="16266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DDBBADB9-BEB8-201D-663E-0E994F1DDA4D}"/>
              </a:ext>
            </a:extLst>
          </p:cNvPr>
          <p:cNvGrpSpPr/>
          <p:nvPr/>
        </p:nvGrpSpPr>
        <p:grpSpPr>
          <a:xfrm>
            <a:off x="464628" y="4621853"/>
            <a:ext cx="209551" cy="180975"/>
            <a:chOff x="6415087" y="4715851"/>
            <a:chExt cx="209551" cy="180975"/>
          </a:xfrm>
        </p:grpSpPr>
        <p:cxnSp>
          <p:nvCxnSpPr>
            <p:cNvPr id="31" name="직선 연결선 30">
              <a:extLst>
                <a:ext uri="{FF2B5EF4-FFF2-40B4-BE49-F238E27FC236}">
                  <a16:creationId xmlns:a16="http://schemas.microsoft.com/office/drawing/2014/main" id="{313C9353-74A9-ACAE-2898-1AED07237F6F}"/>
                </a:ext>
              </a:extLst>
            </p:cNvPr>
            <p:cNvCxnSpPr>
              <a:cxnSpLocks/>
            </p:cNvCxnSpPr>
            <p:nvPr/>
          </p:nvCxnSpPr>
          <p:spPr>
            <a:xfrm>
              <a:off x="6415087" y="4715851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AD8E2A9E-1B8A-DC58-CDB9-BEA2C1FE8A05}"/>
                </a:ext>
              </a:extLst>
            </p:cNvPr>
            <p:cNvCxnSpPr>
              <a:cxnSpLocks/>
            </p:cNvCxnSpPr>
            <p:nvPr/>
          </p:nvCxnSpPr>
          <p:spPr>
            <a:xfrm>
              <a:off x="6428611" y="471585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83465F74-4C1A-11DD-3C68-B2C86991E8D0}"/>
              </a:ext>
            </a:extLst>
          </p:cNvPr>
          <p:cNvGrpSpPr/>
          <p:nvPr/>
        </p:nvGrpSpPr>
        <p:grpSpPr>
          <a:xfrm rot="10800000">
            <a:off x="2964495" y="6044778"/>
            <a:ext cx="209551" cy="180975"/>
            <a:chOff x="6422707" y="4715851"/>
            <a:chExt cx="209551" cy="180975"/>
          </a:xfrm>
        </p:grpSpPr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9BE0D14F-45F8-31A9-4462-9D6809B2BDF4}"/>
                </a:ext>
              </a:extLst>
            </p:cNvPr>
            <p:cNvCxnSpPr>
              <a:cxnSpLocks/>
            </p:cNvCxnSpPr>
            <p:nvPr/>
          </p:nvCxnSpPr>
          <p:spPr>
            <a:xfrm>
              <a:off x="6422707" y="4715851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D0C32CF5-047C-DF9E-B453-91DDCDCD3DE8}"/>
                </a:ext>
              </a:extLst>
            </p:cNvPr>
            <p:cNvCxnSpPr>
              <a:cxnSpLocks/>
            </p:cNvCxnSpPr>
            <p:nvPr/>
          </p:nvCxnSpPr>
          <p:spPr>
            <a:xfrm>
              <a:off x="6428611" y="471585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2610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DD6B8C87-6CC2-C21C-A16D-0BEB4CB0ED74}"/>
              </a:ext>
            </a:extLst>
          </p:cNvPr>
          <p:cNvGrpSpPr/>
          <p:nvPr/>
        </p:nvGrpSpPr>
        <p:grpSpPr>
          <a:xfrm>
            <a:off x="5672899" y="266218"/>
            <a:ext cx="5295080" cy="812521"/>
            <a:chOff x="605599" y="212878"/>
            <a:chExt cx="5295080" cy="812521"/>
          </a:xfrm>
        </p:grpSpPr>
        <p:sp>
          <p:nvSpPr>
            <p:cNvPr id="5" name="설명선: 선 4">
              <a:extLst>
                <a:ext uri="{FF2B5EF4-FFF2-40B4-BE49-F238E27FC236}">
                  <a16:creationId xmlns:a16="http://schemas.microsoft.com/office/drawing/2014/main" id="{2977483C-45A5-CC4F-AC8F-85140F54DFB8}"/>
                </a:ext>
              </a:extLst>
            </p:cNvPr>
            <p:cNvSpPr/>
            <p:nvPr/>
          </p:nvSpPr>
          <p:spPr>
            <a:xfrm>
              <a:off x="605599" y="212878"/>
              <a:ext cx="5295080" cy="812521"/>
            </a:xfrm>
            <a:custGeom>
              <a:avLst/>
              <a:gdLst>
                <a:gd name="connsiteX0" fmla="*/ 0 w 5295080"/>
                <a:gd name="connsiteY0" fmla="*/ 0 h 812521"/>
                <a:gd name="connsiteX1" fmla="*/ 5295080 w 5295080"/>
                <a:gd name="connsiteY1" fmla="*/ 0 h 812521"/>
                <a:gd name="connsiteX2" fmla="*/ 5295080 w 5295080"/>
                <a:gd name="connsiteY2" fmla="*/ 812521 h 812521"/>
                <a:gd name="connsiteX3" fmla="*/ 0 w 5295080"/>
                <a:gd name="connsiteY3" fmla="*/ 812521 h 812521"/>
                <a:gd name="connsiteX4" fmla="*/ 0 w 5295080"/>
                <a:gd name="connsiteY4" fmla="*/ 0 h 812521"/>
                <a:gd name="connsiteX0" fmla="*/ 6523433 w 5295080"/>
                <a:gd name="connsiteY0" fmla="*/ 358078 h 812521"/>
                <a:gd name="connsiteX1" fmla="*/ 5300640 w 5295080"/>
                <a:gd name="connsiteY1" fmla="*/ 388304 h 81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95080" h="812521" fill="none" extrusionOk="0">
                  <a:moveTo>
                    <a:pt x="0" y="0"/>
                  </a:moveTo>
                  <a:cubicBezTo>
                    <a:pt x="1087218" y="-49533"/>
                    <a:pt x="3002049" y="-14809"/>
                    <a:pt x="5295080" y="0"/>
                  </a:cubicBezTo>
                  <a:cubicBezTo>
                    <a:pt x="5319419" y="338934"/>
                    <a:pt x="5286869" y="719693"/>
                    <a:pt x="5295080" y="812521"/>
                  </a:cubicBezTo>
                  <a:cubicBezTo>
                    <a:pt x="4318157" y="764290"/>
                    <a:pt x="1517786" y="896976"/>
                    <a:pt x="0" y="812521"/>
                  </a:cubicBezTo>
                  <a:cubicBezTo>
                    <a:pt x="41406" y="661866"/>
                    <a:pt x="19950" y="210453"/>
                    <a:pt x="0" y="0"/>
                  </a:cubicBezTo>
                  <a:close/>
                </a:path>
                <a:path w="5295080" h="812521" fill="none" extrusionOk="0">
                  <a:moveTo>
                    <a:pt x="6523433" y="358078"/>
                  </a:moveTo>
                  <a:cubicBezTo>
                    <a:pt x="6271087" y="428598"/>
                    <a:pt x="5442436" y="402926"/>
                    <a:pt x="5300640" y="388304"/>
                  </a:cubicBezTo>
                </a:path>
                <a:path w="5295080" h="812521" stroke="0" extrusionOk="0">
                  <a:moveTo>
                    <a:pt x="0" y="0"/>
                  </a:moveTo>
                  <a:cubicBezTo>
                    <a:pt x="581005" y="118645"/>
                    <a:pt x="3129693" y="116012"/>
                    <a:pt x="5295080" y="0"/>
                  </a:cubicBezTo>
                  <a:cubicBezTo>
                    <a:pt x="5362065" y="252632"/>
                    <a:pt x="5365766" y="577232"/>
                    <a:pt x="5295080" y="812521"/>
                  </a:cubicBezTo>
                  <a:cubicBezTo>
                    <a:pt x="4047790" y="947121"/>
                    <a:pt x="775985" y="655325"/>
                    <a:pt x="0" y="812521"/>
                  </a:cubicBezTo>
                  <a:cubicBezTo>
                    <a:pt x="-59840" y="614788"/>
                    <a:pt x="14247" y="223902"/>
                    <a:pt x="0" y="0"/>
                  </a:cubicBezTo>
                  <a:close/>
                </a:path>
                <a:path w="5295080" h="812521" fill="none" stroke="0" extrusionOk="0">
                  <a:moveTo>
                    <a:pt x="6523433" y="358078"/>
                  </a:moveTo>
                  <a:cubicBezTo>
                    <a:pt x="6106975" y="393401"/>
                    <a:pt x="5741388" y="454121"/>
                    <a:pt x="5300640" y="388304"/>
                  </a:cubicBezTo>
                </a:path>
              </a:pathLst>
            </a:cu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borderCallout1">
                      <a:avLst>
                        <a:gd name="adj1" fmla="val 44070"/>
                        <a:gd name="adj2" fmla="val 123198"/>
                        <a:gd name="adj3" fmla="val 47790"/>
                        <a:gd name="adj4" fmla="val 100105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7EB78C9-CCEE-2662-F709-B4B998E2F291}"/>
                </a:ext>
              </a:extLst>
            </p:cNvPr>
            <p:cNvSpPr txBox="1"/>
            <p:nvPr/>
          </p:nvSpPr>
          <p:spPr>
            <a:xfrm>
              <a:off x="605599" y="295972"/>
              <a:ext cx="52950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종전</a:t>
              </a:r>
            </a:p>
          </p:txBody>
        </p:sp>
      </p:grpSp>
      <p:pic>
        <p:nvPicPr>
          <p:cNvPr id="12290" name="Picture 2">
            <a:extLst>
              <a:ext uri="{FF2B5EF4-FFF2-40B4-BE49-F238E27FC236}">
                <a16:creationId xmlns:a16="http://schemas.microsoft.com/office/drawing/2014/main" id="{C50F9ED3-81BA-11BB-32D2-0B51B4D56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080" y="2306700"/>
            <a:ext cx="4391645" cy="3142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美, 히로시마·나가사키 이어 '이곳'에 3번째 원폭 계획” | 중앙일보">
            <a:extLst>
              <a:ext uri="{FF2B5EF4-FFF2-40B4-BE49-F238E27FC236}">
                <a16:creationId xmlns:a16="http://schemas.microsoft.com/office/drawing/2014/main" id="{DEC47F26-CEAB-6F2B-52CC-BF8B2B8A6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4" y="2472931"/>
            <a:ext cx="3416616" cy="4150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625010-8777-92C0-4B59-30CAF389B74C}"/>
              </a:ext>
            </a:extLst>
          </p:cNvPr>
          <p:cNvSpPr txBox="1"/>
          <p:nvPr/>
        </p:nvSpPr>
        <p:spPr>
          <a:xfrm>
            <a:off x="0" y="235012"/>
            <a:ext cx="51555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 -</a:t>
            </a:r>
            <a:r>
              <a:rPr lang="ko-KR" altLang="en-US" dirty="0"/>
              <a:t>포츠담 선언을 통해 일본에 항복을 강요했으나</a:t>
            </a:r>
            <a:endParaRPr lang="en-US" altLang="ko-KR" dirty="0"/>
          </a:p>
          <a:p>
            <a:r>
              <a:rPr lang="ko-KR" altLang="en-US" dirty="0"/>
              <a:t> 일본이 항복하지 않아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 1945</a:t>
            </a:r>
            <a:r>
              <a:rPr lang="ko-KR" altLang="en-US" dirty="0"/>
              <a:t>년 </a:t>
            </a:r>
            <a:r>
              <a:rPr lang="en-US" altLang="ko-KR" dirty="0"/>
              <a:t>8</a:t>
            </a:r>
            <a:r>
              <a:rPr lang="ko-KR" altLang="en-US" dirty="0"/>
              <a:t>월 </a:t>
            </a:r>
            <a:r>
              <a:rPr lang="en-US" altLang="ko-KR" dirty="0"/>
              <a:t>6</a:t>
            </a:r>
            <a:r>
              <a:rPr lang="ko-KR" altLang="en-US" dirty="0"/>
              <a:t>일 히로시마</a:t>
            </a:r>
            <a:r>
              <a:rPr lang="en-US" altLang="ko-KR" dirty="0"/>
              <a:t>, 8</a:t>
            </a:r>
            <a:r>
              <a:rPr lang="ko-KR" altLang="en-US" dirty="0"/>
              <a:t>월 </a:t>
            </a:r>
            <a:r>
              <a:rPr lang="en-US" altLang="ko-KR" dirty="0"/>
              <a:t>9</a:t>
            </a:r>
            <a:r>
              <a:rPr lang="ko-KR" altLang="en-US" dirty="0"/>
              <a:t>일 나가사키에</a:t>
            </a:r>
            <a:endParaRPr lang="en-US" altLang="ko-KR" dirty="0"/>
          </a:p>
          <a:p>
            <a:r>
              <a:rPr lang="ko-KR" altLang="en-US" dirty="0"/>
              <a:t> 원자 폭탄 투하를 하였다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11BF1E-47F1-BC56-9D87-10D89433AF90}"/>
              </a:ext>
            </a:extLst>
          </p:cNvPr>
          <p:cNvSpPr txBox="1"/>
          <p:nvPr/>
        </p:nvSpPr>
        <p:spPr>
          <a:xfrm>
            <a:off x="0" y="1839330"/>
            <a:ext cx="7281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※</a:t>
            </a:r>
            <a:r>
              <a:rPr lang="ko-KR" altLang="en-US" sz="1400" dirty="0"/>
              <a:t>포츠담 선언 </a:t>
            </a:r>
            <a:r>
              <a:rPr lang="en-US" altLang="ko-KR" sz="1400" dirty="0"/>
              <a:t>: 1945</a:t>
            </a:r>
            <a:r>
              <a:rPr lang="ko-KR" altLang="en-US" sz="1400" dirty="0"/>
              <a:t>년 </a:t>
            </a:r>
            <a:r>
              <a:rPr lang="en-US" altLang="ko-KR" sz="1400" dirty="0"/>
              <a:t>7</a:t>
            </a:r>
            <a:r>
              <a:rPr lang="ko-KR" altLang="en-US" sz="1400" dirty="0"/>
              <a:t>월 </a:t>
            </a:r>
            <a:r>
              <a:rPr lang="en-US" altLang="ko-KR" sz="1400" dirty="0"/>
              <a:t>26</a:t>
            </a:r>
            <a:r>
              <a:rPr lang="ko-KR" altLang="en-US" sz="1400" dirty="0"/>
              <a:t>일 미국</a:t>
            </a:r>
            <a:r>
              <a:rPr lang="en-US" altLang="ko-KR" sz="1400" dirty="0"/>
              <a:t>, </a:t>
            </a:r>
            <a:r>
              <a:rPr lang="ko-KR" altLang="en-US" sz="1400" dirty="0"/>
              <a:t>영국</a:t>
            </a:r>
            <a:r>
              <a:rPr lang="en-US" altLang="ko-KR" sz="1400" dirty="0"/>
              <a:t>, </a:t>
            </a:r>
            <a:r>
              <a:rPr lang="ko-KR" altLang="en-US" sz="1400" dirty="0"/>
              <a:t>중화민국이 독일의 포츠담에서 발표한 선언</a:t>
            </a:r>
            <a:endParaRPr lang="en-US" altLang="ko-KR" sz="1400" dirty="0"/>
          </a:p>
          <a:p>
            <a:r>
              <a:rPr lang="en-US" altLang="ko-KR" sz="1400" dirty="0"/>
              <a:t>                    (</a:t>
            </a:r>
            <a:r>
              <a:rPr lang="ko-KR" altLang="en-US" sz="1400" dirty="0"/>
              <a:t>소련은 참여하였으나 서명하지는 않음</a:t>
            </a:r>
            <a:r>
              <a:rPr lang="en-US" altLang="ko-KR" sz="1400" dirty="0"/>
              <a:t>.)</a:t>
            </a:r>
            <a:endParaRPr lang="ko-KR" alt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1AE092-A300-6BBC-7FA6-D270017A4A03}"/>
              </a:ext>
            </a:extLst>
          </p:cNvPr>
          <p:cNvSpPr txBox="1"/>
          <p:nvPr/>
        </p:nvSpPr>
        <p:spPr>
          <a:xfrm>
            <a:off x="6667500" y="5577814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▲원폭 투하에 의해 쑥대밭이 된 히로시마 시내의 모습</a:t>
            </a:r>
          </a:p>
        </p:txBody>
      </p:sp>
    </p:spTree>
    <p:extLst>
      <p:ext uri="{BB962C8B-B14F-4D97-AF65-F5344CB8AC3E}">
        <p14:creationId xmlns:p14="http://schemas.microsoft.com/office/powerpoint/2010/main" val="1236178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D53065FE-C428-0DB4-52E9-B588E2EF3E7A}"/>
              </a:ext>
            </a:extLst>
          </p:cNvPr>
          <p:cNvGrpSpPr/>
          <p:nvPr/>
        </p:nvGrpSpPr>
        <p:grpSpPr>
          <a:xfrm>
            <a:off x="5672899" y="266218"/>
            <a:ext cx="5295080" cy="812521"/>
            <a:chOff x="605599" y="212878"/>
            <a:chExt cx="5295080" cy="812521"/>
          </a:xfrm>
        </p:grpSpPr>
        <p:sp>
          <p:nvSpPr>
            <p:cNvPr id="5" name="설명선: 선 4">
              <a:extLst>
                <a:ext uri="{FF2B5EF4-FFF2-40B4-BE49-F238E27FC236}">
                  <a16:creationId xmlns:a16="http://schemas.microsoft.com/office/drawing/2014/main" id="{F761BD69-2B33-2CA0-D250-1CF95DE30350}"/>
                </a:ext>
              </a:extLst>
            </p:cNvPr>
            <p:cNvSpPr/>
            <p:nvPr/>
          </p:nvSpPr>
          <p:spPr>
            <a:xfrm>
              <a:off x="605599" y="212878"/>
              <a:ext cx="5295080" cy="812521"/>
            </a:xfrm>
            <a:custGeom>
              <a:avLst/>
              <a:gdLst>
                <a:gd name="connsiteX0" fmla="*/ 0 w 5295080"/>
                <a:gd name="connsiteY0" fmla="*/ 0 h 812521"/>
                <a:gd name="connsiteX1" fmla="*/ 5295080 w 5295080"/>
                <a:gd name="connsiteY1" fmla="*/ 0 h 812521"/>
                <a:gd name="connsiteX2" fmla="*/ 5295080 w 5295080"/>
                <a:gd name="connsiteY2" fmla="*/ 812521 h 812521"/>
                <a:gd name="connsiteX3" fmla="*/ 0 w 5295080"/>
                <a:gd name="connsiteY3" fmla="*/ 812521 h 812521"/>
                <a:gd name="connsiteX4" fmla="*/ 0 w 5295080"/>
                <a:gd name="connsiteY4" fmla="*/ 0 h 812521"/>
                <a:gd name="connsiteX0" fmla="*/ 6523433 w 5295080"/>
                <a:gd name="connsiteY0" fmla="*/ 358078 h 812521"/>
                <a:gd name="connsiteX1" fmla="*/ 5300640 w 5295080"/>
                <a:gd name="connsiteY1" fmla="*/ 388304 h 81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95080" h="812521" fill="none" extrusionOk="0">
                  <a:moveTo>
                    <a:pt x="0" y="0"/>
                  </a:moveTo>
                  <a:cubicBezTo>
                    <a:pt x="1087218" y="-49533"/>
                    <a:pt x="3002049" y="-14809"/>
                    <a:pt x="5295080" y="0"/>
                  </a:cubicBezTo>
                  <a:cubicBezTo>
                    <a:pt x="5319419" y="338934"/>
                    <a:pt x="5286869" y="719693"/>
                    <a:pt x="5295080" y="812521"/>
                  </a:cubicBezTo>
                  <a:cubicBezTo>
                    <a:pt x="4318157" y="764290"/>
                    <a:pt x="1517786" y="896976"/>
                    <a:pt x="0" y="812521"/>
                  </a:cubicBezTo>
                  <a:cubicBezTo>
                    <a:pt x="41406" y="661866"/>
                    <a:pt x="19950" y="210453"/>
                    <a:pt x="0" y="0"/>
                  </a:cubicBezTo>
                  <a:close/>
                </a:path>
                <a:path w="5295080" h="812521" fill="none" extrusionOk="0">
                  <a:moveTo>
                    <a:pt x="6523433" y="358078"/>
                  </a:moveTo>
                  <a:cubicBezTo>
                    <a:pt x="6271087" y="428598"/>
                    <a:pt x="5442436" y="402926"/>
                    <a:pt x="5300640" y="388304"/>
                  </a:cubicBezTo>
                </a:path>
                <a:path w="5295080" h="812521" stroke="0" extrusionOk="0">
                  <a:moveTo>
                    <a:pt x="0" y="0"/>
                  </a:moveTo>
                  <a:cubicBezTo>
                    <a:pt x="581005" y="118645"/>
                    <a:pt x="3129693" y="116012"/>
                    <a:pt x="5295080" y="0"/>
                  </a:cubicBezTo>
                  <a:cubicBezTo>
                    <a:pt x="5362065" y="252632"/>
                    <a:pt x="5365766" y="577232"/>
                    <a:pt x="5295080" y="812521"/>
                  </a:cubicBezTo>
                  <a:cubicBezTo>
                    <a:pt x="4047790" y="947121"/>
                    <a:pt x="775985" y="655325"/>
                    <a:pt x="0" y="812521"/>
                  </a:cubicBezTo>
                  <a:cubicBezTo>
                    <a:pt x="-59840" y="614788"/>
                    <a:pt x="14247" y="223902"/>
                    <a:pt x="0" y="0"/>
                  </a:cubicBezTo>
                  <a:close/>
                </a:path>
                <a:path w="5295080" h="812521" fill="none" stroke="0" extrusionOk="0">
                  <a:moveTo>
                    <a:pt x="6523433" y="358078"/>
                  </a:moveTo>
                  <a:cubicBezTo>
                    <a:pt x="6106975" y="393401"/>
                    <a:pt x="5741388" y="454121"/>
                    <a:pt x="5300640" y="388304"/>
                  </a:cubicBezTo>
                </a:path>
              </a:pathLst>
            </a:cu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borderCallout1">
                      <a:avLst>
                        <a:gd name="adj1" fmla="val 44070"/>
                        <a:gd name="adj2" fmla="val 123198"/>
                        <a:gd name="adj3" fmla="val 47790"/>
                        <a:gd name="adj4" fmla="val 100105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3049231-E556-B94A-98C3-C2D6CD40CAB8}"/>
                </a:ext>
              </a:extLst>
            </p:cNvPr>
            <p:cNvSpPr txBox="1"/>
            <p:nvPr/>
          </p:nvSpPr>
          <p:spPr>
            <a:xfrm>
              <a:off x="605599" y="295972"/>
              <a:ext cx="52950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종전</a:t>
              </a:r>
            </a:p>
          </p:txBody>
        </p:sp>
      </p:grpSp>
      <p:pic>
        <p:nvPicPr>
          <p:cNvPr id="13314" name="Picture 2" descr="일본의 항복 - 위키백과, 우리 모두의 백과사전">
            <a:extLst>
              <a:ext uri="{FF2B5EF4-FFF2-40B4-BE49-F238E27FC236}">
                <a16:creationId xmlns:a16="http://schemas.microsoft.com/office/drawing/2014/main" id="{28AEEB2E-B7CE-57A3-FE8B-4232D81AF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4" y="1443901"/>
            <a:ext cx="5669623" cy="4507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ED5C98-AE4D-FA6B-A9D5-F5A53D856B93}"/>
              </a:ext>
            </a:extLst>
          </p:cNvPr>
          <p:cNvSpPr txBox="1"/>
          <p:nvPr/>
        </p:nvSpPr>
        <p:spPr>
          <a:xfrm>
            <a:off x="6491400" y="2077155"/>
            <a:ext cx="4910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-</a:t>
            </a:r>
            <a:r>
              <a:rPr lang="ko-KR" altLang="en-US" b="1" dirty="0"/>
              <a:t>원폭 투하 </a:t>
            </a:r>
            <a:r>
              <a:rPr lang="en-US" altLang="ko-KR" b="1" dirty="0"/>
              <a:t>6</a:t>
            </a:r>
            <a:r>
              <a:rPr lang="ko-KR" altLang="en-US" b="1" dirty="0"/>
              <a:t>일 후 일본이 무조건 항복을 선언</a:t>
            </a:r>
            <a:endParaRPr lang="en-US" altLang="ko-KR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21A4FC-8AE0-40CB-CFED-6874151271D7}"/>
              </a:ext>
            </a:extLst>
          </p:cNvPr>
          <p:cNvSpPr txBox="1"/>
          <p:nvPr/>
        </p:nvSpPr>
        <p:spPr>
          <a:xfrm>
            <a:off x="6491400" y="2793719"/>
            <a:ext cx="4025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-1945</a:t>
            </a:r>
            <a:r>
              <a:rPr lang="ko-KR" altLang="en-US" b="1" dirty="0"/>
              <a:t>년 </a:t>
            </a:r>
            <a:r>
              <a:rPr lang="en-US" altLang="ko-KR" b="1" dirty="0"/>
              <a:t>9</a:t>
            </a:r>
            <a:r>
              <a:rPr lang="ko-KR" altLang="en-US" b="1" dirty="0"/>
              <a:t>월 </a:t>
            </a:r>
            <a:r>
              <a:rPr lang="en-US" altLang="ko-KR" b="1" dirty="0"/>
              <a:t>2</a:t>
            </a:r>
            <a:r>
              <a:rPr lang="ko-KR" altLang="en-US" b="1" dirty="0"/>
              <a:t>일 </a:t>
            </a:r>
            <a:endParaRPr lang="en-US" altLang="ko-KR" b="1" dirty="0"/>
          </a:p>
          <a:p>
            <a:r>
              <a:rPr lang="ko-KR" altLang="en-US" dirty="0"/>
              <a:t> 도쿄 만의 </a:t>
            </a:r>
            <a:r>
              <a:rPr lang="en-US" altLang="ko-KR" dirty="0"/>
              <a:t>USS </a:t>
            </a:r>
            <a:r>
              <a:rPr lang="ko-KR" altLang="en-US" dirty="0"/>
              <a:t>미주리 에서 </a:t>
            </a:r>
            <a:endParaRPr lang="en-US" altLang="ko-KR" dirty="0"/>
          </a:p>
          <a:p>
            <a:r>
              <a:rPr lang="ko-KR" altLang="en-US" dirty="0"/>
              <a:t> 공식적인 일본의 항복이 진행되었다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35D188-5E2B-2BBA-72F3-A2543639F99A}"/>
              </a:ext>
            </a:extLst>
          </p:cNvPr>
          <p:cNvSpPr txBox="1"/>
          <p:nvPr/>
        </p:nvSpPr>
        <p:spPr>
          <a:xfrm>
            <a:off x="6491400" y="4064281"/>
            <a:ext cx="5700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-</a:t>
            </a:r>
            <a:r>
              <a:rPr lang="ko-KR" altLang="en-US" b="1" dirty="0"/>
              <a:t>일본군의 패배 이후 일본의 천황은 인간취급을 받음 </a:t>
            </a:r>
            <a:endParaRPr lang="en-US" altLang="ko-KR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47DF35-250E-FBCD-8EB2-F0C346A5A305}"/>
              </a:ext>
            </a:extLst>
          </p:cNvPr>
          <p:cNvSpPr txBox="1"/>
          <p:nvPr/>
        </p:nvSpPr>
        <p:spPr>
          <a:xfrm>
            <a:off x="6491400" y="4780845"/>
            <a:ext cx="4301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-</a:t>
            </a:r>
            <a:r>
              <a:rPr lang="ko-KR" altLang="en-US" b="1" dirty="0"/>
              <a:t>일본이 지배하던 식민지들의 독립 진행</a:t>
            </a:r>
            <a:endParaRPr lang="en-US" altLang="ko-KR" b="1" dirty="0"/>
          </a:p>
          <a:p>
            <a:r>
              <a:rPr lang="ko-KR" altLang="en-US" dirty="0"/>
              <a:t> 일본 내의 미군 통치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0F3A3B-A890-FBB9-0C08-2546F60E10D9}"/>
              </a:ext>
            </a:extLst>
          </p:cNvPr>
          <p:cNvSpPr txBox="1"/>
          <p:nvPr/>
        </p:nvSpPr>
        <p:spPr>
          <a:xfrm>
            <a:off x="350204" y="6051407"/>
            <a:ext cx="6994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▲일본 외무대신 </a:t>
            </a:r>
            <a:r>
              <a:rPr lang="ko-KR" altLang="en-US" sz="1400" dirty="0" err="1"/>
              <a:t>시게미쓰</a:t>
            </a:r>
            <a:r>
              <a:rPr lang="ko-KR" altLang="en-US" sz="1400" dirty="0"/>
              <a:t> 마모루가 </a:t>
            </a:r>
            <a:r>
              <a:rPr lang="en-US" altLang="ko-KR" sz="1400" dirty="0"/>
              <a:t>USS </a:t>
            </a:r>
            <a:r>
              <a:rPr lang="ko-KR" altLang="en-US" sz="1400" dirty="0"/>
              <a:t>미주리에서 항복문서에 서명하고 있는 모습</a:t>
            </a:r>
          </a:p>
        </p:txBody>
      </p:sp>
    </p:spTree>
    <p:extLst>
      <p:ext uri="{BB962C8B-B14F-4D97-AF65-F5344CB8AC3E}">
        <p14:creationId xmlns:p14="http://schemas.microsoft.com/office/powerpoint/2010/main" val="887723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Rectangle 1434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342" name="Picture 6">
            <a:extLst>
              <a:ext uri="{FF2B5EF4-FFF2-40B4-BE49-F238E27FC236}">
                <a16:creationId xmlns:a16="http://schemas.microsoft.com/office/drawing/2014/main" id="{0409BC6C-F272-84A7-C9D4-3E6B2580E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B7484DB5-8614-9C0F-931C-5457389AFA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D3277D-8BDD-26B8-DAB5-1409DD12A74A}"/>
              </a:ext>
            </a:extLst>
          </p:cNvPr>
          <p:cNvSpPr txBox="1"/>
          <p:nvPr/>
        </p:nvSpPr>
        <p:spPr>
          <a:xfrm>
            <a:off x="4221480" y="3947160"/>
            <a:ext cx="81686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6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일본의 자위대</a:t>
            </a:r>
            <a:r>
              <a:rPr lang="ko-KR" altLang="en-US" sz="44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ko-KR" sz="4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ko-KR" sz="44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44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일본의 준군사조직</a:t>
            </a:r>
          </a:p>
        </p:txBody>
      </p:sp>
    </p:spTree>
    <p:extLst>
      <p:ext uri="{BB962C8B-B14F-4D97-AF65-F5344CB8AC3E}">
        <p14:creationId xmlns:p14="http://schemas.microsoft.com/office/powerpoint/2010/main" val="354931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C73D450F-FE7F-26F6-8C25-8D645B4D8F65}"/>
              </a:ext>
            </a:extLst>
          </p:cNvPr>
          <p:cNvGrpSpPr/>
          <p:nvPr/>
        </p:nvGrpSpPr>
        <p:grpSpPr>
          <a:xfrm>
            <a:off x="674179" y="357658"/>
            <a:ext cx="5295080" cy="812521"/>
            <a:chOff x="605599" y="212878"/>
            <a:chExt cx="5295080" cy="812521"/>
          </a:xfrm>
        </p:grpSpPr>
        <p:sp>
          <p:nvSpPr>
            <p:cNvPr id="5" name="설명선: 선 4">
              <a:extLst>
                <a:ext uri="{FF2B5EF4-FFF2-40B4-BE49-F238E27FC236}">
                  <a16:creationId xmlns:a16="http://schemas.microsoft.com/office/drawing/2014/main" id="{2FF08A87-7F6D-64EC-D0F7-A69579141A3E}"/>
                </a:ext>
              </a:extLst>
            </p:cNvPr>
            <p:cNvSpPr/>
            <p:nvPr/>
          </p:nvSpPr>
          <p:spPr>
            <a:xfrm>
              <a:off x="605599" y="212878"/>
              <a:ext cx="5295080" cy="812521"/>
            </a:xfrm>
            <a:custGeom>
              <a:avLst/>
              <a:gdLst>
                <a:gd name="connsiteX0" fmla="*/ 0 w 5295080"/>
                <a:gd name="connsiteY0" fmla="*/ 0 h 812521"/>
                <a:gd name="connsiteX1" fmla="*/ 5295080 w 5295080"/>
                <a:gd name="connsiteY1" fmla="*/ 0 h 812521"/>
                <a:gd name="connsiteX2" fmla="*/ 5295080 w 5295080"/>
                <a:gd name="connsiteY2" fmla="*/ 812521 h 812521"/>
                <a:gd name="connsiteX3" fmla="*/ 0 w 5295080"/>
                <a:gd name="connsiteY3" fmla="*/ 812521 h 812521"/>
                <a:gd name="connsiteX4" fmla="*/ 0 w 5295080"/>
                <a:gd name="connsiteY4" fmla="*/ 0 h 812521"/>
                <a:gd name="connsiteX0" fmla="*/ -677453 w 5295080"/>
                <a:gd name="connsiteY0" fmla="*/ 342835 h 812521"/>
                <a:gd name="connsiteX1" fmla="*/ 12338 w 5295080"/>
                <a:gd name="connsiteY1" fmla="*/ 441646 h 81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95080" h="812521" fill="none" extrusionOk="0">
                  <a:moveTo>
                    <a:pt x="0" y="0"/>
                  </a:moveTo>
                  <a:cubicBezTo>
                    <a:pt x="1087218" y="-49533"/>
                    <a:pt x="3002049" y="-14809"/>
                    <a:pt x="5295080" y="0"/>
                  </a:cubicBezTo>
                  <a:cubicBezTo>
                    <a:pt x="5319419" y="338934"/>
                    <a:pt x="5286869" y="719693"/>
                    <a:pt x="5295080" y="812521"/>
                  </a:cubicBezTo>
                  <a:cubicBezTo>
                    <a:pt x="4318157" y="764290"/>
                    <a:pt x="1517786" y="896976"/>
                    <a:pt x="0" y="812521"/>
                  </a:cubicBezTo>
                  <a:cubicBezTo>
                    <a:pt x="41406" y="661866"/>
                    <a:pt x="19950" y="210453"/>
                    <a:pt x="0" y="0"/>
                  </a:cubicBezTo>
                  <a:close/>
                </a:path>
                <a:path w="5295080" h="812521" fill="none" extrusionOk="0">
                  <a:moveTo>
                    <a:pt x="-677453" y="342835"/>
                  </a:moveTo>
                  <a:cubicBezTo>
                    <a:pt x="-444165" y="438981"/>
                    <a:pt x="-325283" y="388880"/>
                    <a:pt x="12338" y="441646"/>
                  </a:cubicBezTo>
                </a:path>
                <a:path w="5295080" h="812521" stroke="0" extrusionOk="0">
                  <a:moveTo>
                    <a:pt x="0" y="0"/>
                  </a:moveTo>
                  <a:cubicBezTo>
                    <a:pt x="581005" y="118645"/>
                    <a:pt x="3129693" y="116012"/>
                    <a:pt x="5295080" y="0"/>
                  </a:cubicBezTo>
                  <a:cubicBezTo>
                    <a:pt x="5362065" y="252632"/>
                    <a:pt x="5365766" y="577232"/>
                    <a:pt x="5295080" y="812521"/>
                  </a:cubicBezTo>
                  <a:cubicBezTo>
                    <a:pt x="4047790" y="947121"/>
                    <a:pt x="775985" y="655325"/>
                    <a:pt x="0" y="812521"/>
                  </a:cubicBezTo>
                  <a:cubicBezTo>
                    <a:pt x="-59840" y="614788"/>
                    <a:pt x="14247" y="223902"/>
                    <a:pt x="0" y="0"/>
                  </a:cubicBezTo>
                  <a:close/>
                </a:path>
                <a:path w="5295080" h="812521" fill="none" stroke="0" extrusionOk="0">
                  <a:moveTo>
                    <a:pt x="-677453" y="342835"/>
                  </a:moveTo>
                  <a:cubicBezTo>
                    <a:pt x="-544876" y="366131"/>
                    <a:pt x="-295476" y="438398"/>
                    <a:pt x="12338" y="441646"/>
                  </a:cubicBezTo>
                </a:path>
              </a:pathLst>
            </a:cu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borderCallout1">
                      <a:avLst>
                        <a:gd name="adj1" fmla="val 42194"/>
                        <a:gd name="adj2" fmla="val -12794"/>
                        <a:gd name="adj3" fmla="val 54355"/>
                        <a:gd name="adj4" fmla="val 233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A8D4E8-4EB3-6FAA-6982-E25DA3C168F9}"/>
                </a:ext>
              </a:extLst>
            </p:cNvPr>
            <p:cNvSpPr txBox="1"/>
            <p:nvPr/>
          </p:nvSpPr>
          <p:spPr>
            <a:xfrm>
              <a:off x="605599" y="295972"/>
              <a:ext cx="52950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자위대 란</a:t>
              </a:r>
              <a:r>
                <a:rPr lang="en-US" altLang="ko-KR" sz="3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  <a:endParaRPr lang="ko-KR" altLang="en-US" sz="32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1308536-2BC5-3271-D7FB-6B2A570110D7}"/>
              </a:ext>
            </a:extLst>
          </p:cNvPr>
          <p:cNvSpPr txBox="1"/>
          <p:nvPr/>
        </p:nvSpPr>
        <p:spPr>
          <a:xfrm>
            <a:off x="0" y="1447800"/>
            <a:ext cx="11301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- </a:t>
            </a:r>
            <a:r>
              <a:rPr lang="ko-KR" altLang="en-US" sz="2400" b="1" dirty="0"/>
              <a:t>스스로 방위하는 부대를 뜻하며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방어적 성격만을 갖는 일본의 준 군대조직이다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518A36C8-6326-BDC2-60FA-3092F8246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086" y="2816845"/>
            <a:ext cx="2655252" cy="222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907D1F33-11CC-2249-0954-D49CBD73B6E0}"/>
              </a:ext>
            </a:extLst>
          </p:cNvPr>
          <p:cNvGrpSpPr/>
          <p:nvPr/>
        </p:nvGrpSpPr>
        <p:grpSpPr>
          <a:xfrm>
            <a:off x="5125941" y="2263532"/>
            <a:ext cx="3507519" cy="3507519"/>
            <a:chOff x="1041621" y="2191041"/>
            <a:chExt cx="4309301" cy="4309301"/>
          </a:xfrm>
        </p:grpSpPr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140BA430-2F24-924E-DEC2-C2C13D348291}"/>
                </a:ext>
              </a:extLst>
            </p:cNvPr>
            <p:cNvSpPr/>
            <p:nvPr/>
          </p:nvSpPr>
          <p:spPr>
            <a:xfrm>
              <a:off x="1041621" y="2191041"/>
              <a:ext cx="4309301" cy="430930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52C4D7-0372-3EAB-1D61-E3E63B43142B}"/>
                </a:ext>
              </a:extLst>
            </p:cNvPr>
            <p:cNvSpPr txBox="1"/>
            <p:nvPr/>
          </p:nvSpPr>
          <p:spPr>
            <a:xfrm>
              <a:off x="2588410" y="2266266"/>
              <a:ext cx="1247415" cy="491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err="1"/>
                <a:t>방위성</a:t>
              </a:r>
              <a:endParaRPr lang="ko-KR" altLang="en-US" sz="2000" b="1" dirty="0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BE7409EB-EF66-8F02-F609-650D502A0235}"/>
                </a:ext>
              </a:extLst>
            </p:cNvPr>
            <p:cNvSpPr/>
            <p:nvPr/>
          </p:nvSpPr>
          <p:spPr>
            <a:xfrm>
              <a:off x="1469922" y="3158430"/>
              <a:ext cx="1470660" cy="147066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24CB23D6-2329-0AE6-9C09-3F34E570AC6E}"/>
                </a:ext>
              </a:extLst>
            </p:cNvPr>
            <p:cNvSpPr/>
            <p:nvPr/>
          </p:nvSpPr>
          <p:spPr>
            <a:xfrm>
              <a:off x="3368882" y="3158430"/>
              <a:ext cx="1470660" cy="147066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298374B2-C7B9-13C1-05F5-EC21F5E8D9DA}"/>
                </a:ext>
              </a:extLst>
            </p:cNvPr>
            <p:cNvSpPr/>
            <p:nvPr/>
          </p:nvSpPr>
          <p:spPr>
            <a:xfrm>
              <a:off x="2419402" y="4629090"/>
              <a:ext cx="1470660" cy="147066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4D8926-D5AC-5884-C463-0DC16575225E}"/>
                </a:ext>
              </a:extLst>
            </p:cNvPr>
            <p:cNvSpPr txBox="1"/>
            <p:nvPr/>
          </p:nvSpPr>
          <p:spPr>
            <a:xfrm>
              <a:off x="1544904" y="3721114"/>
              <a:ext cx="1470660" cy="378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/>
                <a:t>육상자위대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4F60560-9F05-E8D4-3DB3-95D6D51E0EA5}"/>
                </a:ext>
              </a:extLst>
            </p:cNvPr>
            <p:cNvSpPr txBox="1"/>
            <p:nvPr/>
          </p:nvSpPr>
          <p:spPr>
            <a:xfrm>
              <a:off x="3470006" y="3702209"/>
              <a:ext cx="1470660" cy="378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/>
                <a:t>해상자위대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FBAC5B3-C72B-11A4-7525-825FD4E394CE}"/>
                </a:ext>
              </a:extLst>
            </p:cNvPr>
            <p:cNvSpPr txBox="1"/>
            <p:nvPr/>
          </p:nvSpPr>
          <p:spPr>
            <a:xfrm>
              <a:off x="2460940" y="5200074"/>
              <a:ext cx="1470660" cy="378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/>
                <a:t>항공자위대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6116B3F-5F3A-D443-8144-7F679BB67C9A}"/>
              </a:ext>
            </a:extLst>
          </p:cNvPr>
          <p:cNvSpPr txBox="1"/>
          <p:nvPr/>
        </p:nvSpPr>
        <p:spPr>
          <a:xfrm>
            <a:off x="12418" y="2150812"/>
            <a:ext cx="51892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최고 지휘</a:t>
            </a:r>
            <a:r>
              <a:rPr lang="en-US" altLang="ko-KR" b="1" dirty="0"/>
              <a:t>·</a:t>
            </a:r>
            <a:r>
              <a:rPr lang="ko-KR" altLang="en-US" b="1" dirty="0"/>
              <a:t>감독권 </a:t>
            </a:r>
            <a:r>
              <a:rPr lang="en-US" altLang="ko-KR" b="1" dirty="0"/>
              <a:t>: </a:t>
            </a:r>
            <a:r>
              <a:rPr lang="ko-KR" altLang="en-US" b="1" dirty="0"/>
              <a:t>내각</a:t>
            </a:r>
            <a:endParaRPr lang="en-US" altLang="ko-KR" b="1" dirty="0"/>
          </a:p>
          <a:p>
            <a:r>
              <a:rPr lang="ko-KR" altLang="en-US" b="1" dirty="0"/>
              <a:t>최고지휘관 </a:t>
            </a:r>
            <a:r>
              <a:rPr lang="en-US" altLang="ko-KR" b="1" dirty="0"/>
              <a:t>: </a:t>
            </a:r>
            <a:r>
              <a:rPr lang="ko-KR" altLang="en-US" b="1" dirty="0"/>
              <a:t>내각총리대신</a:t>
            </a:r>
            <a:endParaRPr lang="en-US" altLang="ko-KR" b="1" dirty="0"/>
          </a:p>
          <a:p>
            <a:endParaRPr lang="en-US" altLang="ko-KR" dirty="0"/>
          </a:p>
          <a:p>
            <a:r>
              <a:rPr lang="ko-KR" altLang="en-US" b="1" dirty="0"/>
              <a:t>방위대신은 </a:t>
            </a:r>
            <a:endParaRPr lang="en-US" altLang="ko-KR" b="1" dirty="0"/>
          </a:p>
          <a:p>
            <a:r>
              <a:rPr lang="ko-KR" altLang="en-US" b="1" dirty="0"/>
              <a:t>내각총리대신의 지휘</a:t>
            </a:r>
            <a:r>
              <a:rPr lang="en-US" altLang="ko-KR" b="1" dirty="0"/>
              <a:t>·</a:t>
            </a:r>
            <a:r>
              <a:rPr lang="ko-KR" altLang="en-US" b="1" dirty="0"/>
              <a:t>감독을 받아 자위대를 지휘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5AECA9-6423-341B-3ECD-0AD51EAB2580}"/>
              </a:ext>
            </a:extLst>
          </p:cNvPr>
          <p:cNvSpPr txBox="1"/>
          <p:nvPr/>
        </p:nvSpPr>
        <p:spPr>
          <a:xfrm>
            <a:off x="5818772" y="5879081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▲자위대 구성표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902AA9-F00B-1E38-FB8F-BF320535642D}"/>
              </a:ext>
            </a:extLst>
          </p:cNvPr>
          <p:cNvSpPr txBox="1"/>
          <p:nvPr/>
        </p:nvSpPr>
        <p:spPr>
          <a:xfrm>
            <a:off x="9351588" y="5260326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▲자위대의 깃발</a:t>
            </a:r>
            <a:endParaRPr lang="en-US" altLang="ko-KR" dirty="0"/>
          </a:p>
        </p:txBody>
      </p:sp>
      <p:pic>
        <p:nvPicPr>
          <p:cNvPr id="15364" name="Picture 4" descr="부상하는 일본 자위대](5)자위대도 '일손부족'…'양복조' vs '제복조' 갈등도 깊어 | 중앙일보">
            <a:extLst>
              <a:ext uri="{FF2B5EF4-FFF2-40B4-BE49-F238E27FC236}">
                <a16:creationId xmlns:a16="http://schemas.microsoft.com/office/drawing/2014/main" id="{2E990D0B-5C26-03D4-2BB5-8D7465A5C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89" y="3816699"/>
            <a:ext cx="3424460" cy="2280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D1EA3EB-3B67-3BD1-87AA-4C7102C69775}"/>
              </a:ext>
            </a:extLst>
          </p:cNvPr>
          <p:cNvSpPr txBox="1"/>
          <p:nvPr/>
        </p:nvSpPr>
        <p:spPr>
          <a:xfrm>
            <a:off x="381989" y="6109471"/>
            <a:ext cx="3549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▲미 육군과 연합훈련을 하고 있는 자위대</a:t>
            </a:r>
          </a:p>
        </p:txBody>
      </p:sp>
    </p:spTree>
    <p:extLst>
      <p:ext uri="{BB962C8B-B14F-4D97-AF65-F5344CB8AC3E}">
        <p14:creationId xmlns:p14="http://schemas.microsoft.com/office/powerpoint/2010/main" val="2590538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5F093A10-FA4C-8CE2-6941-D50795B84903}"/>
              </a:ext>
            </a:extLst>
          </p:cNvPr>
          <p:cNvGrpSpPr/>
          <p:nvPr/>
        </p:nvGrpSpPr>
        <p:grpSpPr>
          <a:xfrm>
            <a:off x="6008179" y="319558"/>
            <a:ext cx="5295080" cy="812521"/>
            <a:chOff x="605599" y="212878"/>
            <a:chExt cx="5295080" cy="812521"/>
          </a:xfrm>
        </p:grpSpPr>
        <p:sp>
          <p:nvSpPr>
            <p:cNvPr id="5" name="설명선: 선 4">
              <a:extLst>
                <a:ext uri="{FF2B5EF4-FFF2-40B4-BE49-F238E27FC236}">
                  <a16:creationId xmlns:a16="http://schemas.microsoft.com/office/drawing/2014/main" id="{F22B2E29-26B1-08CF-662B-13898C1F58E2}"/>
                </a:ext>
              </a:extLst>
            </p:cNvPr>
            <p:cNvSpPr/>
            <p:nvPr/>
          </p:nvSpPr>
          <p:spPr>
            <a:xfrm>
              <a:off x="605599" y="212878"/>
              <a:ext cx="5295080" cy="812521"/>
            </a:xfrm>
            <a:custGeom>
              <a:avLst/>
              <a:gdLst>
                <a:gd name="connsiteX0" fmla="*/ 0 w 5295080"/>
                <a:gd name="connsiteY0" fmla="*/ 0 h 812521"/>
                <a:gd name="connsiteX1" fmla="*/ 5295080 w 5295080"/>
                <a:gd name="connsiteY1" fmla="*/ 0 h 812521"/>
                <a:gd name="connsiteX2" fmla="*/ 5295080 w 5295080"/>
                <a:gd name="connsiteY2" fmla="*/ 812521 h 812521"/>
                <a:gd name="connsiteX3" fmla="*/ 0 w 5295080"/>
                <a:gd name="connsiteY3" fmla="*/ 812521 h 812521"/>
                <a:gd name="connsiteX4" fmla="*/ 0 w 5295080"/>
                <a:gd name="connsiteY4" fmla="*/ 0 h 812521"/>
                <a:gd name="connsiteX0" fmla="*/ 6180523 w 5295080"/>
                <a:gd name="connsiteY0" fmla="*/ 502853 h 812521"/>
                <a:gd name="connsiteX1" fmla="*/ 5300640 w 5295080"/>
                <a:gd name="connsiteY1" fmla="*/ 456889 h 81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95080" h="812521" fill="none" extrusionOk="0">
                  <a:moveTo>
                    <a:pt x="0" y="0"/>
                  </a:moveTo>
                  <a:cubicBezTo>
                    <a:pt x="1087218" y="-49533"/>
                    <a:pt x="3002049" y="-14809"/>
                    <a:pt x="5295080" y="0"/>
                  </a:cubicBezTo>
                  <a:cubicBezTo>
                    <a:pt x="5319419" y="338934"/>
                    <a:pt x="5286869" y="719693"/>
                    <a:pt x="5295080" y="812521"/>
                  </a:cubicBezTo>
                  <a:cubicBezTo>
                    <a:pt x="4318157" y="764290"/>
                    <a:pt x="1517786" y="896976"/>
                    <a:pt x="0" y="812521"/>
                  </a:cubicBezTo>
                  <a:cubicBezTo>
                    <a:pt x="41406" y="661866"/>
                    <a:pt x="19950" y="210453"/>
                    <a:pt x="0" y="0"/>
                  </a:cubicBezTo>
                  <a:close/>
                </a:path>
                <a:path w="5295080" h="812521" fill="none" extrusionOk="0">
                  <a:moveTo>
                    <a:pt x="6180523" y="502853"/>
                  </a:moveTo>
                  <a:cubicBezTo>
                    <a:pt x="6045845" y="540468"/>
                    <a:pt x="5557825" y="536003"/>
                    <a:pt x="5300640" y="456889"/>
                  </a:cubicBezTo>
                </a:path>
                <a:path w="5295080" h="812521" stroke="0" extrusionOk="0">
                  <a:moveTo>
                    <a:pt x="0" y="0"/>
                  </a:moveTo>
                  <a:cubicBezTo>
                    <a:pt x="581005" y="118645"/>
                    <a:pt x="3129693" y="116012"/>
                    <a:pt x="5295080" y="0"/>
                  </a:cubicBezTo>
                  <a:cubicBezTo>
                    <a:pt x="5362065" y="252632"/>
                    <a:pt x="5365766" y="577232"/>
                    <a:pt x="5295080" y="812521"/>
                  </a:cubicBezTo>
                  <a:cubicBezTo>
                    <a:pt x="4047790" y="947121"/>
                    <a:pt x="775985" y="655325"/>
                    <a:pt x="0" y="812521"/>
                  </a:cubicBezTo>
                  <a:cubicBezTo>
                    <a:pt x="-59840" y="614788"/>
                    <a:pt x="14247" y="223902"/>
                    <a:pt x="0" y="0"/>
                  </a:cubicBezTo>
                  <a:close/>
                </a:path>
                <a:path w="5295080" h="812521" fill="none" stroke="0" extrusionOk="0">
                  <a:moveTo>
                    <a:pt x="6180523" y="502853"/>
                  </a:moveTo>
                  <a:cubicBezTo>
                    <a:pt x="5856247" y="483085"/>
                    <a:pt x="5655269" y="500403"/>
                    <a:pt x="5300640" y="456889"/>
                  </a:cubicBezTo>
                </a:path>
              </a:pathLst>
            </a:cu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borderCallout1">
                      <a:avLst>
                        <a:gd name="adj1" fmla="val 61888"/>
                        <a:gd name="adj2" fmla="val 116722"/>
                        <a:gd name="adj3" fmla="val 56231"/>
                        <a:gd name="adj4" fmla="val 100105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59A31FD-56BE-DE74-820C-250F1972DA0C}"/>
                </a:ext>
              </a:extLst>
            </p:cNvPr>
            <p:cNvSpPr txBox="1"/>
            <p:nvPr/>
          </p:nvSpPr>
          <p:spPr>
            <a:xfrm>
              <a:off x="605599" y="295972"/>
              <a:ext cx="52950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자위대 종류 및 병력</a:t>
              </a:r>
            </a:p>
          </p:txBody>
        </p:sp>
      </p:grpSp>
      <p:pic>
        <p:nvPicPr>
          <p:cNvPr id="16386" name="Picture 2">
            <a:extLst>
              <a:ext uri="{FF2B5EF4-FFF2-40B4-BE49-F238E27FC236}">
                <a16:creationId xmlns:a16="http://schemas.microsoft.com/office/drawing/2014/main" id="{91E5D4B6-67EC-E74A-2E26-F07D0A350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37" y="1169089"/>
            <a:ext cx="2086963" cy="17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8774F574-EE80-119D-D146-1589F7272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730" y="2647950"/>
            <a:ext cx="23431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id="{F944B3B4-3A4B-924B-75EB-5DE8F313B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37" y="4004298"/>
            <a:ext cx="19526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4DA0C5-D12E-89BF-C80F-D59FD28F685A}"/>
              </a:ext>
            </a:extLst>
          </p:cNvPr>
          <p:cNvSpPr txBox="1"/>
          <p:nvPr/>
        </p:nvSpPr>
        <p:spPr>
          <a:xfrm>
            <a:off x="0" y="6141695"/>
            <a:ext cx="11407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※</a:t>
            </a:r>
            <a:r>
              <a:rPr lang="ko-KR" altLang="en-US" sz="1600" dirty="0"/>
              <a:t>교육기관으로는 방위대학교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육상자위대간부후보생학교</a:t>
            </a:r>
            <a:r>
              <a:rPr lang="en-US" altLang="ko-KR" sz="1600" dirty="0"/>
              <a:t>, </a:t>
            </a:r>
            <a:r>
              <a:rPr lang="ko-KR" alt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해상자위대간부후보생학교</a:t>
            </a:r>
            <a:r>
              <a:rPr lang="en-US" altLang="ko-KR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항공자위대간부후보생학교</a:t>
            </a:r>
            <a:r>
              <a:rPr lang="ko-KR" alt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가 있다</a:t>
            </a:r>
            <a:r>
              <a:rPr lang="en-US" altLang="ko-KR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ko-KR" altLang="en-US" sz="16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F19C51-11AF-05C0-8FD3-FCD1079FC782}"/>
              </a:ext>
            </a:extLst>
          </p:cNvPr>
          <p:cNvSpPr txBox="1"/>
          <p:nvPr/>
        </p:nvSpPr>
        <p:spPr>
          <a:xfrm>
            <a:off x="4016014" y="2278618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해상 자위대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4D4844-F21D-C321-EA55-64C7D0ED941E}"/>
              </a:ext>
            </a:extLst>
          </p:cNvPr>
          <p:cNvSpPr txBox="1"/>
          <p:nvPr/>
        </p:nvSpPr>
        <p:spPr>
          <a:xfrm>
            <a:off x="532227" y="799757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육상 자위대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CD212F-1E80-F360-C695-998B98796323}"/>
              </a:ext>
            </a:extLst>
          </p:cNvPr>
          <p:cNvSpPr txBox="1"/>
          <p:nvPr/>
        </p:nvSpPr>
        <p:spPr>
          <a:xfrm>
            <a:off x="465058" y="3634966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항공 자위대</a:t>
            </a:r>
          </a:p>
        </p:txBody>
      </p:sp>
      <p:graphicFrame>
        <p:nvGraphicFramePr>
          <p:cNvPr id="16" name="표 16">
            <a:extLst>
              <a:ext uri="{FF2B5EF4-FFF2-40B4-BE49-F238E27FC236}">
                <a16:creationId xmlns:a16="http://schemas.microsoft.com/office/drawing/2014/main" id="{F4BA062B-F2BC-8545-712E-E678186B5F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159999"/>
              </p:ext>
            </p:extLst>
          </p:nvPr>
        </p:nvGraphicFramePr>
        <p:xfrm>
          <a:off x="6656220" y="2084082"/>
          <a:ext cx="4751070" cy="1344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980">
                  <a:extLst>
                    <a:ext uri="{9D8B030D-6E8A-4147-A177-3AD203B41FA5}">
                      <a16:colId xmlns:a16="http://schemas.microsoft.com/office/drawing/2014/main" val="970349777"/>
                    </a:ext>
                  </a:extLst>
                </a:gridCol>
                <a:gridCol w="3330090">
                  <a:extLst>
                    <a:ext uri="{9D8B030D-6E8A-4147-A177-3AD203B41FA5}">
                      <a16:colId xmlns:a16="http://schemas.microsoft.com/office/drawing/2014/main" val="1034919413"/>
                    </a:ext>
                  </a:extLst>
                </a:gridCol>
              </a:tblGrid>
              <a:tr h="67245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병  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24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만 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7154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명</a:t>
                      </a:r>
                      <a:endParaRPr lang="en-US" altLang="ko-KR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8175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명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신속 예비 자위대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870686"/>
                  </a:ext>
                </a:extLst>
              </a:tr>
              <a:tr h="67245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예 비 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56000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명</a:t>
                      </a:r>
                      <a:endParaRPr lang="en-US" altLang="ko-KR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4600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명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예비자위대관보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00376"/>
                  </a:ext>
                </a:extLst>
              </a:tr>
            </a:tbl>
          </a:graphicData>
        </a:graphic>
      </p:graphicFrame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0B352E95-DA33-BCF1-D044-86D7137BF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658979"/>
              </p:ext>
            </p:extLst>
          </p:nvPr>
        </p:nvGraphicFramePr>
        <p:xfrm>
          <a:off x="6656220" y="3708544"/>
          <a:ext cx="4751070" cy="1344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980">
                  <a:extLst>
                    <a:ext uri="{9D8B030D-6E8A-4147-A177-3AD203B41FA5}">
                      <a16:colId xmlns:a16="http://schemas.microsoft.com/office/drawing/2014/main" val="970349777"/>
                    </a:ext>
                  </a:extLst>
                </a:gridCol>
                <a:gridCol w="3330090">
                  <a:extLst>
                    <a:ext uri="{9D8B030D-6E8A-4147-A177-3AD203B41FA5}">
                      <a16:colId xmlns:a16="http://schemas.microsoft.com/office/drawing/2014/main" val="1034919413"/>
                    </a:ext>
                  </a:extLst>
                </a:gridCol>
              </a:tblGrid>
              <a:tr h="67245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예  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조 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8219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억 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870686"/>
                  </a:ext>
                </a:extLst>
              </a:tr>
              <a:tr h="67245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GDP 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대비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1.19%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00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046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일본 자위대 함선·항공기 유사시 한반도 상륙할 수도 - 시사저널">
            <a:extLst>
              <a:ext uri="{FF2B5EF4-FFF2-40B4-BE49-F238E27FC236}">
                <a16:creationId xmlns:a16="http://schemas.microsoft.com/office/drawing/2014/main" id="{F7066792-CB85-C217-256A-FEEFBED70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36" y="2392988"/>
            <a:ext cx="3057403" cy="2069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ADB5772C-F2C6-77F9-2ADD-490A90074DA8}"/>
              </a:ext>
            </a:extLst>
          </p:cNvPr>
          <p:cNvGrpSpPr/>
          <p:nvPr/>
        </p:nvGrpSpPr>
        <p:grpSpPr>
          <a:xfrm>
            <a:off x="681799" y="327178"/>
            <a:ext cx="5295080" cy="812521"/>
            <a:chOff x="605599" y="212878"/>
            <a:chExt cx="5295080" cy="812521"/>
          </a:xfrm>
        </p:grpSpPr>
        <p:sp>
          <p:nvSpPr>
            <p:cNvPr id="5" name="설명선: 선 4">
              <a:extLst>
                <a:ext uri="{FF2B5EF4-FFF2-40B4-BE49-F238E27FC236}">
                  <a16:creationId xmlns:a16="http://schemas.microsoft.com/office/drawing/2014/main" id="{56F943FB-8158-D72F-29A2-627B20DD794C}"/>
                </a:ext>
              </a:extLst>
            </p:cNvPr>
            <p:cNvSpPr/>
            <p:nvPr/>
          </p:nvSpPr>
          <p:spPr>
            <a:xfrm>
              <a:off x="605599" y="212878"/>
              <a:ext cx="5295080" cy="812521"/>
            </a:xfrm>
            <a:custGeom>
              <a:avLst/>
              <a:gdLst>
                <a:gd name="connsiteX0" fmla="*/ 0 w 5295080"/>
                <a:gd name="connsiteY0" fmla="*/ 0 h 812521"/>
                <a:gd name="connsiteX1" fmla="*/ 5295080 w 5295080"/>
                <a:gd name="connsiteY1" fmla="*/ 0 h 812521"/>
                <a:gd name="connsiteX2" fmla="*/ 5295080 w 5295080"/>
                <a:gd name="connsiteY2" fmla="*/ 812521 h 812521"/>
                <a:gd name="connsiteX3" fmla="*/ 0 w 5295080"/>
                <a:gd name="connsiteY3" fmla="*/ 812521 h 812521"/>
                <a:gd name="connsiteX4" fmla="*/ 0 w 5295080"/>
                <a:gd name="connsiteY4" fmla="*/ 0 h 812521"/>
                <a:gd name="connsiteX0" fmla="*/ -685077 w 5295080"/>
                <a:gd name="connsiteY0" fmla="*/ 365691 h 812521"/>
                <a:gd name="connsiteX1" fmla="*/ 35212 w 5295080"/>
                <a:gd name="connsiteY1" fmla="*/ 533087 h 81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95080" h="812521" fill="none" extrusionOk="0">
                  <a:moveTo>
                    <a:pt x="0" y="0"/>
                  </a:moveTo>
                  <a:cubicBezTo>
                    <a:pt x="1087218" y="-49533"/>
                    <a:pt x="3002049" y="-14809"/>
                    <a:pt x="5295080" y="0"/>
                  </a:cubicBezTo>
                  <a:cubicBezTo>
                    <a:pt x="5319419" y="338934"/>
                    <a:pt x="5286869" y="719693"/>
                    <a:pt x="5295080" y="812521"/>
                  </a:cubicBezTo>
                  <a:cubicBezTo>
                    <a:pt x="4318157" y="764290"/>
                    <a:pt x="1517786" y="896976"/>
                    <a:pt x="0" y="812521"/>
                  </a:cubicBezTo>
                  <a:cubicBezTo>
                    <a:pt x="41406" y="661866"/>
                    <a:pt x="19950" y="210453"/>
                    <a:pt x="0" y="0"/>
                  </a:cubicBezTo>
                  <a:close/>
                </a:path>
                <a:path w="5295080" h="812521" fill="none" extrusionOk="0">
                  <a:moveTo>
                    <a:pt x="-685077" y="365691"/>
                  </a:moveTo>
                  <a:cubicBezTo>
                    <a:pt x="-537942" y="439205"/>
                    <a:pt x="-226692" y="438242"/>
                    <a:pt x="35212" y="533087"/>
                  </a:cubicBezTo>
                </a:path>
                <a:path w="5295080" h="812521" stroke="0" extrusionOk="0">
                  <a:moveTo>
                    <a:pt x="0" y="0"/>
                  </a:moveTo>
                  <a:cubicBezTo>
                    <a:pt x="581005" y="118645"/>
                    <a:pt x="3129693" y="116012"/>
                    <a:pt x="5295080" y="0"/>
                  </a:cubicBezTo>
                  <a:cubicBezTo>
                    <a:pt x="5362065" y="252632"/>
                    <a:pt x="5365766" y="577232"/>
                    <a:pt x="5295080" y="812521"/>
                  </a:cubicBezTo>
                  <a:cubicBezTo>
                    <a:pt x="4047790" y="947121"/>
                    <a:pt x="775985" y="655325"/>
                    <a:pt x="0" y="812521"/>
                  </a:cubicBezTo>
                  <a:cubicBezTo>
                    <a:pt x="-59840" y="614788"/>
                    <a:pt x="14247" y="223902"/>
                    <a:pt x="0" y="0"/>
                  </a:cubicBezTo>
                  <a:close/>
                </a:path>
                <a:path w="5295080" h="812521" fill="none" stroke="0" extrusionOk="0">
                  <a:moveTo>
                    <a:pt x="-685077" y="365691"/>
                  </a:moveTo>
                  <a:cubicBezTo>
                    <a:pt x="-590453" y="384435"/>
                    <a:pt x="-113459" y="441025"/>
                    <a:pt x="35212" y="533087"/>
                  </a:cubicBezTo>
                </a:path>
              </a:pathLst>
            </a:cu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borderCallout1">
                      <a:avLst>
                        <a:gd name="adj1" fmla="val 45007"/>
                        <a:gd name="adj2" fmla="val -12938"/>
                        <a:gd name="adj3" fmla="val 65609"/>
                        <a:gd name="adj4" fmla="val 665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4177A9D-CE8F-5618-99C4-6F1ADFD5A412}"/>
                </a:ext>
              </a:extLst>
            </p:cNvPr>
            <p:cNvSpPr txBox="1"/>
            <p:nvPr/>
          </p:nvSpPr>
          <p:spPr>
            <a:xfrm>
              <a:off x="605599" y="295972"/>
              <a:ext cx="52950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자위대의 역사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5B4106D-5FBE-3234-0922-23DD69AEE21E}"/>
              </a:ext>
            </a:extLst>
          </p:cNvPr>
          <p:cNvSpPr txBox="1"/>
          <p:nvPr/>
        </p:nvSpPr>
        <p:spPr>
          <a:xfrm>
            <a:off x="240259" y="1518042"/>
            <a:ext cx="2448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/>
              <a:t>1950</a:t>
            </a:r>
            <a:r>
              <a:rPr lang="ko-KR" altLang="en-US" sz="2400" b="1" dirty="0"/>
              <a:t>년</a:t>
            </a:r>
            <a:endParaRPr lang="en-US" altLang="ko-KR" sz="2400" b="1" dirty="0"/>
          </a:p>
          <a:p>
            <a:pPr algn="ctr"/>
            <a:r>
              <a:rPr lang="ko-KR" altLang="en-US" sz="2400" dirty="0"/>
              <a:t>경찰예비대 창설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3D205F-8EFF-791C-9E02-F7A794EEDAA9}"/>
              </a:ext>
            </a:extLst>
          </p:cNvPr>
          <p:cNvSpPr txBox="1"/>
          <p:nvPr/>
        </p:nvSpPr>
        <p:spPr>
          <a:xfrm>
            <a:off x="3329338" y="1558575"/>
            <a:ext cx="2448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/>
              <a:t>1952</a:t>
            </a:r>
            <a:r>
              <a:rPr lang="ko-KR" altLang="en-US" sz="2400" b="1" dirty="0"/>
              <a:t>년</a:t>
            </a:r>
            <a:endParaRPr lang="en-US" altLang="ko-KR" sz="2400" b="1" dirty="0"/>
          </a:p>
          <a:p>
            <a:pPr algn="ctr"/>
            <a:r>
              <a:rPr lang="ko-KR" altLang="en-US" sz="2400" dirty="0"/>
              <a:t>해상경비대 창설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651967-74D0-C3B6-26AA-6D8C23303603}"/>
              </a:ext>
            </a:extLst>
          </p:cNvPr>
          <p:cNvSpPr txBox="1"/>
          <p:nvPr/>
        </p:nvSpPr>
        <p:spPr>
          <a:xfrm>
            <a:off x="6414557" y="1561684"/>
            <a:ext cx="3348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/>
              <a:t>1952</a:t>
            </a:r>
            <a:r>
              <a:rPr lang="ko-KR" altLang="en-US" sz="2400" b="1" dirty="0"/>
              <a:t>년</a:t>
            </a:r>
            <a:endParaRPr lang="en-US" altLang="ko-KR" sz="2400" b="1" dirty="0"/>
          </a:p>
          <a:p>
            <a:pPr algn="ctr"/>
            <a:r>
              <a:rPr lang="ko-KR" altLang="en-US" sz="2400" dirty="0"/>
              <a:t>보안대</a:t>
            </a:r>
            <a:r>
              <a:rPr lang="en-US" altLang="ko-KR" sz="2400" dirty="0"/>
              <a:t>, </a:t>
            </a:r>
            <a:r>
              <a:rPr lang="ko-KR" altLang="en-US" sz="2400" dirty="0"/>
              <a:t>경비대 로 개편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415352-6032-458F-870A-BE69E855E6CD}"/>
              </a:ext>
            </a:extLst>
          </p:cNvPr>
          <p:cNvSpPr txBox="1"/>
          <p:nvPr/>
        </p:nvSpPr>
        <p:spPr>
          <a:xfrm>
            <a:off x="6414557" y="3357324"/>
            <a:ext cx="46217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/>
              <a:t>1954</a:t>
            </a:r>
            <a:r>
              <a:rPr lang="ko-KR" altLang="en-US" sz="2400" b="1" dirty="0"/>
              <a:t>년</a:t>
            </a:r>
            <a:endParaRPr lang="en-US" altLang="ko-KR" sz="2400" b="1" dirty="0"/>
          </a:p>
          <a:p>
            <a:pPr algn="ctr"/>
            <a:r>
              <a:rPr lang="ko-KR" altLang="en-US" sz="2400" dirty="0"/>
              <a:t>방위청 </a:t>
            </a:r>
            <a:r>
              <a:rPr lang="ko-KR" altLang="en-US" sz="2400" dirty="0" err="1"/>
              <a:t>실시법</a:t>
            </a:r>
            <a:r>
              <a:rPr lang="ko-KR" altLang="en-US" sz="2400" dirty="0"/>
              <a:t> 및 자위대법 공포</a:t>
            </a:r>
            <a:endParaRPr lang="en-US" altLang="ko-KR" sz="2400" dirty="0"/>
          </a:p>
          <a:p>
            <a:r>
              <a:rPr lang="en-US" altLang="ko-KR" sz="2400" dirty="0"/>
              <a:t>-</a:t>
            </a:r>
            <a:r>
              <a:rPr lang="ko-KR" altLang="en-US" sz="2400" dirty="0"/>
              <a:t>보안청 → 방위청</a:t>
            </a:r>
            <a:endParaRPr lang="en-US" altLang="ko-KR" sz="2400" dirty="0"/>
          </a:p>
          <a:p>
            <a:r>
              <a:rPr lang="en-US" altLang="ko-KR" sz="2400" dirty="0"/>
              <a:t>-</a:t>
            </a:r>
            <a:r>
              <a:rPr lang="ko-KR" altLang="en-US" sz="2400" dirty="0"/>
              <a:t>보안대 → 육상자위대</a:t>
            </a:r>
            <a:endParaRPr lang="en-US" altLang="ko-KR" sz="2400" dirty="0"/>
          </a:p>
          <a:p>
            <a:r>
              <a:rPr lang="en-US" altLang="ko-KR" sz="2400" dirty="0"/>
              <a:t>-</a:t>
            </a:r>
            <a:r>
              <a:rPr lang="ko-KR" altLang="en-US" sz="2400" dirty="0"/>
              <a:t>경비대 → 해상자위대</a:t>
            </a:r>
            <a:endParaRPr lang="en-US" altLang="ko-KR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473CDA-EE1B-7AB3-B59C-23E1C48CEAE6}"/>
              </a:ext>
            </a:extLst>
          </p:cNvPr>
          <p:cNvSpPr txBox="1"/>
          <p:nvPr/>
        </p:nvSpPr>
        <p:spPr>
          <a:xfrm>
            <a:off x="3214145" y="4214043"/>
            <a:ext cx="2448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/>
              <a:t>1956</a:t>
            </a:r>
            <a:r>
              <a:rPr lang="ko-KR" altLang="en-US" sz="2400" b="1" dirty="0"/>
              <a:t>년</a:t>
            </a:r>
            <a:endParaRPr lang="en-US" altLang="ko-KR" sz="2400" b="1" dirty="0"/>
          </a:p>
          <a:p>
            <a:pPr algn="ctr"/>
            <a:r>
              <a:rPr lang="ko-KR" altLang="en-US" sz="2400" dirty="0"/>
              <a:t>항공자위대 창설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D6C7A8-5174-A603-A1E2-7BF4D7695058}"/>
              </a:ext>
            </a:extLst>
          </p:cNvPr>
          <p:cNvSpPr txBox="1"/>
          <p:nvPr/>
        </p:nvSpPr>
        <p:spPr>
          <a:xfrm>
            <a:off x="127503" y="5339958"/>
            <a:ext cx="3788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dirty="0"/>
              <a:t>현재</a:t>
            </a:r>
            <a:endParaRPr lang="en-US" altLang="ko-KR" sz="2400" b="1" dirty="0"/>
          </a:p>
          <a:p>
            <a:pPr algn="ctr"/>
            <a:r>
              <a:rPr lang="ko-KR" altLang="en-US" sz="2400" dirty="0"/>
              <a:t>방위청을 방위성으로 승격</a:t>
            </a:r>
          </a:p>
        </p:txBody>
      </p:sp>
      <p:pic>
        <p:nvPicPr>
          <p:cNvPr id="19" name="그래픽 18" descr="뒤로 단색으로 채워진">
            <a:extLst>
              <a:ext uri="{FF2B5EF4-FFF2-40B4-BE49-F238E27FC236}">
                <a16:creationId xmlns:a16="http://schemas.microsoft.com/office/drawing/2014/main" id="{4C29FF1C-7E16-FCAA-2E17-2B95096E3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17909">
            <a:off x="2586061" y="1205494"/>
            <a:ext cx="914400" cy="914400"/>
          </a:xfrm>
          <a:prstGeom prst="rect">
            <a:avLst/>
          </a:prstGeom>
        </p:spPr>
      </p:pic>
      <p:pic>
        <p:nvPicPr>
          <p:cNvPr id="20" name="그래픽 19" descr="뒤로 단색으로 채워진">
            <a:extLst>
              <a:ext uri="{FF2B5EF4-FFF2-40B4-BE49-F238E27FC236}">
                <a16:creationId xmlns:a16="http://schemas.microsoft.com/office/drawing/2014/main" id="{612519F5-499B-BD76-056E-4607A1186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17909">
            <a:off x="5638802" y="1251401"/>
            <a:ext cx="914400" cy="914400"/>
          </a:xfrm>
          <a:prstGeom prst="rect">
            <a:avLst/>
          </a:prstGeom>
        </p:spPr>
      </p:pic>
      <p:pic>
        <p:nvPicPr>
          <p:cNvPr id="21" name="그래픽 20" descr="뒤로 단색으로 채워진">
            <a:extLst>
              <a:ext uri="{FF2B5EF4-FFF2-40B4-BE49-F238E27FC236}">
                <a16:creationId xmlns:a16="http://schemas.microsoft.com/office/drawing/2014/main" id="{5EE70740-0D16-6E3A-308A-9A4D4DB44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653963">
            <a:off x="9646921" y="2456428"/>
            <a:ext cx="914400" cy="914400"/>
          </a:xfrm>
          <a:prstGeom prst="rect">
            <a:avLst/>
          </a:prstGeom>
        </p:spPr>
      </p:pic>
      <p:pic>
        <p:nvPicPr>
          <p:cNvPr id="23" name="그래픽 22" descr="뒤로 단색으로 채워진">
            <a:extLst>
              <a:ext uri="{FF2B5EF4-FFF2-40B4-BE49-F238E27FC236}">
                <a16:creationId xmlns:a16="http://schemas.microsoft.com/office/drawing/2014/main" id="{76624E91-7427-7CAC-8554-E8498E8026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079844">
            <a:off x="5311663" y="3223216"/>
            <a:ext cx="914400" cy="914400"/>
          </a:xfrm>
          <a:prstGeom prst="rect">
            <a:avLst/>
          </a:prstGeom>
        </p:spPr>
      </p:pic>
      <p:pic>
        <p:nvPicPr>
          <p:cNvPr id="24" name="그래픽 23" descr="뒤로 단색으로 채워진">
            <a:extLst>
              <a:ext uri="{FF2B5EF4-FFF2-40B4-BE49-F238E27FC236}">
                <a16:creationId xmlns:a16="http://schemas.microsoft.com/office/drawing/2014/main" id="{16471BEB-91E2-020E-1325-9491B52266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079844">
            <a:off x="2004640" y="42933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0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8" name="Rectangle 206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345D72A-7966-516C-BB63-8807AF6163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" r="-1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0" name="Rectangle 206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116750-CB8D-7564-73B8-8EEC8023AC5F}"/>
              </a:ext>
            </a:extLst>
          </p:cNvPr>
          <p:cNvSpPr txBox="1"/>
          <p:nvPr/>
        </p:nvSpPr>
        <p:spPr>
          <a:xfrm>
            <a:off x="411044" y="920621"/>
            <a:ext cx="42195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목  차</a:t>
            </a:r>
            <a:endParaRPr lang="en-US" altLang="ko-KR" sz="4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/>
            <a:endParaRPr lang="en-US" altLang="ko-KR" sz="4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/>
            <a:endParaRPr lang="en-US" altLang="ko-KR" sz="4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4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중</a:t>
            </a:r>
            <a:r>
              <a:rPr lang="en-US" altLang="ko-KR" sz="4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·</a:t>
            </a:r>
            <a:r>
              <a:rPr lang="ko-KR" altLang="en-US" sz="4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 전쟁</a:t>
            </a:r>
            <a:endParaRPr lang="en-US" altLang="ko-KR" sz="4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marL="285750" indent="-285750">
              <a:buFontTx/>
              <a:buChar char="-"/>
            </a:pPr>
            <a:endParaRPr lang="en-US" altLang="ko-KR" sz="4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4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태평양 전쟁</a:t>
            </a:r>
            <a:endParaRPr lang="en-US" altLang="ko-KR" sz="4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marL="285750" indent="-285750">
              <a:buFontTx/>
              <a:buChar char="-"/>
            </a:pPr>
            <a:endParaRPr lang="en-US" altLang="ko-KR" sz="4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4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자위대의 탄생</a:t>
            </a:r>
            <a:endParaRPr lang="en-US" altLang="ko-KR" sz="4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3CFA53E6-D829-E34D-9302-BCC4112EBADD}"/>
              </a:ext>
            </a:extLst>
          </p:cNvPr>
          <p:cNvSpPr/>
          <p:nvPr/>
        </p:nvSpPr>
        <p:spPr>
          <a:xfrm>
            <a:off x="1258769" y="1619250"/>
            <a:ext cx="2524125" cy="57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3776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48" name="Rectangle 18445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8" name="Picture 6" descr="2019년 여름 일본여행 추천지! 후지산 등산의 계절이 찾아왔다! | JAPANKURU | - JAPANKURU (일본 현지에서 전하는  여행 정보)">
            <a:extLst>
              <a:ext uri="{FF2B5EF4-FFF2-40B4-BE49-F238E27FC236}">
                <a16:creationId xmlns:a16="http://schemas.microsoft.com/office/drawing/2014/main" id="{DAB5FB93-7129-C882-EBCF-826C87413F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392"/>
          <a:stretch/>
        </p:blipFill>
        <p:spPr bwMode="auto"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F2ED4C-2A5F-C30B-5453-10D4AAF45479}"/>
              </a:ext>
            </a:extLst>
          </p:cNvPr>
          <p:cNvSpPr txBox="1"/>
          <p:nvPr/>
        </p:nvSpPr>
        <p:spPr>
          <a:xfrm>
            <a:off x="220980" y="3741420"/>
            <a:ext cx="66624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감사합니다</a:t>
            </a:r>
            <a:r>
              <a:rPr lang="en-US" altLang="ko-KR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8493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717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일본과 중국의 중일전쟁과 야만의 역사 난징대학살">
            <a:extLst>
              <a:ext uri="{FF2B5EF4-FFF2-40B4-BE49-F238E27FC236}">
                <a16:creationId xmlns:a16="http://schemas.microsoft.com/office/drawing/2014/main" id="{02A815E5-F7C6-7AF2-9662-A0316BD5A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4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AF949C-6A1B-5EF7-12C3-CF47885AF26F}"/>
              </a:ext>
            </a:extLst>
          </p:cNvPr>
          <p:cNvSpPr txBox="1"/>
          <p:nvPr/>
        </p:nvSpPr>
        <p:spPr>
          <a:xfrm>
            <a:off x="152400" y="3429000"/>
            <a:ext cx="93954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6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중</a:t>
            </a:r>
            <a:r>
              <a:rPr lang="en-US" altLang="ko-KR" sz="96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</a:t>
            </a:r>
            <a:r>
              <a:rPr lang="ko-KR" altLang="en-US" sz="96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 전쟁</a:t>
            </a:r>
            <a:endParaRPr lang="en-US" altLang="ko-KR" sz="96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44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태평양 전쟁의 서막</a:t>
            </a:r>
          </a:p>
        </p:txBody>
      </p:sp>
    </p:spTree>
    <p:extLst>
      <p:ext uri="{BB962C8B-B14F-4D97-AF65-F5344CB8AC3E}">
        <p14:creationId xmlns:p14="http://schemas.microsoft.com/office/powerpoint/2010/main" val="2512002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우리역사넷">
            <a:extLst>
              <a:ext uri="{FF2B5EF4-FFF2-40B4-BE49-F238E27FC236}">
                <a16:creationId xmlns:a16="http://schemas.microsoft.com/office/drawing/2014/main" id="{4F0311D6-73F6-4957-9142-ED54DCC22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322" y="375412"/>
            <a:ext cx="2705100" cy="1695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중일전쟁 | 제3의길">
            <a:extLst>
              <a:ext uri="{FF2B5EF4-FFF2-40B4-BE49-F238E27FC236}">
                <a16:creationId xmlns:a16="http://schemas.microsoft.com/office/drawing/2014/main" id="{63F6457D-A2A1-6B5F-7597-1009DF511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767" y="548705"/>
            <a:ext cx="2974286" cy="19498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729ECBF-E39E-D23D-700E-3FD6224D0C6B}"/>
              </a:ext>
            </a:extLst>
          </p:cNvPr>
          <p:cNvSpPr txBox="1"/>
          <p:nvPr/>
        </p:nvSpPr>
        <p:spPr>
          <a:xfrm>
            <a:off x="257995" y="2131694"/>
            <a:ext cx="2455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궁서" panose="02030600000101010101" pitchFamily="18" charset="-127"/>
                <a:ea typeface="궁서" panose="02030600000101010101" pitchFamily="18" charset="-127"/>
              </a:rPr>
              <a:t>1920</a:t>
            </a:r>
            <a:r>
              <a:rPr lang="ko-KR" altLang="en-US" sz="2000" dirty="0">
                <a:latin typeface="궁서" panose="02030600000101010101" pitchFamily="18" charset="-127"/>
                <a:ea typeface="궁서" panose="02030600000101010101" pitchFamily="18" charset="-127"/>
              </a:rPr>
              <a:t>년 말</a:t>
            </a:r>
            <a:endParaRPr lang="en-US" altLang="ko-KR" sz="20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000" dirty="0">
                <a:latin typeface="궁서" panose="02030600000101010101" pitchFamily="18" charset="-127"/>
                <a:ea typeface="궁서" panose="02030600000101010101" pitchFamily="18" charset="-127"/>
              </a:rPr>
              <a:t>일본의 </a:t>
            </a:r>
            <a:endParaRPr lang="en-US" altLang="ko-KR" sz="20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000" dirty="0">
                <a:latin typeface="궁서" panose="02030600000101010101" pitchFamily="18" charset="-127"/>
                <a:ea typeface="궁서" panose="02030600000101010101" pitchFamily="18" charset="-127"/>
              </a:rPr>
              <a:t>경제 대공황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71296D-4351-8A78-6921-2825F560BA62}"/>
              </a:ext>
            </a:extLst>
          </p:cNvPr>
          <p:cNvSpPr txBox="1"/>
          <p:nvPr/>
        </p:nvSpPr>
        <p:spPr>
          <a:xfrm>
            <a:off x="1307012" y="4939097"/>
            <a:ext cx="245586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900" dirty="0">
                <a:latin typeface="궁서" panose="02030600000101010101" pitchFamily="18" charset="-127"/>
                <a:ea typeface="궁서" panose="02030600000101010101" pitchFamily="18" charset="-127"/>
              </a:rPr>
              <a:t>대공황 극복을 위한</a:t>
            </a:r>
            <a:endParaRPr lang="en-US" altLang="ko-KR" sz="19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1900" dirty="0">
                <a:latin typeface="궁서" panose="02030600000101010101" pitchFamily="18" charset="-127"/>
                <a:ea typeface="궁서" panose="02030600000101010101" pitchFamily="18" charset="-127"/>
              </a:rPr>
              <a:t>식민지 확보</a:t>
            </a:r>
            <a:endParaRPr lang="en-US" altLang="ko-KR" sz="19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1900" dirty="0">
                <a:latin typeface="궁서" panose="02030600000101010101" pitchFamily="18" charset="-127"/>
                <a:ea typeface="궁서" panose="02030600000101010101" pitchFamily="18" charset="-127"/>
              </a:rPr>
              <a:t>침략 전쟁 개시</a:t>
            </a:r>
            <a:endParaRPr lang="en-US" altLang="ko-KR" sz="19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0E861B50-8FD2-E081-BC9B-44B4633B593C}"/>
              </a:ext>
            </a:extLst>
          </p:cNvPr>
          <p:cNvGrpSpPr/>
          <p:nvPr/>
        </p:nvGrpSpPr>
        <p:grpSpPr>
          <a:xfrm>
            <a:off x="4416014" y="2200789"/>
            <a:ext cx="2467709" cy="707886"/>
            <a:chOff x="3745984" y="2212680"/>
            <a:chExt cx="2467709" cy="7078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06E03F-E7CC-2902-AF6D-0E1FA7B9D220}"/>
                </a:ext>
              </a:extLst>
            </p:cNvPr>
            <p:cNvSpPr txBox="1"/>
            <p:nvPr/>
          </p:nvSpPr>
          <p:spPr>
            <a:xfrm>
              <a:off x="3745984" y="2212680"/>
              <a:ext cx="24558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2000" dirty="0">
                <a:latin typeface="궁서" panose="02030600000101010101" pitchFamily="18" charset="-127"/>
                <a:ea typeface="궁서" panose="02030600000101010101" pitchFamily="18" charset="-127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B2770E-3DC5-1167-953D-DA870CA1DFB8}"/>
                </a:ext>
              </a:extLst>
            </p:cNvPr>
            <p:cNvSpPr txBox="1"/>
            <p:nvPr/>
          </p:nvSpPr>
          <p:spPr>
            <a:xfrm>
              <a:off x="3757830" y="2212680"/>
              <a:ext cx="24558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>
                  <a:latin typeface="궁서" panose="02030600000101010101" pitchFamily="18" charset="-127"/>
                  <a:ea typeface="궁서" panose="02030600000101010101" pitchFamily="18" charset="-127"/>
                </a:rPr>
                <a:t>만주사변을 </a:t>
              </a:r>
              <a:endParaRPr lang="en-US" altLang="ko-KR" sz="2000" dirty="0">
                <a:latin typeface="궁서" panose="02030600000101010101" pitchFamily="18" charset="-127"/>
                <a:ea typeface="궁서" panose="02030600000101010101" pitchFamily="18" charset="-127"/>
              </a:endParaRPr>
            </a:p>
            <a:p>
              <a:pPr algn="ctr"/>
              <a:r>
                <a:rPr lang="ko-KR" altLang="en-US" sz="2000" dirty="0">
                  <a:latin typeface="궁서" panose="02030600000101010101" pitchFamily="18" charset="-127"/>
                  <a:ea typeface="궁서" panose="02030600000101010101" pitchFamily="18" charset="-127"/>
                </a:rPr>
                <a:t>일으킴</a:t>
              </a:r>
              <a:endParaRPr lang="en-US" altLang="ko-KR" sz="2000" dirty="0">
                <a:latin typeface="궁서" panose="02030600000101010101" pitchFamily="18" charset="-127"/>
                <a:ea typeface="궁서" panose="02030600000101010101" pitchFamily="18" charset="-127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4106904-DF43-145A-5A0E-D43B7056251F}"/>
              </a:ext>
            </a:extLst>
          </p:cNvPr>
          <p:cNvSpPr txBox="1"/>
          <p:nvPr/>
        </p:nvSpPr>
        <p:spPr>
          <a:xfrm>
            <a:off x="8461566" y="2610561"/>
            <a:ext cx="2455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1937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년 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7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월 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7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일</a:t>
            </a:r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일본의 중국 침략</a:t>
            </a:r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[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중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·</a:t>
            </a: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일 전쟁 발발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]</a:t>
            </a:r>
            <a:endParaRPr lang="en-US" altLang="ko-KR" sz="20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A922EF-A098-EF0E-3436-DF66EE3B3E87}"/>
              </a:ext>
            </a:extLst>
          </p:cNvPr>
          <p:cNvSpPr txBox="1"/>
          <p:nvPr/>
        </p:nvSpPr>
        <p:spPr>
          <a:xfrm>
            <a:off x="6315132" y="4989586"/>
            <a:ext cx="2455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궁서" panose="02030600000101010101" pitchFamily="18" charset="-127"/>
                <a:ea typeface="궁서" panose="02030600000101010101" pitchFamily="18" charset="-127"/>
              </a:rPr>
              <a:t>1933</a:t>
            </a:r>
            <a:r>
              <a:rPr lang="ko-KR" altLang="en-US" sz="2000" dirty="0">
                <a:latin typeface="궁서" panose="02030600000101010101" pitchFamily="18" charset="-127"/>
                <a:ea typeface="궁서" panose="02030600000101010101" pitchFamily="18" charset="-127"/>
              </a:rPr>
              <a:t>년 </a:t>
            </a:r>
            <a:r>
              <a:rPr lang="en-US" altLang="ko-KR" sz="2000" dirty="0">
                <a:latin typeface="궁서" panose="02030600000101010101" pitchFamily="18" charset="-127"/>
                <a:ea typeface="궁서" panose="02030600000101010101" pitchFamily="18" charset="-127"/>
              </a:rPr>
              <a:t>3</a:t>
            </a:r>
            <a:r>
              <a:rPr lang="ko-KR" altLang="en-US" sz="2000" dirty="0">
                <a:latin typeface="궁서" panose="02030600000101010101" pitchFamily="18" charset="-127"/>
                <a:ea typeface="궁서" panose="02030600000101010101" pitchFamily="18" charset="-127"/>
              </a:rPr>
              <a:t>월</a:t>
            </a:r>
            <a:endParaRPr lang="en-US" altLang="ko-KR" sz="20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000" dirty="0">
                <a:latin typeface="궁서" panose="02030600000101010101" pitchFamily="18" charset="-127"/>
                <a:ea typeface="궁서" panose="02030600000101010101" pitchFamily="18" charset="-127"/>
              </a:rPr>
              <a:t>국제 연맹 탈퇴</a:t>
            </a:r>
            <a:endParaRPr lang="en-US" altLang="ko-KR" sz="20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8" name="그래픽 7" descr="불꽃 단색으로 채워진">
            <a:extLst>
              <a:ext uri="{FF2B5EF4-FFF2-40B4-BE49-F238E27FC236}">
                <a16:creationId xmlns:a16="http://schemas.microsoft.com/office/drawing/2014/main" id="{FD3EE860-13A7-0C9F-2013-B14E5F156C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595460">
            <a:off x="7346357" y="2580240"/>
            <a:ext cx="914400" cy="914400"/>
          </a:xfrm>
          <a:prstGeom prst="rect">
            <a:avLst/>
          </a:prstGeom>
        </p:spPr>
      </p:pic>
      <p:pic>
        <p:nvPicPr>
          <p:cNvPr id="19" name="그래픽 18" descr="불꽃 단색으로 채워진">
            <a:extLst>
              <a:ext uri="{FF2B5EF4-FFF2-40B4-BE49-F238E27FC236}">
                <a16:creationId xmlns:a16="http://schemas.microsoft.com/office/drawing/2014/main" id="{7CA46CB4-C49A-76DF-6C36-C4F11C9F5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6220" y="3665680"/>
            <a:ext cx="914400" cy="914400"/>
          </a:xfrm>
          <a:prstGeom prst="rect">
            <a:avLst/>
          </a:prstGeom>
        </p:spPr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A52B7DD9-3F13-6BAB-8174-8538AFDA3158}"/>
              </a:ext>
            </a:extLst>
          </p:cNvPr>
          <p:cNvGrpSpPr/>
          <p:nvPr/>
        </p:nvGrpSpPr>
        <p:grpSpPr>
          <a:xfrm>
            <a:off x="605599" y="212878"/>
            <a:ext cx="5295080" cy="812521"/>
            <a:chOff x="605599" y="212878"/>
            <a:chExt cx="5295080" cy="812521"/>
          </a:xfrm>
        </p:grpSpPr>
        <p:sp>
          <p:nvSpPr>
            <p:cNvPr id="21" name="설명선: 선 20">
              <a:extLst>
                <a:ext uri="{FF2B5EF4-FFF2-40B4-BE49-F238E27FC236}">
                  <a16:creationId xmlns:a16="http://schemas.microsoft.com/office/drawing/2014/main" id="{FA6F46E1-479D-31F8-19B7-CDCDBE4849CC}"/>
                </a:ext>
              </a:extLst>
            </p:cNvPr>
            <p:cNvSpPr/>
            <p:nvPr/>
          </p:nvSpPr>
          <p:spPr>
            <a:xfrm>
              <a:off x="605599" y="212878"/>
              <a:ext cx="5295080" cy="812521"/>
            </a:xfrm>
            <a:custGeom>
              <a:avLst/>
              <a:gdLst>
                <a:gd name="connsiteX0" fmla="*/ 0 w 5295080"/>
                <a:gd name="connsiteY0" fmla="*/ 0 h 812521"/>
                <a:gd name="connsiteX1" fmla="*/ 5295080 w 5295080"/>
                <a:gd name="connsiteY1" fmla="*/ 0 h 812521"/>
                <a:gd name="connsiteX2" fmla="*/ 5295080 w 5295080"/>
                <a:gd name="connsiteY2" fmla="*/ 812521 h 812521"/>
                <a:gd name="connsiteX3" fmla="*/ 0 w 5295080"/>
                <a:gd name="connsiteY3" fmla="*/ 812521 h 812521"/>
                <a:gd name="connsiteX4" fmla="*/ 0 w 5295080"/>
                <a:gd name="connsiteY4" fmla="*/ 0 h 812521"/>
                <a:gd name="connsiteX0" fmla="*/ 741 w 5295080"/>
                <a:gd name="connsiteY0" fmla="*/ 350465 h 812521"/>
                <a:gd name="connsiteX1" fmla="*/ -620054 w 5295080"/>
                <a:gd name="connsiteY1" fmla="*/ 434024 h 81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95080" h="812521" fill="none" extrusionOk="0">
                  <a:moveTo>
                    <a:pt x="0" y="0"/>
                  </a:moveTo>
                  <a:cubicBezTo>
                    <a:pt x="1087218" y="-49533"/>
                    <a:pt x="3002049" y="-14809"/>
                    <a:pt x="5295080" y="0"/>
                  </a:cubicBezTo>
                  <a:cubicBezTo>
                    <a:pt x="5319419" y="338934"/>
                    <a:pt x="5286869" y="719693"/>
                    <a:pt x="5295080" y="812521"/>
                  </a:cubicBezTo>
                  <a:cubicBezTo>
                    <a:pt x="4318157" y="764290"/>
                    <a:pt x="1517786" y="896976"/>
                    <a:pt x="0" y="812521"/>
                  </a:cubicBezTo>
                  <a:cubicBezTo>
                    <a:pt x="41406" y="661866"/>
                    <a:pt x="19950" y="210453"/>
                    <a:pt x="0" y="0"/>
                  </a:cubicBezTo>
                  <a:close/>
                </a:path>
                <a:path w="5295080" h="812521" fill="none" extrusionOk="0">
                  <a:moveTo>
                    <a:pt x="741" y="350465"/>
                  </a:moveTo>
                  <a:cubicBezTo>
                    <a:pt x="-241143" y="399793"/>
                    <a:pt x="-453046" y="419440"/>
                    <a:pt x="-620054" y="434024"/>
                  </a:cubicBezTo>
                </a:path>
                <a:path w="5295080" h="812521" stroke="0" extrusionOk="0">
                  <a:moveTo>
                    <a:pt x="0" y="0"/>
                  </a:moveTo>
                  <a:cubicBezTo>
                    <a:pt x="581005" y="118645"/>
                    <a:pt x="3129693" y="116012"/>
                    <a:pt x="5295080" y="0"/>
                  </a:cubicBezTo>
                  <a:cubicBezTo>
                    <a:pt x="5362065" y="252632"/>
                    <a:pt x="5365766" y="577232"/>
                    <a:pt x="5295080" y="812521"/>
                  </a:cubicBezTo>
                  <a:cubicBezTo>
                    <a:pt x="4047790" y="947121"/>
                    <a:pt x="775985" y="655325"/>
                    <a:pt x="0" y="812521"/>
                  </a:cubicBezTo>
                  <a:cubicBezTo>
                    <a:pt x="-59840" y="614788"/>
                    <a:pt x="14247" y="223902"/>
                    <a:pt x="0" y="0"/>
                  </a:cubicBezTo>
                  <a:close/>
                </a:path>
                <a:path w="5295080" h="812521" fill="none" stroke="0" extrusionOk="0">
                  <a:moveTo>
                    <a:pt x="741" y="350465"/>
                  </a:moveTo>
                  <a:cubicBezTo>
                    <a:pt x="-133705" y="407729"/>
                    <a:pt x="-548126" y="394345"/>
                    <a:pt x="-620054" y="434024"/>
                  </a:cubicBezTo>
                </a:path>
              </a:pathLst>
            </a:cu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borderCallout1">
                      <a:avLst>
                        <a:gd name="adj1" fmla="val 43133"/>
                        <a:gd name="adj2" fmla="val 14"/>
                        <a:gd name="adj3" fmla="val 53417"/>
                        <a:gd name="adj4" fmla="val -117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6BD8C3F-FA35-8FD6-50F1-B762B099EDE2}"/>
                </a:ext>
              </a:extLst>
            </p:cNvPr>
            <p:cNvSpPr txBox="1"/>
            <p:nvPr/>
          </p:nvSpPr>
          <p:spPr>
            <a:xfrm>
              <a:off x="1063434" y="234417"/>
              <a:ext cx="437941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중</a:t>
              </a:r>
              <a:r>
                <a:rPr lang="en-US" altLang="ko-KR" sz="4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·</a:t>
              </a:r>
              <a:r>
                <a:rPr lang="ko-KR" altLang="en-US" sz="4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일 전쟁의 발발</a:t>
              </a:r>
            </a:p>
          </p:txBody>
        </p:sp>
      </p:grp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0A38945F-2491-E7FB-D363-9E0F9CDBFE0D}"/>
              </a:ext>
            </a:extLst>
          </p:cNvPr>
          <p:cNvCxnSpPr>
            <a:cxnSpLocks/>
          </p:cNvCxnSpPr>
          <p:nvPr/>
        </p:nvCxnSpPr>
        <p:spPr>
          <a:xfrm>
            <a:off x="0" y="2200789"/>
            <a:ext cx="66809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2D9FE77C-90E8-23C1-ED61-E5009612148E}"/>
              </a:ext>
            </a:extLst>
          </p:cNvPr>
          <p:cNvCxnSpPr>
            <a:cxnSpLocks/>
          </p:cNvCxnSpPr>
          <p:nvPr/>
        </p:nvCxnSpPr>
        <p:spPr>
          <a:xfrm>
            <a:off x="2264651" y="3219455"/>
            <a:ext cx="0" cy="11065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2D6CC813-5C6E-F252-3C5F-66D8364CCBDB}"/>
              </a:ext>
            </a:extLst>
          </p:cNvPr>
          <p:cNvCxnSpPr>
            <a:cxnSpLocks/>
          </p:cNvCxnSpPr>
          <p:nvPr/>
        </p:nvCxnSpPr>
        <p:spPr>
          <a:xfrm>
            <a:off x="1407525" y="4311696"/>
            <a:ext cx="8635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C28C72F7-8E44-943F-19F0-4E1A2F3D3FA6}"/>
              </a:ext>
            </a:extLst>
          </p:cNvPr>
          <p:cNvCxnSpPr>
            <a:cxnSpLocks/>
          </p:cNvCxnSpPr>
          <p:nvPr/>
        </p:nvCxnSpPr>
        <p:spPr>
          <a:xfrm>
            <a:off x="3561376" y="5908593"/>
            <a:ext cx="0" cy="5512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>
            <a:extLst>
              <a:ext uri="{FF2B5EF4-FFF2-40B4-BE49-F238E27FC236}">
                <a16:creationId xmlns:a16="http://schemas.microsoft.com/office/drawing/2014/main" id="{7B9223E2-0C1B-174C-18BB-3C3D2F08B757}"/>
              </a:ext>
            </a:extLst>
          </p:cNvPr>
          <p:cNvCxnSpPr>
            <a:cxnSpLocks/>
          </p:cNvCxnSpPr>
          <p:nvPr/>
        </p:nvCxnSpPr>
        <p:spPr>
          <a:xfrm>
            <a:off x="3561376" y="6445112"/>
            <a:ext cx="11439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>
            <a:extLst>
              <a:ext uri="{FF2B5EF4-FFF2-40B4-BE49-F238E27FC236}">
                <a16:creationId xmlns:a16="http://schemas.microsoft.com/office/drawing/2014/main" id="{E1C7251E-F72E-36DC-663E-DE9D671FB547}"/>
              </a:ext>
            </a:extLst>
          </p:cNvPr>
          <p:cNvCxnSpPr>
            <a:cxnSpLocks/>
          </p:cNvCxnSpPr>
          <p:nvPr/>
        </p:nvCxnSpPr>
        <p:spPr>
          <a:xfrm>
            <a:off x="4701087" y="2255514"/>
            <a:ext cx="0" cy="42043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4" name="그룹 2063">
            <a:extLst>
              <a:ext uri="{FF2B5EF4-FFF2-40B4-BE49-F238E27FC236}">
                <a16:creationId xmlns:a16="http://schemas.microsoft.com/office/drawing/2014/main" id="{EE4CF957-3103-4918-991E-CE783D363DA0}"/>
              </a:ext>
            </a:extLst>
          </p:cNvPr>
          <p:cNvGrpSpPr/>
          <p:nvPr/>
        </p:nvGrpSpPr>
        <p:grpSpPr>
          <a:xfrm>
            <a:off x="6581160" y="4997394"/>
            <a:ext cx="209551" cy="180975"/>
            <a:chOff x="6412706" y="4715851"/>
            <a:chExt cx="209551" cy="180975"/>
          </a:xfrm>
        </p:grpSpPr>
        <p:cxnSp>
          <p:nvCxnSpPr>
            <p:cNvPr id="2056" name="직선 연결선 2055">
              <a:extLst>
                <a:ext uri="{FF2B5EF4-FFF2-40B4-BE49-F238E27FC236}">
                  <a16:creationId xmlns:a16="http://schemas.microsoft.com/office/drawing/2014/main" id="{A9E99D00-E11B-29D3-A47B-077FC149C385}"/>
                </a:ext>
              </a:extLst>
            </p:cNvPr>
            <p:cNvCxnSpPr>
              <a:cxnSpLocks/>
            </p:cNvCxnSpPr>
            <p:nvPr/>
          </p:nvCxnSpPr>
          <p:spPr>
            <a:xfrm>
              <a:off x="6412706" y="4715851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1" name="직선 연결선 2060">
              <a:extLst>
                <a:ext uri="{FF2B5EF4-FFF2-40B4-BE49-F238E27FC236}">
                  <a16:creationId xmlns:a16="http://schemas.microsoft.com/office/drawing/2014/main" id="{AC6F4AB9-5E24-F937-6BAD-EB5EE87792E8}"/>
                </a:ext>
              </a:extLst>
            </p:cNvPr>
            <p:cNvCxnSpPr>
              <a:cxnSpLocks/>
            </p:cNvCxnSpPr>
            <p:nvPr/>
          </p:nvCxnSpPr>
          <p:spPr>
            <a:xfrm>
              <a:off x="6428611" y="471585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5" name="그룹 2064">
            <a:extLst>
              <a:ext uri="{FF2B5EF4-FFF2-40B4-BE49-F238E27FC236}">
                <a16:creationId xmlns:a16="http://schemas.microsoft.com/office/drawing/2014/main" id="{50FA957F-286A-C1A8-A172-033BA73F3EE2}"/>
              </a:ext>
            </a:extLst>
          </p:cNvPr>
          <p:cNvGrpSpPr/>
          <p:nvPr/>
        </p:nvGrpSpPr>
        <p:grpSpPr>
          <a:xfrm rot="10800000">
            <a:off x="8280171" y="5582339"/>
            <a:ext cx="209551" cy="180975"/>
            <a:chOff x="6420326" y="4715851"/>
            <a:chExt cx="209551" cy="180975"/>
          </a:xfrm>
        </p:grpSpPr>
        <p:cxnSp>
          <p:nvCxnSpPr>
            <p:cNvPr id="2066" name="직선 연결선 2065">
              <a:extLst>
                <a:ext uri="{FF2B5EF4-FFF2-40B4-BE49-F238E27FC236}">
                  <a16:creationId xmlns:a16="http://schemas.microsoft.com/office/drawing/2014/main" id="{67535332-8C9F-F6A1-5D61-A197EAFD8551}"/>
                </a:ext>
              </a:extLst>
            </p:cNvPr>
            <p:cNvCxnSpPr>
              <a:cxnSpLocks/>
            </p:cNvCxnSpPr>
            <p:nvPr/>
          </p:nvCxnSpPr>
          <p:spPr>
            <a:xfrm>
              <a:off x="6420326" y="4715851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7" name="직선 연결선 2066">
              <a:extLst>
                <a:ext uri="{FF2B5EF4-FFF2-40B4-BE49-F238E27FC236}">
                  <a16:creationId xmlns:a16="http://schemas.microsoft.com/office/drawing/2014/main" id="{7EC36A30-0D71-631F-0521-93A5777A1EAF}"/>
                </a:ext>
              </a:extLst>
            </p:cNvPr>
            <p:cNvCxnSpPr>
              <a:cxnSpLocks/>
            </p:cNvCxnSpPr>
            <p:nvPr/>
          </p:nvCxnSpPr>
          <p:spPr>
            <a:xfrm>
              <a:off x="6428611" y="471585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68" name="직선 연결선 2067">
            <a:extLst>
              <a:ext uri="{FF2B5EF4-FFF2-40B4-BE49-F238E27FC236}">
                <a16:creationId xmlns:a16="http://schemas.microsoft.com/office/drawing/2014/main" id="{98362041-9CB4-BFCC-CBBD-BCCE701906F2}"/>
              </a:ext>
            </a:extLst>
          </p:cNvPr>
          <p:cNvCxnSpPr>
            <a:cxnSpLocks/>
          </p:cNvCxnSpPr>
          <p:nvPr/>
        </p:nvCxnSpPr>
        <p:spPr>
          <a:xfrm>
            <a:off x="6315132" y="2908675"/>
            <a:ext cx="0" cy="21713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2" name="직선 연결선 2071">
            <a:extLst>
              <a:ext uri="{FF2B5EF4-FFF2-40B4-BE49-F238E27FC236}">
                <a16:creationId xmlns:a16="http://schemas.microsoft.com/office/drawing/2014/main" id="{29FC4DC0-9F0A-2716-37A4-CF33FEB6CEE7}"/>
              </a:ext>
            </a:extLst>
          </p:cNvPr>
          <p:cNvCxnSpPr>
            <a:cxnSpLocks/>
          </p:cNvCxnSpPr>
          <p:nvPr/>
        </p:nvCxnSpPr>
        <p:spPr>
          <a:xfrm>
            <a:off x="6312751" y="5064180"/>
            <a:ext cx="2692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8" name="그룹 2077">
            <a:extLst>
              <a:ext uri="{FF2B5EF4-FFF2-40B4-BE49-F238E27FC236}">
                <a16:creationId xmlns:a16="http://schemas.microsoft.com/office/drawing/2014/main" id="{185F6538-519E-DA7C-79E3-7A2FCDF685F1}"/>
              </a:ext>
            </a:extLst>
          </p:cNvPr>
          <p:cNvGrpSpPr/>
          <p:nvPr/>
        </p:nvGrpSpPr>
        <p:grpSpPr>
          <a:xfrm>
            <a:off x="654573" y="2131694"/>
            <a:ext cx="209551" cy="180975"/>
            <a:chOff x="6415087" y="4715851"/>
            <a:chExt cx="209551" cy="180975"/>
          </a:xfrm>
        </p:grpSpPr>
        <p:cxnSp>
          <p:nvCxnSpPr>
            <p:cNvPr id="2079" name="직선 연결선 2078">
              <a:extLst>
                <a:ext uri="{FF2B5EF4-FFF2-40B4-BE49-F238E27FC236}">
                  <a16:creationId xmlns:a16="http://schemas.microsoft.com/office/drawing/2014/main" id="{D772E805-103C-6B9F-DA42-DA7E494032F3}"/>
                </a:ext>
              </a:extLst>
            </p:cNvPr>
            <p:cNvCxnSpPr>
              <a:cxnSpLocks/>
            </p:cNvCxnSpPr>
            <p:nvPr/>
          </p:nvCxnSpPr>
          <p:spPr>
            <a:xfrm>
              <a:off x="6415087" y="4715851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0" name="직선 연결선 2079">
              <a:extLst>
                <a:ext uri="{FF2B5EF4-FFF2-40B4-BE49-F238E27FC236}">
                  <a16:creationId xmlns:a16="http://schemas.microsoft.com/office/drawing/2014/main" id="{9E1CB717-B382-DB55-3C1A-222072196EE8}"/>
                </a:ext>
              </a:extLst>
            </p:cNvPr>
            <p:cNvCxnSpPr>
              <a:cxnSpLocks/>
            </p:cNvCxnSpPr>
            <p:nvPr/>
          </p:nvCxnSpPr>
          <p:spPr>
            <a:xfrm>
              <a:off x="6428611" y="471585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3" name="그룹 2082">
            <a:extLst>
              <a:ext uri="{FF2B5EF4-FFF2-40B4-BE49-F238E27FC236}">
                <a16:creationId xmlns:a16="http://schemas.microsoft.com/office/drawing/2014/main" id="{F05AB280-076C-CF9E-F824-53048507E993}"/>
              </a:ext>
            </a:extLst>
          </p:cNvPr>
          <p:cNvGrpSpPr/>
          <p:nvPr/>
        </p:nvGrpSpPr>
        <p:grpSpPr>
          <a:xfrm rot="10800000">
            <a:off x="2166287" y="3037441"/>
            <a:ext cx="209551" cy="180975"/>
            <a:chOff x="6415087" y="4715851"/>
            <a:chExt cx="209551" cy="180975"/>
          </a:xfrm>
        </p:grpSpPr>
        <p:cxnSp>
          <p:nvCxnSpPr>
            <p:cNvPr id="2084" name="직선 연결선 2083">
              <a:extLst>
                <a:ext uri="{FF2B5EF4-FFF2-40B4-BE49-F238E27FC236}">
                  <a16:creationId xmlns:a16="http://schemas.microsoft.com/office/drawing/2014/main" id="{305334E0-D896-F055-F28F-6EFBF8E96FDB}"/>
                </a:ext>
              </a:extLst>
            </p:cNvPr>
            <p:cNvCxnSpPr>
              <a:cxnSpLocks/>
            </p:cNvCxnSpPr>
            <p:nvPr/>
          </p:nvCxnSpPr>
          <p:spPr>
            <a:xfrm>
              <a:off x="6415087" y="4715851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5" name="직선 연결선 2084">
              <a:extLst>
                <a:ext uri="{FF2B5EF4-FFF2-40B4-BE49-F238E27FC236}">
                  <a16:creationId xmlns:a16="http://schemas.microsoft.com/office/drawing/2014/main" id="{93A4DA2E-CC80-E405-76BF-849D8E3DD3E9}"/>
                </a:ext>
              </a:extLst>
            </p:cNvPr>
            <p:cNvCxnSpPr>
              <a:cxnSpLocks/>
            </p:cNvCxnSpPr>
            <p:nvPr/>
          </p:nvCxnSpPr>
          <p:spPr>
            <a:xfrm>
              <a:off x="6428611" y="471585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1" name="그룹 2090">
            <a:extLst>
              <a:ext uri="{FF2B5EF4-FFF2-40B4-BE49-F238E27FC236}">
                <a16:creationId xmlns:a16="http://schemas.microsoft.com/office/drawing/2014/main" id="{C9CCFC72-9D8E-B25F-6D52-71F9B3DB8AE8}"/>
              </a:ext>
            </a:extLst>
          </p:cNvPr>
          <p:cNvGrpSpPr/>
          <p:nvPr/>
        </p:nvGrpSpPr>
        <p:grpSpPr>
          <a:xfrm>
            <a:off x="1302750" y="4899098"/>
            <a:ext cx="209551" cy="180975"/>
            <a:chOff x="6415087" y="4715851"/>
            <a:chExt cx="209551" cy="180975"/>
          </a:xfrm>
        </p:grpSpPr>
        <p:cxnSp>
          <p:nvCxnSpPr>
            <p:cNvPr id="2092" name="직선 연결선 2091">
              <a:extLst>
                <a:ext uri="{FF2B5EF4-FFF2-40B4-BE49-F238E27FC236}">
                  <a16:creationId xmlns:a16="http://schemas.microsoft.com/office/drawing/2014/main" id="{5FAF50CE-D7C4-4AA3-D23D-06E094E17113}"/>
                </a:ext>
              </a:extLst>
            </p:cNvPr>
            <p:cNvCxnSpPr>
              <a:cxnSpLocks/>
            </p:cNvCxnSpPr>
            <p:nvPr/>
          </p:nvCxnSpPr>
          <p:spPr>
            <a:xfrm>
              <a:off x="6415087" y="4715851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3" name="직선 연결선 2092">
              <a:extLst>
                <a:ext uri="{FF2B5EF4-FFF2-40B4-BE49-F238E27FC236}">
                  <a16:creationId xmlns:a16="http://schemas.microsoft.com/office/drawing/2014/main" id="{3B5A4408-B987-35C9-5678-DF397D9B077E}"/>
                </a:ext>
              </a:extLst>
            </p:cNvPr>
            <p:cNvCxnSpPr>
              <a:cxnSpLocks/>
            </p:cNvCxnSpPr>
            <p:nvPr/>
          </p:nvCxnSpPr>
          <p:spPr>
            <a:xfrm>
              <a:off x="6428611" y="471585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95" name="직선 연결선 2094">
            <a:extLst>
              <a:ext uri="{FF2B5EF4-FFF2-40B4-BE49-F238E27FC236}">
                <a16:creationId xmlns:a16="http://schemas.microsoft.com/office/drawing/2014/main" id="{806E75F2-0075-3A8A-AD4B-7A20C73C3AA8}"/>
              </a:ext>
            </a:extLst>
          </p:cNvPr>
          <p:cNvCxnSpPr>
            <a:cxnSpLocks/>
          </p:cNvCxnSpPr>
          <p:nvPr/>
        </p:nvCxnSpPr>
        <p:spPr>
          <a:xfrm>
            <a:off x="1407525" y="4297410"/>
            <a:ext cx="0" cy="5868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97" name="그룹 2096">
            <a:extLst>
              <a:ext uri="{FF2B5EF4-FFF2-40B4-BE49-F238E27FC236}">
                <a16:creationId xmlns:a16="http://schemas.microsoft.com/office/drawing/2014/main" id="{E3D41E19-E989-9135-6078-0225F96FBA1D}"/>
              </a:ext>
            </a:extLst>
          </p:cNvPr>
          <p:cNvGrpSpPr/>
          <p:nvPr/>
        </p:nvGrpSpPr>
        <p:grpSpPr>
          <a:xfrm rot="10800000">
            <a:off x="3448981" y="5727618"/>
            <a:ext cx="209551" cy="180975"/>
            <a:chOff x="6422707" y="4715851"/>
            <a:chExt cx="209551" cy="180975"/>
          </a:xfrm>
        </p:grpSpPr>
        <p:cxnSp>
          <p:nvCxnSpPr>
            <p:cNvPr id="2098" name="직선 연결선 2097">
              <a:extLst>
                <a:ext uri="{FF2B5EF4-FFF2-40B4-BE49-F238E27FC236}">
                  <a16:creationId xmlns:a16="http://schemas.microsoft.com/office/drawing/2014/main" id="{DDAE7A79-A88F-C757-5F18-8050B2A45F2A}"/>
                </a:ext>
              </a:extLst>
            </p:cNvPr>
            <p:cNvCxnSpPr>
              <a:cxnSpLocks/>
            </p:cNvCxnSpPr>
            <p:nvPr/>
          </p:nvCxnSpPr>
          <p:spPr>
            <a:xfrm>
              <a:off x="6422707" y="4715851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9" name="직선 연결선 2098">
              <a:extLst>
                <a:ext uri="{FF2B5EF4-FFF2-40B4-BE49-F238E27FC236}">
                  <a16:creationId xmlns:a16="http://schemas.microsoft.com/office/drawing/2014/main" id="{48A4CE17-7228-2050-4DD8-DEB92852A261}"/>
                </a:ext>
              </a:extLst>
            </p:cNvPr>
            <p:cNvCxnSpPr>
              <a:cxnSpLocks/>
            </p:cNvCxnSpPr>
            <p:nvPr/>
          </p:nvCxnSpPr>
          <p:spPr>
            <a:xfrm>
              <a:off x="6428611" y="471585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1" name="그룹 2100">
            <a:extLst>
              <a:ext uri="{FF2B5EF4-FFF2-40B4-BE49-F238E27FC236}">
                <a16:creationId xmlns:a16="http://schemas.microsoft.com/office/drawing/2014/main" id="{C1D32928-C858-9B18-C7CF-D81A861ADB06}"/>
              </a:ext>
            </a:extLst>
          </p:cNvPr>
          <p:cNvGrpSpPr/>
          <p:nvPr/>
        </p:nvGrpSpPr>
        <p:grpSpPr>
          <a:xfrm>
            <a:off x="4829578" y="2185511"/>
            <a:ext cx="209551" cy="180975"/>
            <a:chOff x="6415087" y="4715851"/>
            <a:chExt cx="209551" cy="180975"/>
          </a:xfrm>
        </p:grpSpPr>
        <p:cxnSp>
          <p:nvCxnSpPr>
            <p:cNvPr id="2102" name="직선 연결선 2101">
              <a:extLst>
                <a:ext uri="{FF2B5EF4-FFF2-40B4-BE49-F238E27FC236}">
                  <a16:creationId xmlns:a16="http://schemas.microsoft.com/office/drawing/2014/main" id="{C12DBBAE-1AF0-FEC3-2574-8EB428A720F3}"/>
                </a:ext>
              </a:extLst>
            </p:cNvPr>
            <p:cNvCxnSpPr>
              <a:cxnSpLocks/>
            </p:cNvCxnSpPr>
            <p:nvPr/>
          </p:nvCxnSpPr>
          <p:spPr>
            <a:xfrm>
              <a:off x="6415087" y="4715851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3" name="직선 연결선 2102">
              <a:extLst>
                <a:ext uri="{FF2B5EF4-FFF2-40B4-BE49-F238E27FC236}">
                  <a16:creationId xmlns:a16="http://schemas.microsoft.com/office/drawing/2014/main" id="{FACD988B-6B61-FEED-F318-22D70908D2F1}"/>
                </a:ext>
              </a:extLst>
            </p:cNvPr>
            <p:cNvCxnSpPr>
              <a:cxnSpLocks/>
            </p:cNvCxnSpPr>
            <p:nvPr/>
          </p:nvCxnSpPr>
          <p:spPr>
            <a:xfrm>
              <a:off x="6428611" y="471585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05" name="직선 연결선 2104">
            <a:extLst>
              <a:ext uri="{FF2B5EF4-FFF2-40B4-BE49-F238E27FC236}">
                <a16:creationId xmlns:a16="http://schemas.microsoft.com/office/drawing/2014/main" id="{D49910B2-87F9-8E38-9D82-DEDCAD034E0E}"/>
              </a:ext>
            </a:extLst>
          </p:cNvPr>
          <p:cNvCxnSpPr>
            <a:cxnSpLocks/>
          </p:cNvCxnSpPr>
          <p:nvPr/>
        </p:nvCxnSpPr>
        <p:spPr>
          <a:xfrm>
            <a:off x="4686801" y="2255514"/>
            <a:ext cx="1420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9" name="그룹 2108">
            <a:extLst>
              <a:ext uri="{FF2B5EF4-FFF2-40B4-BE49-F238E27FC236}">
                <a16:creationId xmlns:a16="http://schemas.microsoft.com/office/drawing/2014/main" id="{908D7DC4-FF70-BD87-339C-6E36EC6B863A}"/>
              </a:ext>
            </a:extLst>
          </p:cNvPr>
          <p:cNvGrpSpPr/>
          <p:nvPr/>
        </p:nvGrpSpPr>
        <p:grpSpPr>
          <a:xfrm rot="10800000">
            <a:off x="6202292" y="2719594"/>
            <a:ext cx="209551" cy="180975"/>
            <a:chOff x="6415087" y="4715851"/>
            <a:chExt cx="209551" cy="180975"/>
          </a:xfrm>
        </p:grpSpPr>
        <p:cxnSp>
          <p:nvCxnSpPr>
            <p:cNvPr id="2110" name="직선 연결선 2109">
              <a:extLst>
                <a:ext uri="{FF2B5EF4-FFF2-40B4-BE49-F238E27FC236}">
                  <a16:creationId xmlns:a16="http://schemas.microsoft.com/office/drawing/2014/main" id="{C013ADA6-DCC7-2138-4DF3-B57C3EEF513B}"/>
                </a:ext>
              </a:extLst>
            </p:cNvPr>
            <p:cNvCxnSpPr>
              <a:cxnSpLocks/>
            </p:cNvCxnSpPr>
            <p:nvPr/>
          </p:nvCxnSpPr>
          <p:spPr>
            <a:xfrm>
              <a:off x="6415087" y="4715851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1" name="직선 연결선 2110">
              <a:extLst>
                <a:ext uri="{FF2B5EF4-FFF2-40B4-BE49-F238E27FC236}">
                  <a16:creationId xmlns:a16="http://schemas.microsoft.com/office/drawing/2014/main" id="{BEDFEFB7-14E5-61CD-EB90-B9EA71BEEEEF}"/>
                </a:ext>
              </a:extLst>
            </p:cNvPr>
            <p:cNvCxnSpPr>
              <a:cxnSpLocks/>
            </p:cNvCxnSpPr>
            <p:nvPr/>
          </p:nvCxnSpPr>
          <p:spPr>
            <a:xfrm>
              <a:off x="6428611" y="471585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4" name="그룹 3073">
            <a:extLst>
              <a:ext uri="{FF2B5EF4-FFF2-40B4-BE49-F238E27FC236}">
                <a16:creationId xmlns:a16="http://schemas.microsoft.com/office/drawing/2014/main" id="{1DEFA760-E12B-F6DE-ACD9-9C1E1A67599A}"/>
              </a:ext>
            </a:extLst>
          </p:cNvPr>
          <p:cNvGrpSpPr/>
          <p:nvPr/>
        </p:nvGrpSpPr>
        <p:grpSpPr>
          <a:xfrm>
            <a:off x="8597725" y="2596173"/>
            <a:ext cx="209551" cy="180975"/>
            <a:chOff x="6412706" y="4715851"/>
            <a:chExt cx="209551" cy="180975"/>
          </a:xfrm>
        </p:grpSpPr>
        <p:cxnSp>
          <p:nvCxnSpPr>
            <p:cNvPr id="3075" name="직선 연결선 3074">
              <a:extLst>
                <a:ext uri="{FF2B5EF4-FFF2-40B4-BE49-F238E27FC236}">
                  <a16:creationId xmlns:a16="http://schemas.microsoft.com/office/drawing/2014/main" id="{D6FD5013-900F-A073-7904-16B0DC5D00AA}"/>
                </a:ext>
              </a:extLst>
            </p:cNvPr>
            <p:cNvCxnSpPr>
              <a:cxnSpLocks/>
            </p:cNvCxnSpPr>
            <p:nvPr/>
          </p:nvCxnSpPr>
          <p:spPr>
            <a:xfrm>
              <a:off x="6412706" y="4715851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7" name="직선 연결선 3076">
              <a:extLst>
                <a:ext uri="{FF2B5EF4-FFF2-40B4-BE49-F238E27FC236}">
                  <a16:creationId xmlns:a16="http://schemas.microsoft.com/office/drawing/2014/main" id="{53C47C0E-043C-F6B8-30F7-EB411A2BA86F}"/>
                </a:ext>
              </a:extLst>
            </p:cNvPr>
            <p:cNvCxnSpPr>
              <a:cxnSpLocks/>
            </p:cNvCxnSpPr>
            <p:nvPr/>
          </p:nvCxnSpPr>
          <p:spPr>
            <a:xfrm>
              <a:off x="6428611" y="471585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8" name="그룹 3077">
            <a:extLst>
              <a:ext uri="{FF2B5EF4-FFF2-40B4-BE49-F238E27FC236}">
                <a16:creationId xmlns:a16="http://schemas.microsoft.com/office/drawing/2014/main" id="{A36E84CB-4C95-447A-185A-9981520DE253}"/>
              </a:ext>
            </a:extLst>
          </p:cNvPr>
          <p:cNvGrpSpPr/>
          <p:nvPr/>
        </p:nvGrpSpPr>
        <p:grpSpPr>
          <a:xfrm rot="10800000">
            <a:off x="10577134" y="3440331"/>
            <a:ext cx="209551" cy="180975"/>
            <a:chOff x="6415087" y="4715851"/>
            <a:chExt cx="209551" cy="180975"/>
          </a:xfrm>
        </p:grpSpPr>
        <p:cxnSp>
          <p:nvCxnSpPr>
            <p:cNvPr id="3079" name="직선 연결선 3078">
              <a:extLst>
                <a:ext uri="{FF2B5EF4-FFF2-40B4-BE49-F238E27FC236}">
                  <a16:creationId xmlns:a16="http://schemas.microsoft.com/office/drawing/2014/main" id="{136D4767-3586-3F34-44E4-24BF73C23185}"/>
                </a:ext>
              </a:extLst>
            </p:cNvPr>
            <p:cNvCxnSpPr>
              <a:cxnSpLocks/>
            </p:cNvCxnSpPr>
            <p:nvPr/>
          </p:nvCxnSpPr>
          <p:spPr>
            <a:xfrm>
              <a:off x="6415087" y="4715851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0" name="직선 연결선 3079">
              <a:extLst>
                <a:ext uri="{FF2B5EF4-FFF2-40B4-BE49-F238E27FC236}">
                  <a16:creationId xmlns:a16="http://schemas.microsoft.com/office/drawing/2014/main" id="{2C344E88-B7C3-9D1A-4989-8FF53745ED83}"/>
                </a:ext>
              </a:extLst>
            </p:cNvPr>
            <p:cNvCxnSpPr>
              <a:cxnSpLocks/>
            </p:cNvCxnSpPr>
            <p:nvPr/>
          </p:nvCxnSpPr>
          <p:spPr>
            <a:xfrm>
              <a:off x="6428611" y="4715851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81" name="직선 연결선 3080">
            <a:extLst>
              <a:ext uri="{FF2B5EF4-FFF2-40B4-BE49-F238E27FC236}">
                <a16:creationId xmlns:a16="http://schemas.microsoft.com/office/drawing/2014/main" id="{EAF5540F-CE50-16AC-7344-C930B1742953}"/>
              </a:ext>
            </a:extLst>
          </p:cNvPr>
          <p:cNvCxnSpPr>
            <a:cxnSpLocks/>
          </p:cNvCxnSpPr>
          <p:nvPr/>
        </p:nvCxnSpPr>
        <p:spPr>
          <a:xfrm>
            <a:off x="8549961" y="2686660"/>
            <a:ext cx="0" cy="29898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3" name="직선 연결선 3082">
            <a:extLst>
              <a:ext uri="{FF2B5EF4-FFF2-40B4-BE49-F238E27FC236}">
                <a16:creationId xmlns:a16="http://schemas.microsoft.com/office/drawing/2014/main" id="{B18222D9-6162-38CE-896E-648220750F86}"/>
              </a:ext>
            </a:extLst>
          </p:cNvPr>
          <p:cNvCxnSpPr>
            <a:cxnSpLocks/>
          </p:cNvCxnSpPr>
          <p:nvPr/>
        </p:nvCxnSpPr>
        <p:spPr>
          <a:xfrm>
            <a:off x="8535660" y="2694414"/>
            <a:ext cx="7558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5" name="직선 연결선 3084">
            <a:extLst>
              <a:ext uri="{FF2B5EF4-FFF2-40B4-BE49-F238E27FC236}">
                <a16:creationId xmlns:a16="http://schemas.microsoft.com/office/drawing/2014/main" id="{28A67824-C9AA-F2DB-23DF-DEFE5D8E3313}"/>
              </a:ext>
            </a:extLst>
          </p:cNvPr>
          <p:cNvCxnSpPr>
            <a:cxnSpLocks/>
          </p:cNvCxnSpPr>
          <p:nvPr/>
        </p:nvCxnSpPr>
        <p:spPr>
          <a:xfrm>
            <a:off x="8483195" y="5669492"/>
            <a:ext cx="743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930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래픽 11" descr="광고 윤곽선">
            <a:extLst>
              <a:ext uri="{FF2B5EF4-FFF2-40B4-BE49-F238E27FC236}">
                <a16:creationId xmlns:a16="http://schemas.microsoft.com/office/drawing/2014/main" id="{8FEAA281-BFBF-98D7-89C1-DFE00C46F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496" y="4364415"/>
            <a:ext cx="2732724" cy="273272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263EBF8-42B8-4281-E282-7E9F88330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698" y="1759268"/>
            <a:ext cx="3971925" cy="31718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EA4DFA-21CC-FD55-510E-8DFA610F1B1A}"/>
              </a:ext>
            </a:extLst>
          </p:cNvPr>
          <p:cNvSpPr txBox="1"/>
          <p:nvPr/>
        </p:nvSpPr>
        <p:spPr>
          <a:xfrm>
            <a:off x="-47625" y="1759268"/>
            <a:ext cx="70134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   [ </a:t>
            </a:r>
            <a:r>
              <a:rPr lang="ko-KR" altLang="en-US" sz="2400" b="1" dirty="0"/>
              <a:t>만주사변</a:t>
            </a:r>
            <a:r>
              <a:rPr lang="en-US" altLang="ko-KR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滿洲事變</a:t>
            </a:r>
            <a:r>
              <a:rPr lang="en-US" altLang="ko-KR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ko-KR" alt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혹은 </a:t>
            </a:r>
            <a:r>
              <a:rPr lang="en-US" altLang="ko-KR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9·18</a:t>
            </a:r>
            <a:r>
              <a:rPr lang="ko-KR" alt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사변 이라 불림 </a:t>
            </a:r>
            <a:r>
              <a:rPr lang="en-US" altLang="ko-KR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]</a:t>
            </a:r>
          </a:p>
          <a:p>
            <a:pPr marL="342900" indent="-342900">
              <a:buFontTx/>
              <a:buChar char="-"/>
            </a:pPr>
            <a:endParaRPr lang="en-US" altLang="ko-KR" sz="2400" b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altLang="ko-KR" sz="2400" b="1" dirty="0">
                <a:solidFill>
                  <a:srgbClr val="202122"/>
                </a:solidFill>
                <a:latin typeface="Arial" panose="020B0604020202020204" pitchFamily="34" charset="0"/>
              </a:rPr>
              <a:t>1931</a:t>
            </a:r>
            <a:r>
              <a:rPr lang="ko-KR" altLang="en-US" sz="2400" b="1" dirty="0">
                <a:solidFill>
                  <a:srgbClr val="202122"/>
                </a:solidFill>
                <a:latin typeface="Arial" panose="020B0604020202020204" pitchFamily="34" charset="0"/>
              </a:rPr>
              <a:t>년 </a:t>
            </a:r>
            <a:r>
              <a:rPr lang="en-US" altLang="ko-KR" sz="2400" b="1" dirty="0">
                <a:solidFill>
                  <a:srgbClr val="202122"/>
                </a:solidFill>
                <a:latin typeface="Arial" panose="020B0604020202020204" pitchFamily="34" charset="0"/>
              </a:rPr>
              <a:t>9</a:t>
            </a:r>
            <a:r>
              <a:rPr lang="ko-KR" altLang="en-US" sz="2400" b="1" dirty="0">
                <a:solidFill>
                  <a:srgbClr val="202122"/>
                </a:solidFill>
                <a:latin typeface="Arial" panose="020B0604020202020204" pitchFamily="34" charset="0"/>
              </a:rPr>
              <a:t>월 </a:t>
            </a:r>
            <a:r>
              <a:rPr lang="en-US" altLang="ko-KR" sz="2400" b="1" dirty="0">
                <a:solidFill>
                  <a:srgbClr val="202122"/>
                </a:solidFill>
                <a:latin typeface="Arial" panose="020B0604020202020204" pitchFamily="34" charset="0"/>
              </a:rPr>
              <a:t>18</a:t>
            </a:r>
            <a:r>
              <a:rPr lang="ko-KR" altLang="en-US" sz="2400" b="1" dirty="0">
                <a:solidFill>
                  <a:srgbClr val="202122"/>
                </a:solidFill>
                <a:latin typeface="Arial" panose="020B0604020202020204" pitchFamily="34" charset="0"/>
              </a:rPr>
              <a:t>일 </a:t>
            </a:r>
            <a:r>
              <a:rPr lang="ko-KR" altLang="en-US" sz="2400" b="1" dirty="0" err="1">
                <a:solidFill>
                  <a:srgbClr val="202122"/>
                </a:solidFill>
                <a:latin typeface="Arial" panose="020B0604020202020204" pitchFamily="34" charset="0"/>
              </a:rPr>
              <a:t>류탸오후</a:t>
            </a:r>
            <a:r>
              <a:rPr lang="ko-KR" altLang="en-US" sz="2400" b="1" dirty="0">
                <a:solidFill>
                  <a:srgbClr val="202122"/>
                </a:solidFill>
                <a:latin typeface="Arial" panose="020B0604020202020204" pitchFamily="34" charset="0"/>
              </a:rPr>
              <a:t> 사건</a:t>
            </a:r>
            <a:r>
              <a:rPr lang="en-US" altLang="ko-KR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柳條湖事件</a:t>
            </a:r>
            <a:r>
              <a:rPr lang="en-US" altLang="ko-KR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ko-KR" alt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을</a:t>
            </a:r>
            <a:endParaRPr lang="en-US" altLang="ko-KR" sz="2400" b="1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ko-KR" altLang="en-US" sz="2400" b="1" dirty="0"/>
              <a:t>   조작해 일본 관동군이 만주를 중국 침공을 위한</a:t>
            </a:r>
            <a:endParaRPr lang="en-US" altLang="ko-KR" sz="2400" b="1" dirty="0"/>
          </a:p>
          <a:p>
            <a:r>
              <a:rPr lang="en-US" altLang="ko-KR" sz="2400" b="1" dirty="0"/>
              <a:t>   </a:t>
            </a:r>
            <a:r>
              <a:rPr lang="ko-KR" altLang="en-US" sz="2400" b="1" dirty="0"/>
              <a:t>전쟁의 병참 기지로 만들고 식민지화 하기 위해</a:t>
            </a:r>
            <a:endParaRPr lang="en-US" altLang="ko-KR" sz="2400" b="1" dirty="0"/>
          </a:p>
          <a:p>
            <a:r>
              <a:rPr lang="ko-KR" altLang="en-US" sz="2400" b="1" dirty="0"/>
              <a:t>   벌인 전투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02E7E8-0578-5196-EEF5-AED619D874CC}"/>
              </a:ext>
            </a:extLst>
          </p:cNvPr>
          <p:cNvSpPr txBox="1"/>
          <p:nvPr/>
        </p:nvSpPr>
        <p:spPr>
          <a:xfrm>
            <a:off x="466692" y="4998720"/>
            <a:ext cx="21403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/>
              <a:t>1932</a:t>
            </a:r>
            <a:r>
              <a:rPr lang="ko-KR" altLang="en-US" sz="2400" b="1" dirty="0"/>
              <a:t>년 </a:t>
            </a:r>
            <a:r>
              <a:rPr lang="en-US" altLang="ko-KR" sz="2400" b="1" dirty="0"/>
              <a:t>1</a:t>
            </a:r>
            <a:r>
              <a:rPr lang="ko-KR" altLang="en-US" sz="2400" b="1" dirty="0"/>
              <a:t>월 </a:t>
            </a:r>
            <a:endParaRPr lang="en-US" altLang="ko-KR" sz="2400" b="1" dirty="0"/>
          </a:p>
          <a:p>
            <a:pPr algn="ctr"/>
            <a:r>
              <a:rPr lang="ko-KR" altLang="en-US" sz="2400" b="1" dirty="0"/>
              <a:t>만주지역 점령</a:t>
            </a:r>
            <a:endParaRPr lang="ko-KR" altLang="en-US" sz="2400" dirty="0"/>
          </a:p>
        </p:txBody>
      </p:sp>
      <p:pic>
        <p:nvPicPr>
          <p:cNvPr id="10" name="그래픽 9" descr="오른쪽을 가리키는 검지  단색으로 채워진">
            <a:extLst>
              <a:ext uri="{FF2B5EF4-FFF2-40B4-BE49-F238E27FC236}">
                <a16:creationId xmlns:a16="http://schemas.microsoft.com/office/drawing/2014/main" id="{3E6C77E4-3E6D-229B-3CCB-4C659F00BE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03219" y="5562599"/>
            <a:ext cx="830997" cy="830997"/>
          </a:xfrm>
          <a:prstGeom prst="rect">
            <a:avLst/>
          </a:prstGeom>
        </p:spPr>
      </p:pic>
      <p:pic>
        <p:nvPicPr>
          <p:cNvPr id="13" name="그래픽 12" descr="광고 윤곽선">
            <a:extLst>
              <a:ext uri="{FF2B5EF4-FFF2-40B4-BE49-F238E27FC236}">
                <a16:creationId xmlns:a16="http://schemas.microsoft.com/office/drawing/2014/main" id="{D69F5544-D582-0FE6-DB8A-453315B0C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4216" y="4364415"/>
            <a:ext cx="2732724" cy="27327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35A16FB-3D91-F254-9C52-9D8E43BD6313}"/>
              </a:ext>
            </a:extLst>
          </p:cNvPr>
          <p:cNvSpPr txBox="1"/>
          <p:nvPr/>
        </p:nvSpPr>
        <p:spPr>
          <a:xfrm>
            <a:off x="4110563" y="4906386"/>
            <a:ext cx="19800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1932</a:t>
            </a:r>
            <a:r>
              <a:rPr lang="ko-KR" altLang="en-US" sz="2000" b="1" dirty="0"/>
              <a:t>년 </a:t>
            </a:r>
            <a:r>
              <a:rPr lang="en-US" altLang="ko-KR" sz="2000" b="1" dirty="0"/>
              <a:t>3</a:t>
            </a:r>
            <a:r>
              <a:rPr lang="ko-KR" altLang="en-US" sz="2000" b="1" dirty="0"/>
              <a:t>월 </a:t>
            </a:r>
            <a:endParaRPr lang="en-US" altLang="ko-KR" sz="2000" b="1" dirty="0"/>
          </a:p>
          <a:p>
            <a:pPr algn="ctr"/>
            <a:r>
              <a:rPr lang="ko-KR" altLang="en-US" sz="2000" b="1" dirty="0"/>
              <a:t>괴뢰정권으로서</a:t>
            </a:r>
            <a:endParaRPr lang="en-US" altLang="ko-KR" sz="2000" b="1" dirty="0"/>
          </a:p>
          <a:p>
            <a:pPr algn="ctr"/>
            <a:r>
              <a:rPr lang="ko-KR" altLang="en-US" sz="2000" b="1" dirty="0" err="1"/>
              <a:t>만주국</a:t>
            </a:r>
            <a:r>
              <a:rPr lang="ko-KR" altLang="en-US" sz="2000" b="1" dirty="0"/>
              <a:t> 성립</a:t>
            </a:r>
            <a:endParaRPr lang="ko-KR" altLang="en-US" sz="2000" dirty="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861BA68C-BEC6-A818-D4CC-CC2493DD1F81}"/>
              </a:ext>
            </a:extLst>
          </p:cNvPr>
          <p:cNvGrpSpPr/>
          <p:nvPr/>
        </p:nvGrpSpPr>
        <p:grpSpPr>
          <a:xfrm>
            <a:off x="605599" y="212878"/>
            <a:ext cx="5295080" cy="812521"/>
            <a:chOff x="605599" y="212878"/>
            <a:chExt cx="5295080" cy="812521"/>
          </a:xfrm>
        </p:grpSpPr>
        <p:sp>
          <p:nvSpPr>
            <p:cNvPr id="16" name="설명선: 선 15">
              <a:extLst>
                <a:ext uri="{FF2B5EF4-FFF2-40B4-BE49-F238E27FC236}">
                  <a16:creationId xmlns:a16="http://schemas.microsoft.com/office/drawing/2014/main" id="{1DE0543F-BC92-24E5-264E-2D139847D67D}"/>
                </a:ext>
              </a:extLst>
            </p:cNvPr>
            <p:cNvSpPr/>
            <p:nvPr/>
          </p:nvSpPr>
          <p:spPr>
            <a:xfrm>
              <a:off x="605599" y="212878"/>
              <a:ext cx="5295080" cy="812521"/>
            </a:xfrm>
            <a:custGeom>
              <a:avLst/>
              <a:gdLst>
                <a:gd name="connsiteX0" fmla="*/ 0 w 5295080"/>
                <a:gd name="connsiteY0" fmla="*/ 0 h 812521"/>
                <a:gd name="connsiteX1" fmla="*/ 5295080 w 5295080"/>
                <a:gd name="connsiteY1" fmla="*/ 0 h 812521"/>
                <a:gd name="connsiteX2" fmla="*/ 5295080 w 5295080"/>
                <a:gd name="connsiteY2" fmla="*/ 812521 h 812521"/>
                <a:gd name="connsiteX3" fmla="*/ 0 w 5295080"/>
                <a:gd name="connsiteY3" fmla="*/ 812521 h 812521"/>
                <a:gd name="connsiteX4" fmla="*/ 0 w 5295080"/>
                <a:gd name="connsiteY4" fmla="*/ 0 h 812521"/>
                <a:gd name="connsiteX0" fmla="*/ 741 w 5295080"/>
                <a:gd name="connsiteY0" fmla="*/ 350465 h 812521"/>
                <a:gd name="connsiteX1" fmla="*/ -620054 w 5295080"/>
                <a:gd name="connsiteY1" fmla="*/ 434024 h 81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95080" h="812521" fill="none" extrusionOk="0">
                  <a:moveTo>
                    <a:pt x="0" y="0"/>
                  </a:moveTo>
                  <a:cubicBezTo>
                    <a:pt x="1087218" y="-49533"/>
                    <a:pt x="3002049" y="-14809"/>
                    <a:pt x="5295080" y="0"/>
                  </a:cubicBezTo>
                  <a:cubicBezTo>
                    <a:pt x="5319419" y="338934"/>
                    <a:pt x="5286869" y="719693"/>
                    <a:pt x="5295080" y="812521"/>
                  </a:cubicBezTo>
                  <a:cubicBezTo>
                    <a:pt x="4318157" y="764290"/>
                    <a:pt x="1517786" y="896976"/>
                    <a:pt x="0" y="812521"/>
                  </a:cubicBezTo>
                  <a:cubicBezTo>
                    <a:pt x="41406" y="661866"/>
                    <a:pt x="19950" y="210453"/>
                    <a:pt x="0" y="0"/>
                  </a:cubicBezTo>
                  <a:close/>
                </a:path>
                <a:path w="5295080" h="812521" fill="none" extrusionOk="0">
                  <a:moveTo>
                    <a:pt x="741" y="350465"/>
                  </a:moveTo>
                  <a:cubicBezTo>
                    <a:pt x="-241143" y="399793"/>
                    <a:pt x="-453046" y="419440"/>
                    <a:pt x="-620054" y="434024"/>
                  </a:cubicBezTo>
                </a:path>
                <a:path w="5295080" h="812521" stroke="0" extrusionOk="0">
                  <a:moveTo>
                    <a:pt x="0" y="0"/>
                  </a:moveTo>
                  <a:cubicBezTo>
                    <a:pt x="581005" y="118645"/>
                    <a:pt x="3129693" y="116012"/>
                    <a:pt x="5295080" y="0"/>
                  </a:cubicBezTo>
                  <a:cubicBezTo>
                    <a:pt x="5362065" y="252632"/>
                    <a:pt x="5365766" y="577232"/>
                    <a:pt x="5295080" y="812521"/>
                  </a:cubicBezTo>
                  <a:cubicBezTo>
                    <a:pt x="4047790" y="947121"/>
                    <a:pt x="775985" y="655325"/>
                    <a:pt x="0" y="812521"/>
                  </a:cubicBezTo>
                  <a:cubicBezTo>
                    <a:pt x="-59840" y="614788"/>
                    <a:pt x="14247" y="223902"/>
                    <a:pt x="0" y="0"/>
                  </a:cubicBezTo>
                  <a:close/>
                </a:path>
                <a:path w="5295080" h="812521" fill="none" stroke="0" extrusionOk="0">
                  <a:moveTo>
                    <a:pt x="741" y="350465"/>
                  </a:moveTo>
                  <a:cubicBezTo>
                    <a:pt x="-133705" y="407729"/>
                    <a:pt x="-548126" y="394345"/>
                    <a:pt x="-620054" y="434024"/>
                  </a:cubicBezTo>
                </a:path>
              </a:pathLst>
            </a:cu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borderCallout1">
                      <a:avLst>
                        <a:gd name="adj1" fmla="val 43133"/>
                        <a:gd name="adj2" fmla="val 14"/>
                        <a:gd name="adj3" fmla="val 53417"/>
                        <a:gd name="adj4" fmla="val -117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F014528-D2BB-9F27-E859-9020887107F5}"/>
                </a:ext>
              </a:extLst>
            </p:cNvPr>
            <p:cNvSpPr txBox="1"/>
            <p:nvPr/>
          </p:nvSpPr>
          <p:spPr>
            <a:xfrm>
              <a:off x="1063434" y="234417"/>
              <a:ext cx="437941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만주 사변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330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>
            <a:extLst>
              <a:ext uri="{FF2B5EF4-FFF2-40B4-BE49-F238E27FC236}">
                <a16:creationId xmlns:a16="http://schemas.microsoft.com/office/drawing/2014/main" id="{9C16AEB1-8E07-01DB-CD3E-EEA3B1852E2B}"/>
              </a:ext>
            </a:extLst>
          </p:cNvPr>
          <p:cNvGrpSpPr/>
          <p:nvPr/>
        </p:nvGrpSpPr>
        <p:grpSpPr>
          <a:xfrm>
            <a:off x="6015799" y="243358"/>
            <a:ext cx="5295080" cy="812521"/>
            <a:chOff x="750379" y="106198"/>
            <a:chExt cx="5295080" cy="812521"/>
          </a:xfrm>
        </p:grpSpPr>
        <p:sp>
          <p:nvSpPr>
            <p:cNvPr id="11" name="설명선: 선 10">
              <a:extLst>
                <a:ext uri="{FF2B5EF4-FFF2-40B4-BE49-F238E27FC236}">
                  <a16:creationId xmlns:a16="http://schemas.microsoft.com/office/drawing/2014/main" id="{2248CFDC-DF8C-B1B0-AB35-4E4B68DFCD68}"/>
                </a:ext>
              </a:extLst>
            </p:cNvPr>
            <p:cNvSpPr/>
            <p:nvPr/>
          </p:nvSpPr>
          <p:spPr>
            <a:xfrm>
              <a:off x="750379" y="106198"/>
              <a:ext cx="5295080" cy="812521"/>
            </a:xfrm>
            <a:custGeom>
              <a:avLst/>
              <a:gdLst>
                <a:gd name="connsiteX0" fmla="*/ 0 w 5295080"/>
                <a:gd name="connsiteY0" fmla="*/ 0 h 812521"/>
                <a:gd name="connsiteX1" fmla="*/ 5295080 w 5295080"/>
                <a:gd name="connsiteY1" fmla="*/ 0 h 812521"/>
                <a:gd name="connsiteX2" fmla="*/ 5295080 w 5295080"/>
                <a:gd name="connsiteY2" fmla="*/ 812521 h 812521"/>
                <a:gd name="connsiteX3" fmla="*/ 0 w 5295080"/>
                <a:gd name="connsiteY3" fmla="*/ 812521 h 812521"/>
                <a:gd name="connsiteX4" fmla="*/ 0 w 5295080"/>
                <a:gd name="connsiteY4" fmla="*/ 0 h 812521"/>
                <a:gd name="connsiteX0" fmla="*/ 5304240 w 5295080"/>
                <a:gd name="connsiteY0" fmla="*/ 327608 h 812521"/>
                <a:gd name="connsiteX1" fmla="*/ 6184600 w 5295080"/>
                <a:gd name="connsiteY1" fmla="*/ 411160 h 81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95080" h="812521" fill="none" extrusionOk="0">
                  <a:moveTo>
                    <a:pt x="0" y="0"/>
                  </a:moveTo>
                  <a:cubicBezTo>
                    <a:pt x="1087218" y="-49533"/>
                    <a:pt x="3002049" y="-14809"/>
                    <a:pt x="5295080" y="0"/>
                  </a:cubicBezTo>
                  <a:cubicBezTo>
                    <a:pt x="5319419" y="338934"/>
                    <a:pt x="5286869" y="719693"/>
                    <a:pt x="5295080" y="812521"/>
                  </a:cubicBezTo>
                  <a:cubicBezTo>
                    <a:pt x="4318157" y="764290"/>
                    <a:pt x="1517786" y="896976"/>
                    <a:pt x="0" y="812521"/>
                  </a:cubicBezTo>
                  <a:cubicBezTo>
                    <a:pt x="41406" y="661866"/>
                    <a:pt x="19950" y="210453"/>
                    <a:pt x="0" y="0"/>
                  </a:cubicBezTo>
                  <a:close/>
                </a:path>
                <a:path w="5295080" h="812521" fill="none" extrusionOk="0">
                  <a:moveTo>
                    <a:pt x="5304240" y="327608"/>
                  </a:moveTo>
                  <a:cubicBezTo>
                    <a:pt x="5615967" y="313073"/>
                    <a:pt x="5994141" y="469748"/>
                    <a:pt x="6184600" y="411160"/>
                  </a:cubicBezTo>
                </a:path>
                <a:path w="5295080" h="812521" stroke="0" extrusionOk="0">
                  <a:moveTo>
                    <a:pt x="0" y="0"/>
                  </a:moveTo>
                  <a:cubicBezTo>
                    <a:pt x="581005" y="118645"/>
                    <a:pt x="3129693" y="116012"/>
                    <a:pt x="5295080" y="0"/>
                  </a:cubicBezTo>
                  <a:cubicBezTo>
                    <a:pt x="5362065" y="252632"/>
                    <a:pt x="5365766" y="577232"/>
                    <a:pt x="5295080" y="812521"/>
                  </a:cubicBezTo>
                  <a:cubicBezTo>
                    <a:pt x="4047790" y="947121"/>
                    <a:pt x="775985" y="655325"/>
                    <a:pt x="0" y="812521"/>
                  </a:cubicBezTo>
                  <a:cubicBezTo>
                    <a:pt x="-59840" y="614788"/>
                    <a:pt x="14247" y="223902"/>
                    <a:pt x="0" y="0"/>
                  </a:cubicBezTo>
                  <a:close/>
                </a:path>
                <a:path w="5295080" h="812521" fill="none" stroke="0" extrusionOk="0">
                  <a:moveTo>
                    <a:pt x="5304240" y="327608"/>
                  </a:moveTo>
                  <a:cubicBezTo>
                    <a:pt x="5566640" y="321830"/>
                    <a:pt x="5799831" y="314655"/>
                    <a:pt x="6184600" y="411160"/>
                  </a:cubicBezTo>
                </a:path>
              </a:pathLst>
            </a:cu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borderCallout1">
                      <a:avLst>
                        <a:gd name="adj1" fmla="val 40320"/>
                        <a:gd name="adj2" fmla="val 100173"/>
                        <a:gd name="adj3" fmla="val 50603"/>
                        <a:gd name="adj4" fmla="val 116799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8A6F2DE-A737-244D-F3F8-CE7EFE721F13}"/>
                </a:ext>
              </a:extLst>
            </p:cNvPr>
            <p:cNvSpPr txBox="1"/>
            <p:nvPr/>
          </p:nvSpPr>
          <p:spPr>
            <a:xfrm>
              <a:off x="1208214" y="127737"/>
              <a:ext cx="437941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만주 사변 이후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1E6CA52-4521-28F3-F038-35374ED67F7F}"/>
              </a:ext>
            </a:extLst>
          </p:cNvPr>
          <p:cNvSpPr txBox="1"/>
          <p:nvPr/>
        </p:nvSpPr>
        <p:spPr>
          <a:xfrm>
            <a:off x="-5350" y="1479025"/>
            <a:ext cx="57310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ko-KR" altLang="en-US" sz="2000" b="1" dirty="0"/>
              <a:t>국제 연맹이 충국 측의 제소에 따라</a:t>
            </a:r>
            <a:endParaRPr lang="en-US" altLang="ko-KR" sz="2000" b="1" dirty="0"/>
          </a:p>
          <a:p>
            <a:r>
              <a:rPr lang="en-US" altLang="ko-KR" sz="2000" b="1" dirty="0"/>
              <a:t>   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‘</a:t>
            </a:r>
            <a:r>
              <a:rPr lang="ko-KR" altLang="en-US" sz="2000" b="1" dirty="0" err="1"/>
              <a:t>리튼</a:t>
            </a:r>
            <a:r>
              <a:rPr lang="ko-KR" altLang="en-US" sz="2000" b="1" dirty="0"/>
              <a:t> 조사단</a:t>
            </a:r>
            <a:r>
              <a:rPr lang="en-US" altLang="ko-KR" sz="2000" b="1" dirty="0"/>
              <a:t>’</a:t>
            </a:r>
            <a:r>
              <a:rPr lang="ko-KR" altLang="en-US" sz="2000" b="1" dirty="0"/>
              <a:t>을 파견하고 조사보고서를 채택</a:t>
            </a:r>
            <a:r>
              <a:rPr lang="en-US" altLang="ko-KR" sz="2000" b="1" dirty="0"/>
              <a:t>,</a:t>
            </a:r>
          </a:p>
          <a:p>
            <a:r>
              <a:rPr lang="ko-KR" altLang="en-US" sz="2000" b="1" dirty="0"/>
              <a:t>    일본군의 철수를 권고</a:t>
            </a:r>
          </a:p>
        </p:txBody>
      </p:sp>
      <p:pic>
        <p:nvPicPr>
          <p:cNvPr id="15" name="그래픽 14" descr="직선 화살표 단색으로 채워진">
            <a:extLst>
              <a:ext uri="{FF2B5EF4-FFF2-40B4-BE49-F238E27FC236}">
                <a16:creationId xmlns:a16="http://schemas.microsoft.com/office/drawing/2014/main" id="{48F011F6-F356-7C4D-F2E0-E6C16F007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567961" y="2532934"/>
            <a:ext cx="595134" cy="5951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F42B7D3-4803-7BA3-A047-9945882B7E74}"/>
              </a:ext>
            </a:extLst>
          </p:cNvPr>
          <p:cNvSpPr txBox="1"/>
          <p:nvPr/>
        </p:nvSpPr>
        <p:spPr>
          <a:xfrm>
            <a:off x="0" y="3166313"/>
            <a:ext cx="6101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ko-KR" altLang="en-US" sz="2000" b="1" dirty="0"/>
              <a:t>일본이 이를 거부 후 국제연맹 탈퇴</a:t>
            </a:r>
            <a:r>
              <a:rPr lang="en-US" altLang="ko-KR" sz="2000" b="1" dirty="0"/>
              <a:t>(1933</a:t>
            </a:r>
            <a:r>
              <a:rPr lang="ko-KR" altLang="en-US" sz="2000" b="1" dirty="0"/>
              <a:t>년 </a:t>
            </a:r>
            <a:r>
              <a:rPr lang="en-US" altLang="ko-KR" sz="2000" b="1" dirty="0"/>
              <a:t>3</a:t>
            </a:r>
            <a:r>
              <a:rPr lang="ko-KR" altLang="en-US" sz="2000" b="1" dirty="0"/>
              <a:t>월</a:t>
            </a:r>
            <a:r>
              <a:rPr lang="en-US" altLang="ko-KR" sz="2000" b="1" dirty="0"/>
              <a:t>)</a:t>
            </a:r>
            <a:endParaRPr lang="ko-KR" altLang="en-US" sz="2000" b="1" dirty="0"/>
          </a:p>
        </p:txBody>
      </p:sp>
      <p:pic>
        <p:nvPicPr>
          <p:cNvPr id="17" name="그래픽 16" descr="직선 화살표 단색으로 채워진">
            <a:extLst>
              <a:ext uri="{FF2B5EF4-FFF2-40B4-BE49-F238E27FC236}">
                <a16:creationId xmlns:a16="http://schemas.microsoft.com/office/drawing/2014/main" id="{FA3A804F-D1C7-FEE9-A9B5-5B7F5B26E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567961" y="3605441"/>
            <a:ext cx="595134" cy="5951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794FD4B-CA12-62FC-DD22-EC1BC45251ED}"/>
              </a:ext>
            </a:extLst>
          </p:cNvPr>
          <p:cNvSpPr txBox="1"/>
          <p:nvPr/>
        </p:nvSpPr>
        <p:spPr>
          <a:xfrm>
            <a:off x="-5350" y="4238048"/>
            <a:ext cx="6558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ko-KR" altLang="en-US" sz="2000" b="1" dirty="0"/>
              <a:t>이러한 사건으로 일본의 군부가 일본 정국 장악하여</a:t>
            </a:r>
            <a:endParaRPr lang="en-US" altLang="ko-KR" sz="2000" b="1" dirty="0"/>
          </a:p>
          <a:p>
            <a:r>
              <a:rPr lang="en-US" altLang="ko-KR" sz="2000" b="1" dirty="0"/>
              <a:t>    </a:t>
            </a:r>
            <a:r>
              <a:rPr lang="ko-KR" altLang="en-US" sz="2000" b="1" dirty="0"/>
              <a:t>정당 내각 정치에 종지부를 찍고 군국주의 체제 확립</a:t>
            </a:r>
            <a:endParaRPr lang="en-US" altLang="ko-KR" sz="2000" b="1" dirty="0"/>
          </a:p>
        </p:txBody>
      </p:sp>
      <p:pic>
        <p:nvPicPr>
          <p:cNvPr id="19" name="그래픽 18" descr="직선 화살표 단색으로 채워진">
            <a:extLst>
              <a:ext uri="{FF2B5EF4-FFF2-40B4-BE49-F238E27FC236}">
                <a16:creationId xmlns:a16="http://schemas.microsoft.com/office/drawing/2014/main" id="{819D0363-061A-80D8-BE27-991A54C1F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567961" y="4983407"/>
            <a:ext cx="595134" cy="59513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8D7AE40-D1D1-C34B-0685-579EA0357672}"/>
              </a:ext>
            </a:extLst>
          </p:cNvPr>
          <p:cNvSpPr txBox="1"/>
          <p:nvPr/>
        </p:nvSpPr>
        <p:spPr>
          <a:xfrm>
            <a:off x="0" y="5616014"/>
            <a:ext cx="9010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ko-KR" altLang="en-US" sz="2000" b="1" dirty="0"/>
              <a:t>이후 </a:t>
            </a:r>
            <a:r>
              <a:rPr lang="en-US" altLang="ko-KR" sz="2000" b="1" dirty="0"/>
              <a:t>1937</a:t>
            </a:r>
            <a:r>
              <a:rPr lang="ko-KR" altLang="en-US" sz="2000" b="1" dirty="0"/>
              <a:t>년 중일전쟁</a:t>
            </a:r>
            <a:r>
              <a:rPr lang="en-US" altLang="ko-KR" sz="2000" b="1" dirty="0"/>
              <a:t>, 1942</a:t>
            </a:r>
            <a:r>
              <a:rPr lang="ko-KR" altLang="en-US" sz="2000" b="1" dirty="0"/>
              <a:t>년 태평양 전쟁을 일으키는 침략 전쟁의 시작</a:t>
            </a:r>
            <a:endParaRPr lang="en-US" altLang="ko-KR" sz="2000" b="1" dirty="0"/>
          </a:p>
        </p:txBody>
      </p:sp>
      <p:pic>
        <p:nvPicPr>
          <p:cNvPr id="3074" name="Picture 2" descr="중일전쟁중 중국군의 실제 전력 - Gotchanews 갓차뉴스">
            <a:extLst>
              <a:ext uri="{FF2B5EF4-FFF2-40B4-BE49-F238E27FC236}">
                <a16:creationId xmlns:a16="http://schemas.microsoft.com/office/drawing/2014/main" id="{6E58088D-C7AA-C4FA-D53C-4237F28E2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810" y="1986856"/>
            <a:ext cx="4577690" cy="2682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793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래픽 12" descr="클립보드 윤곽선">
            <a:extLst>
              <a:ext uri="{FF2B5EF4-FFF2-40B4-BE49-F238E27FC236}">
                <a16:creationId xmlns:a16="http://schemas.microsoft.com/office/drawing/2014/main" id="{7FB415A9-A337-0C41-2601-6B4E48A9C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31541" y="678180"/>
            <a:ext cx="6332220" cy="6332220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3D882558-261F-8F38-440B-C7163BCE1031}"/>
              </a:ext>
            </a:extLst>
          </p:cNvPr>
          <p:cNvGrpSpPr/>
          <p:nvPr/>
        </p:nvGrpSpPr>
        <p:grpSpPr>
          <a:xfrm>
            <a:off x="605599" y="212878"/>
            <a:ext cx="5295080" cy="812521"/>
            <a:chOff x="605599" y="212878"/>
            <a:chExt cx="5295080" cy="812521"/>
          </a:xfrm>
        </p:grpSpPr>
        <p:sp>
          <p:nvSpPr>
            <p:cNvPr id="5" name="설명선: 선 4">
              <a:extLst>
                <a:ext uri="{FF2B5EF4-FFF2-40B4-BE49-F238E27FC236}">
                  <a16:creationId xmlns:a16="http://schemas.microsoft.com/office/drawing/2014/main" id="{C9C658AA-353E-4C25-D9B7-1EBE34FF27E5}"/>
                </a:ext>
              </a:extLst>
            </p:cNvPr>
            <p:cNvSpPr/>
            <p:nvPr/>
          </p:nvSpPr>
          <p:spPr>
            <a:xfrm>
              <a:off x="605599" y="212878"/>
              <a:ext cx="5295080" cy="812521"/>
            </a:xfrm>
            <a:custGeom>
              <a:avLst/>
              <a:gdLst>
                <a:gd name="connsiteX0" fmla="*/ 0 w 5295080"/>
                <a:gd name="connsiteY0" fmla="*/ 0 h 812521"/>
                <a:gd name="connsiteX1" fmla="*/ 5295080 w 5295080"/>
                <a:gd name="connsiteY1" fmla="*/ 0 h 812521"/>
                <a:gd name="connsiteX2" fmla="*/ 5295080 w 5295080"/>
                <a:gd name="connsiteY2" fmla="*/ 812521 h 812521"/>
                <a:gd name="connsiteX3" fmla="*/ 0 w 5295080"/>
                <a:gd name="connsiteY3" fmla="*/ 812521 h 812521"/>
                <a:gd name="connsiteX4" fmla="*/ 0 w 5295080"/>
                <a:gd name="connsiteY4" fmla="*/ 0 h 812521"/>
                <a:gd name="connsiteX0" fmla="*/ 741 w 5295080"/>
                <a:gd name="connsiteY0" fmla="*/ 350465 h 812521"/>
                <a:gd name="connsiteX1" fmla="*/ -620054 w 5295080"/>
                <a:gd name="connsiteY1" fmla="*/ 434024 h 81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95080" h="812521" fill="none" extrusionOk="0">
                  <a:moveTo>
                    <a:pt x="0" y="0"/>
                  </a:moveTo>
                  <a:cubicBezTo>
                    <a:pt x="1087218" y="-49533"/>
                    <a:pt x="3002049" y="-14809"/>
                    <a:pt x="5295080" y="0"/>
                  </a:cubicBezTo>
                  <a:cubicBezTo>
                    <a:pt x="5319419" y="338934"/>
                    <a:pt x="5286869" y="719693"/>
                    <a:pt x="5295080" y="812521"/>
                  </a:cubicBezTo>
                  <a:cubicBezTo>
                    <a:pt x="4318157" y="764290"/>
                    <a:pt x="1517786" y="896976"/>
                    <a:pt x="0" y="812521"/>
                  </a:cubicBezTo>
                  <a:cubicBezTo>
                    <a:pt x="41406" y="661866"/>
                    <a:pt x="19950" y="210453"/>
                    <a:pt x="0" y="0"/>
                  </a:cubicBezTo>
                  <a:close/>
                </a:path>
                <a:path w="5295080" h="812521" fill="none" extrusionOk="0">
                  <a:moveTo>
                    <a:pt x="741" y="350465"/>
                  </a:moveTo>
                  <a:cubicBezTo>
                    <a:pt x="-241143" y="399793"/>
                    <a:pt x="-453046" y="419440"/>
                    <a:pt x="-620054" y="434024"/>
                  </a:cubicBezTo>
                </a:path>
                <a:path w="5295080" h="812521" stroke="0" extrusionOk="0">
                  <a:moveTo>
                    <a:pt x="0" y="0"/>
                  </a:moveTo>
                  <a:cubicBezTo>
                    <a:pt x="581005" y="118645"/>
                    <a:pt x="3129693" y="116012"/>
                    <a:pt x="5295080" y="0"/>
                  </a:cubicBezTo>
                  <a:cubicBezTo>
                    <a:pt x="5362065" y="252632"/>
                    <a:pt x="5365766" y="577232"/>
                    <a:pt x="5295080" y="812521"/>
                  </a:cubicBezTo>
                  <a:cubicBezTo>
                    <a:pt x="4047790" y="947121"/>
                    <a:pt x="775985" y="655325"/>
                    <a:pt x="0" y="812521"/>
                  </a:cubicBezTo>
                  <a:cubicBezTo>
                    <a:pt x="-59840" y="614788"/>
                    <a:pt x="14247" y="223902"/>
                    <a:pt x="0" y="0"/>
                  </a:cubicBezTo>
                  <a:close/>
                </a:path>
                <a:path w="5295080" h="812521" fill="none" stroke="0" extrusionOk="0">
                  <a:moveTo>
                    <a:pt x="741" y="350465"/>
                  </a:moveTo>
                  <a:cubicBezTo>
                    <a:pt x="-133705" y="407729"/>
                    <a:pt x="-548126" y="394345"/>
                    <a:pt x="-620054" y="434024"/>
                  </a:cubicBezTo>
                </a:path>
              </a:pathLst>
            </a:cu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borderCallout1">
                      <a:avLst>
                        <a:gd name="adj1" fmla="val 43133"/>
                        <a:gd name="adj2" fmla="val 14"/>
                        <a:gd name="adj3" fmla="val 53417"/>
                        <a:gd name="adj4" fmla="val -117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7F1B9F8-E585-AC1C-41B8-EA329E0B2C97}"/>
                </a:ext>
              </a:extLst>
            </p:cNvPr>
            <p:cNvSpPr txBox="1"/>
            <p:nvPr/>
          </p:nvSpPr>
          <p:spPr>
            <a:xfrm>
              <a:off x="1000347" y="234417"/>
              <a:ext cx="45055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난징 대학살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762AB9F-3BEF-6E9F-F1E0-482EFAA3CC6F}"/>
              </a:ext>
            </a:extLst>
          </p:cNvPr>
          <p:cNvSpPr txBox="1"/>
          <p:nvPr/>
        </p:nvSpPr>
        <p:spPr>
          <a:xfrm>
            <a:off x="1480860" y="2434958"/>
            <a:ext cx="2507418" cy="308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/>
              <a:t>· </a:t>
            </a:r>
            <a:r>
              <a:rPr lang="ko-KR" altLang="en-US" sz="2400" b="1" dirty="0"/>
              <a:t>난징 대학살</a:t>
            </a:r>
            <a:endParaRPr lang="en-US" altLang="ko-KR" sz="2400" b="1" dirty="0"/>
          </a:p>
          <a:p>
            <a:pPr>
              <a:lnSpc>
                <a:spcPct val="150000"/>
              </a:lnSpc>
            </a:pPr>
            <a:r>
              <a:rPr lang="ko-KR" altLang="en-US" b="1" dirty="0"/>
              <a:t>난징을 점령한 일본이 </a:t>
            </a:r>
            <a:endParaRPr lang="en-US" altLang="ko-KR" b="1" dirty="0"/>
          </a:p>
          <a:p>
            <a:pPr>
              <a:lnSpc>
                <a:spcPct val="150000"/>
              </a:lnSpc>
            </a:pPr>
            <a:r>
              <a:rPr lang="ko-KR" altLang="en-US" b="1" dirty="0"/>
              <a:t>군대를 동원해 </a:t>
            </a:r>
            <a:r>
              <a:rPr lang="en-US" altLang="ko-KR" b="1" dirty="0"/>
              <a:t>6</a:t>
            </a:r>
            <a:r>
              <a:rPr lang="ko-KR" altLang="en-US" b="1" dirty="0"/>
              <a:t>주간 </a:t>
            </a:r>
            <a:endParaRPr lang="en-US" altLang="ko-KR" b="1" dirty="0"/>
          </a:p>
          <a:p>
            <a:pPr>
              <a:lnSpc>
                <a:spcPct val="150000"/>
              </a:lnSpc>
            </a:pPr>
            <a:r>
              <a:rPr lang="ko-KR" altLang="en-US" b="1" dirty="0"/>
              <a:t>중국인을 무차별 </a:t>
            </a:r>
            <a:endParaRPr lang="en-US" altLang="ko-KR" b="1" dirty="0"/>
          </a:p>
          <a:p>
            <a:pPr>
              <a:lnSpc>
                <a:spcPct val="150000"/>
              </a:lnSpc>
            </a:pPr>
            <a:r>
              <a:rPr lang="ko-KR" altLang="en-US" b="1" dirty="0"/>
              <a:t>강간하고 학살한 사건</a:t>
            </a:r>
            <a:endParaRPr lang="en-US" altLang="ko-KR" b="1" dirty="0"/>
          </a:p>
          <a:p>
            <a:pPr>
              <a:lnSpc>
                <a:spcPct val="150000"/>
              </a:lnSpc>
            </a:pPr>
            <a:endParaRPr lang="en-US" altLang="ko-KR" b="1" dirty="0"/>
          </a:p>
          <a:p>
            <a:pPr>
              <a:lnSpc>
                <a:spcPct val="150000"/>
              </a:lnSpc>
            </a:pPr>
            <a:endParaRPr lang="ko-KR" alt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40C341-A499-972B-E96A-99837E9633F8}"/>
              </a:ext>
            </a:extLst>
          </p:cNvPr>
          <p:cNvSpPr txBox="1"/>
          <p:nvPr/>
        </p:nvSpPr>
        <p:spPr>
          <a:xfrm>
            <a:off x="878933" y="5339710"/>
            <a:ext cx="3711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- </a:t>
            </a:r>
            <a:r>
              <a:rPr lang="ko-KR" altLang="en-US" b="1" dirty="0"/>
              <a:t>이로 인해</a:t>
            </a:r>
            <a:endParaRPr lang="en-US" altLang="ko-KR" b="1" dirty="0"/>
          </a:p>
          <a:p>
            <a:r>
              <a:rPr lang="ko-KR" altLang="en-US" b="1" dirty="0"/>
              <a:t>  약 </a:t>
            </a:r>
            <a:r>
              <a:rPr lang="en-US" altLang="ko-KR" b="1" dirty="0"/>
              <a:t>20</a:t>
            </a:r>
            <a:r>
              <a:rPr lang="ko-KR" altLang="en-US" b="1" dirty="0"/>
              <a:t>만명의 중국인들이 학살됨</a:t>
            </a:r>
          </a:p>
        </p:txBody>
      </p:sp>
      <p:pic>
        <p:nvPicPr>
          <p:cNvPr id="4098" name="Picture 2" descr="숨어 있는 세계사] 6주간 수십만 명 학살… 日 정부, 책임 회피하고 있죠 - 프리미엄조선">
            <a:extLst>
              <a:ext uri="{FF2B5EF4-FFF2-40B4-BE49-F238E27FC236}">
                <a16:creationId xmlns:a16="http://schemas.microsoft.com/office/drawing/2014/main" id="{B32BA9FA-38B9-AAF2-8C0E-D2FB7ACCC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679" y="1147341"/>
            <a:ext cx="5715000" cy="476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F6F18DC-B28B-0526-E0F0-A79B2FFA1ED1}"/>
              </a:ext>
            </a:extLst>
          </p:cNvPr>
          <p:cNvSpPr txBox="1"/>
          <p:nvPr/>
        </p:nvSpPr>
        <p:spPr>
          <a:xfrm>
            <a:off x="5872613" y="6028878"/>
            <a:ext cx="5854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/>
              <a:t>▲</a:t>
            </a:r>
            <a:r>
              <a:rPr lang="en-US" altLang="ko-KR" sz="1100" b="1" dirty="0"/>
              <a:t> 1932</a:t>
            </a:r>
            <a:r>
              <a:rPr lang="ko-KR" altLang="en-US" sz="1100" b="1" dirty="0"/>
              <a:t>년 중국 난징에서 일본군에게 살해된 중국인 시신들이 </a:t>
            </a:r>
            <a:r>
              <a:rPr lang="ko-KR" altLang="en-US" sz="1100" b="1" dirty="0" err="1"/>
              <a:t>친화이강</a:t>
            </a:r>
            <a:r>
              <a:rPr lang="ko-KR" altLang="en-US" sz="1100" b="1" dirty="0"/>
              <a:t> 주변에 쌓인 모습</a:t>
            </a:r>
          </a:p>
        </p:txBody>
      </p:sp>
    </p:spTree>
    <p:extLst>
      <p:ext uri="{BB962C8B-B14F-4D97-AF65-F5344CB8AC3E}">
        <p14:creationId xmlns:p14="http://schemas.microsoft.com/office/powerpoint/2010/main" val="2999589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4561E811-DF7E-9001-4C0F-DF3FC3EABE45}"/>
              </a:ext>
            </a:extLst>
          </p:cNvPr>
          <p:cNvGrpSpPr/>
          <p:nvPr/>
        </p:nvGrpSpPr>
        <p:grpSpPr>
          <a:xfrm>
            <a:off x="5962459" y="243358"/>
            <a:ext cx="5295080" cy="812521"/>
            <a:chOff x="605599" y="212878"/>
            <a:chExt cx="5295080" cy="812521"/>
          </a:xfrm>
        </p:grpSpPr>
        <p:sp>
          <p:nvSpPr>
            <p:cNvPr id="5" name="설명선: 선 4">
              <a:extLst>
                <a:ext uri="{FF2B5EF4-FFF2-40B4-BE49-F238E27FC236}">
                  <a16:creationId xmlns:a16="http://schemas.microsoft.com/office/drawing/2014/main" id="{CD5C6CF2-0240-33D2-1809-442CC1D96B75}"/>
                </a:ext>
              </a:extLst>
            </p:cNvPr>
            <p:cNvSpPr/>
            <p:nvPr/>
          </p:nvSpPr>
          <p:spPr>
            <a:xfrm>
              <a:off x="605599" y="212878"/>
              <a:ext cx="5295080" cy="812521"/>
            </a:xfrm>
            <a:custGeom>
              <a:avLst/>
              <a:gdLst>
                <a:gd name="connsiteX0" fmla="*/ 0 w 5295080"/>
                <a:gd name="connsiteY0" fmla="*/ 0 h 812521"/>
                <a:gd name="connsiteX1" fmla="*/ 5295080 w 5295080"/>
                <a:gd name="connsiteY1" fmla="*/ 0 h 812521"/>
                <a:gd name="connsiteX2" fmla="*/ 5295080 w 5295080"/>
                <a:gd name="connsiteY2" fmla="*/ 812521 h 812521"/>
                <a:gd name="connsiteX3" fmla="*/ 0 w 5295080"/>
                <a:gd name="connsiteY3" fmla="*/ 812521 h 812521"/>
                <a:gd name="connsiteX4" fmla="*/ 0 w 5295080"/>
                <a:gd name="connsiteY4" fmla="*/ 0 h 812521"/>
                <a:gd name="connsiteX0" fmla="*/ 5311865 w 5295080"/>
                <a:gd name="connsiteY0" fmla="*/ 388564 h 812521"/>
                <a:gd name="connsiteX1" fmla="*/ 6237922 w 5295080"/>
                <a:gd name="connsiteY1" fmla="*/ 357826 h 81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95080" h="812521" fill="none" extrusionOk="0">
                  <a:moveTo>
                    <a:pt x="0" y="0"/>
                  </a:moveTo>
                  <a:cubicBezTo>
                    <a:pt x="1087218" y="-49533"/>
                    <a:pt x="3002049" y="-14809"/>
                    <a:pt x="5295080" y="0"/>
                  </a:cubicBezTo>
                  <a:cubicBezTo>
                    <a:pt x="5319419" y="338934"/>
                    <a:pt x="5286869" y="719693"/>
                    <a:pt x="5295080" y="812521"/>
                  </a:cubicBezTo>
                  <a:cubicBezTo>
                    <a:pt x="4318157" y="764290"/>
                    <a:pt x="1517786" y="896976"/>
                    <a:pt x="0" y="812521"/>
                  </a:cubicBezTo>
                  <a:cubicBezTo>
                    <a:pt x="41406" y="661866"/>
                    <a:pt x="19950" y="210453"/>
                    <a:pt x="0" y="0"/>
                  </a:cubicBezTo>
                  <a:close/>
                </a:path>
                <a:path w="5295080" h="812521" fill="none" extrusionOk="0">
                  <a:moveTo>
                    <a:pt x="5311865" y="388564"/>
                  </a:moveTo>
                  <a:cubicBezTo>
                    <a:pt x="5714996" y="416192"/>
                    <a:pt x="5852547" y="303364"/>
                    <a:pt x="6237922" y="357826"/>
                  </a:cubicBezTo>
                </a:path>
                <a:path w="5295080" h="812521" stroke="0" extrusionOk="0">
                  <a:moveTo>
                    <a:pt x="0" y="0"/>
                  </a:moveTo>
                  <a:cubicBezTo>
                    <a:pt x="581005" y="118645"/>
                    <a:pt x="3129693" y="116012"/>
                    <a:pt x="5295080" y="0"/>
                  </a:cubicBezTo>
                  <a:cubicBezTo>
                    <a:pt x="5362065" y="252632"/>
                    <a:pt x="5365766" y="577232"/>
                    <a:pt x="5295080" y="812521"/>
                  </a:cubicBezTo>
                  <a:cubicBezTo>
                    <a:pt x="4047790" y="947121"/>
                    <a:pt x="775985" y="655325"/>
                    <a:pt x="0" y="812521"/>
                  </a:cubicBezTo>
                  <a:cubicBezTo>
                    <a:pt x="-59840" y="614788"/>
                    <a:pt x="14247" y="223902"/>
                    <a:pt x="0" y="0"/>
                  </a:cubicBezTo>
                  <a:close/>
                </a:path>
                <a:path w="5295080" h="812521" fill="none" stroke="0" extrusionOk="0">
                  <a:moveTo>
                    <a:pt x="5311865" y="388564"/>
                  </a:moveTo>
                  <a:cubicBezTo>
                    <a:pt x="5747831" y="381588"/>
                    <a:pt x="5809230" y="359210"/>
                    <a:pt x="6237922" y="357826"/>
                  </a:cubicBezTo>
                </a:path>
              </a:pathLst>
            </a:cu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borderCallout1">
                      <a:avLst>
                        <a:gd name="adj1" fmla="val 47822"/>
                        <a:gd name="adj2" fmla="val 100317"/>
                        <a:gd name="adj3" fmla="val 44039"/>
                        <a:gd name="adj4" fmla="val 117806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D30B4E-9F36-68C9-CBD2-81916C933F23}"/>
                </a:ext>
              </a:extLst>
            </p:cNvPr>
            <p:cNvSpPr txBox="1"/>
            <p:nvPr/>
          </p:nvSpPr>
          <p:spPr>
            <a:xfrm>
              <a:off x="1000347" y="234417"/>
              <a:ext cx="45055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제</a:t>
              </a:r>
              <a:r>
                <a:rPr lang="en-US" altLang="ko-KR" sz="4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r>
                <a:rPr lang="ko-KR" altLang="en-US" sz="4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차 </a:t>
              </a:r>
              <a:r>
                <a:rPr lang="ko-KR" altLang="en-US" sz="44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국공</a:t>
              </a:r>
              <a:r>
                <a:rPr lang="ko-KR" altLang="en-US" sz="4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합작</a:t>
              </a:r>
            </a:p>
          </p:txBody>
        </p:sp>
      </p:grpSp>
      <p:pic>
        <p:nvPicPr>
          <p:cNvPr id="10" name="그래픽 9" descr="클립보드 윤곽선">
            <a:extLst>
              <a:ext uri="{FF2B5EF4-FFF2-40B4-BE49-F238E27FC236}">
                <a16:creationId xmlns:a16="http://schemas.microsoft.com/office/drawing/2014/main" id="{E53EA6D6-026C-80AF-7177-1424D608A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2079" y="769620"/>
            <a:ext cx="6332220" cy="63322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EA18F2-FF9A-87A0-E186-205C85E493B6}"/>
              </a:ext>
            </a:extLst>
          </p:cNvPr>
          <p:cNvSpPr txBox="1"/>
          <p:nvPr/>
        </p:nvSpPr>
        <p:spPr>
          <a:xfrm>
            <a:off x="6927300" y="2466719"/>
            <a:ext cx="3943708" cy="3224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/>
              <a:t>· </a:t>
            </a:r>
            <a:r>
              <a:rPr lang="ko-KR" altLang="en-US" sz="2400" b="1" dirty="0"/>
              <a:t>시안 사건</a:t>
            </a:r>
            <a:endParaRPr lang="en-US" altLang="ko-KR" sz="2400" b="1" dirty="0"/>
          </a:p>
          <a:p>
            <a:pPr>
              <a:lnSpc>
                <a:spcPct val="150000"/>
              </a:lnSpc>
            </a:pPr>
            <a:r>
              <a:rPr lang="en-US" altLang="ko-KR" sz="1600" b="1" dirty="0"/>
              <a:t>1936</a:t>
            </a:r>
            <a:r>
              <a:rPr lang="ko-KR" altLang="en-US" sz="1600" b="1" dirty="0"/>
              <a:t>년 </a:t>
            </a:r>
            <a:r>
              <a:rPr lang="en-US" altLang="ko-KR" sz="1600" b="1" dirty="0"/>
              <a:t>12</a:t>
            </a:r>
            <a:r>
              <a:rPr lang="ko-KR" altLang="en-US" sz="1600" b="1" dirty="0"/>
              <a:t>월 </a:t>
            </a:r>
            <a:r>
              <a:rPr lang="en-US" altLang="ko-KR" sz="1600" b="1" dirty="0"/>
              <a:t>12</a:t>
            </a:r>
            <a:r>
              <a:rPr lang="ko-KR" altLang="en-US" sz="1600" b="1" dirty="0"/>
              <a:t>일</a:t>
            </a:r>
            <a:endParaRPr lang="en-US" altLang="ko-KR" sz="1600" b="1" dirty="0"/>
          </a:p>
          <a:p>
            <a:pPr>
              <a:lnSpc>
                <a:spcPct val="150000"/>
              </a:lnSpc>
            </a:pPr>
            <a:r>
              <a:rPr lang="ko-KR" altLang="en-US" sz="1600" b="1" dirty="0" err="1"/>
              <a:t>동북군</a:t>
            </a:r>
            <a:r>
              <a:rPr lang="ko-KR" altLang="en-US" sz="1600" b="1" dirty="0"/>
              <a:t> 총사령관 </a:t>
            </a:r>
            <a:r>
              <a:rPr lang="en-US" altLang="ko-KR" sz="1600" b="1" dirty="0"/>
              <a:t>‘</a:t>
            </a:r>
            <a:r>
              <a:rPr lang="ko-KR" altLang="en-US" sz="1600" b="1" dirty="0" err="1"/>
              <a:t>장쉐량</a:t>
            </a:r>
            <a:r>
              <a:rPr lang="en-US" altLang="ko-KR" sz="1600" b="1" dirty="0"/>
              <a:t>’</a:t>
            </a:r>
            <a:r>
              <a:rPr lang="ko-KR" altLang="en-US" sz="1600" b="1" dirty="0"/>
              <a:t>이 </a:t>
            </a:r>
            <a:endParaRPr lang="en-US" altLang="ko-KR" sz="1600" b="1" dirty="0"/>
          </a:p>
          <a:p>
            <a:pPr>
              <a:lnSpc>
                <a:spcPct val="150000"/>
              </a:lnSpc>
            </a:pPr>
            <a:r>
              <a:rPr lang="ko-KR" altLang="en-US" sz="1600" b="1" dirty="0"/>
              <a:t>국민당 정권의 총통 </a:t>
            </a:r>
            <a:r>
              <a:rPr lang="en-US" altLang="ko-KR" sz="1600" b="1" dirty="0"/>
              <a:t>‘</a:t>
            </a:r>
            <a:r>
              <a:rPr lang="ko-KR" altLang="en-US" sz="1600" b="1" dirty="0"/>
              <a:t>장제스</a:t>
            </a:r>
            <a:r>
              <a:rPr lang="en-US" altLang="ko-KR" sz="1600" b="1" dirty="0"/>
              <a:t>’</a:t>
            </a:r>
            <a:r>
              <a:rPr lang="ko-KR" altLang="en-US" sz="1600" b="1" dirty="0"/>
              <a:t>를 납치하여 </a:t>
            </a:r>
            <a:endParaRPr lang="en-US" altLang="ko-KR" sz="1600" b="1" dirty="0"/>
          </a:p>
          <a:p>
            <a:pPr>
              <a:lnSpc>
                <a:spcPct val="150000"/>
              </a:lnSpc>
            </a:pPr>
            <a:r>
              <a:rPr lang="ko-KR" altLang="en-US" sz="1600" b="1" dirty="0"/>
              <a:t>구금하고 공산당과의</a:t>
            </a:r>
            <a:r>
              <a:rPr lang="en-US" altLang="ko-KR" sz="1600" b="1" dirty="0"/>
              <a:t> </a:t>
            </a:r>
            <a:r>
              <a:rPr lang="ko-KR" altLang="en-US" sz="1600" b="1" dirty="0"/>
              <a:t>내전을 중지하고 </a:t>
            </a:r>
            <a:endParaRPr lang="en-US" altLang="ko-KR" sz="1600" b="1" dirty="0"/>
          </a:p>
          <a:p>
            <a:pPr>
              <a:lnSpc>
                <a:spcPct val="150000"/>
              </a:lnSpc>
            </a:pPr>
            <a:r>
              <a:rPr lang="ko-KR" altLang="en-US" sz="1600" b="1" dirty="0"/>
              <a:t>일본 제국주의의</a:t>
            </a:r>
            <a:r>
              <a:rPr lang="en-US" altLang="ko-KR" sz="1600" b="1" dirty="0"/>
              <a:t> </a:t>
            </a:r>
            <a:r>
              <a:rPr lang="ko-KR" altLang="en-US" sz="1600" b="1" dirty="0"/>
              <a:t>침략에 맞서 </a:t>
            </a:r>
            <a:endParaRPr lang="en-US" altLang="ko-KR" sz="1600" b="1" dirty="0"/>
          </a:p>
          <a:p>
            <a:pPr>
              <a:lnSpc>
                <a:spcPct val="150000"/>
              </a:lnSpc>
            </a:pPr>
            <a:r>
              <a:rPr lang="ko-KR" altLang="en-US" sz="1600" b="1" dirty="0"/>
              <a:t>함께 싸울 것을 요구한 사건</a:t>
            </a:r>
            <a:endParaRPr lang="en-US" altLang="ko-KR" sz="1600" b="1" dirty="0"/>
          </a:p>
          <a:p>
            <a:pPr>
              <a:lnSpc>
                <a:spcPct val="150000"/>
              </a:lnSpc>
            </a:pPr>
            <a:endParaRPr lang="ko-KR" alt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FA3E61-F983-0921-CDE6-95D523843CAB}"/>
              </a:ext>
            </a:extLst>
          </p:cNvPr>
          <p:cNvSpPr txBox="1"/>
          <p:nvPr/>
        </p:nvSpPr>
        <p:spPr>
          <a:xfrm>
            <a:off x="6937105" y="5319202"/>
            <a:ext cx="34179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-</a:t>
            </a:r>
            <a:r>
              <a:rPr lang="ko-KR" altLang="en-US" sz="1600" b="1" dirty="0"/>
              <a:t>이로 인해 </a:t>
            </a:r>
            <a:endParaRPr lang="en-US" altLang="ko-KR" sz="1600" b="1" dirty="0"/>
          </a:p>
          <a:p>
            <a:r>
              <a:rPr lang="ko-KR" altLang="en-US" sz="1600" b="1" dirty="0"/>
              <a:t> 국민당군과 홍군의 </a:t>
            </a:r>
            <a:r>
              <a:rPr lang="ko-KR" altLang="en-US" sz="1600" b="1" dirty="0" err="1"/>
              <a:t>국공</a:t>
            </a:r>
            <a:r>
              <a:rPr lang="ko-KR" altLang="en-US" sz="1600" b="1" dirty="0"/>
              <a:t> 내전 중지</a:t>
            </a:r>
            <a:endParaRPr lang="en-US" altLang="ko-KR" sz="1600" b="1" dirty="0"/>
          </a:p>
          <a:p>
            <a:r>
              <a:rPr lang="ko-KR" altLang="en-US" sz="1600" b="1" dirty="0"/>
              <a:t> 제</a:t>
            </a:r>
            <a:r>
              <a:rPr lang="en-US" altLang="ko-KR" sz="1600" b="1" dirty="0"/>
              <a:t>2</a:t>
            </a:r>
            <a:r>
              <a:rPr lang="ko-KR" altLang="en-US" sz="1600" b="1" dirty="0"/>
              <a:t>차 </a:t>
            </a:r>
            <a:r>
              <a:rPr lang="ko-KR" altLang="en-US" sz="1600" b="1" dirty="0" err="1"/>
              <a:t>국공</a:t>
            </a:r>
            <a:r>
              <a:rPr lang="ko-KR" altLang="en-US" sz="1600" b="1" dirty="0"/>
              <a:t> 합작이 이루어져 </a:t>
            </a:r>
            <a:endParaRPr lang="en-US" altLang="ko-KR" sz="1600" b="1" dirty="0"/>
          </a:p>
          <a:p>
            <a:r>
              <a:rPr lang="ko-KR" altLang="en-US" sz="1600" b="1" dirty="0"/>
              <a:t> 일본전쟁을 수행하는 계기가 됨</a:t>
            </a:r>
            <a:endParaRPr lang="en-US" altLang="ko-KR" sz="1600" b="1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77C5E75-5FEE-6AC1-6138-0AED90878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90" y="2222221"/>
            <a:ext cx="5537469" cy="2719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9FB0F3A-D51D-286C-4D9D-59BB25C807D6}"/>
              </a:ext>
            </a:extLst>
          </p:cNvPr>
          <p:cNvSpPr txBox="1"/>
          <p:nvPr/>
        </p:nvSpPr>
        <p:spPr>
          <a:xfrm>
            <a:off x="1038326" y="5352446"/>
            <a:ext cx="4310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▲</a:t>
            </a:r>
            <a:r>
              <a:rPr lang="ko-KR" altLang="en-US" sz="1600" b="1" dirty="0"/>
              <a:t>시안 사건 당시 국민당 고위 관리들의 사진</a:t>
            </a:r>
          </a:p>
        </p:txBody>
      </p:sp>
    </p:spTree>
    <p:extLst>
      <p:ext uri="{BB962C8B-B14F-4D97-AF65-F5344CB8AC3E}">
        <p14:creationId xmlns:p14="http://schemas.microsoft.com/office/powerpoint/2010/main" val="1128891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하와이 해군기지에 정박해 있던 미 해군 USS 애리조나 함이 1941년 12월 7일 일본군의 기급공격을 받고 침몰하고 있다. AP=연합뉴스">
            <a:extLst>
              <a:ext uri="{FF2B5EF4-FFF2-40B4-BE49-F238E27FC236}">
                <a16:creationId xmlns:a16="http://schemas.microsoft.com/office/drawing/2014/main" id="{939DDF83-4DC0-37C3-F68E-EC1C460C8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0"/>
            <a:ext cx="894715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E1DF326B-0282-839A-3B18-B648F2875CC1}"/>
              </a:ext>
            </a:extLst>
          </p:cNvPr>
          <p:cNvGrpSpPr/>
          <p:nvPr/>
        </p:nvGrpSpPr>
        <p:grpSpPr>
          <a:xfrm>
            <a:off x="506539" y="273838"/>
            <a:ext cx="5295080" cy="812521"/>
            <a:chOff x="605599" y="212878"/>
            <a:chExt cx="5295080" cy="812521"/>
          </a:xfrm>
        </p:grpSpPr>
        <p:sp>
          <p:nvSpPr>
            <p:cNvPr id="5" name="설명선: 선 4">
              <a:extLst>
                <a:ext uri="{FF2B5EF4-FFF2-40B4-BE49-F238E27FC236}">
                  <a16:creationId xmlns:a16="http://schemas.microsoft.com/office/drawing/2014/main" id="{2B0885B7-350E-4B95-19C3-FF70ACD460FC}"/>
                </a:ext>
              </a:extLst>
            </p:cNvPr>
            <p:cNvSpPr/>
            <p:nvPr/>
          </p:nvSpPr>
          <p:spPr>
            <a:xfrm>
              <a:off x="605599" y="212878"/>
              <a:ext cx="5295080" cy="812521"/>
            </a:xfrm>
            <a:custGeom>
              <a:avLst/>
              <a:gdLst>
                <a:gd name="connsiteX0" fmla="*/ 0 w 5295080"/>
                <a:gd name="connsiteY0" fmla="*/ 0 h 812521"/>
                <a:gd name="connsiteX1" fmla="*/ 5295080 w 5295080"/>
                <a:gd name="connsiteY1" fmla="*/ 0 h 812521"/>
                <a:gd name="connsiteX2" fmla="*/ 5295080 w 5295080"/>
                <a:gd name="connsiteY2" fmla="*/ 812521 h 812521"/>
                <a:gd name="connsiteX3" fmla="*/ 0 w 5295080"/>
                <a:gd name="connsiteY3" fmla="*/ 812521 h 812521"/>
                <a:gd name="connsiteX4" fmla="*/ 0 w 5295080"/>
                <a:gd name="connsiteY4" fmla="*/ 0 h 812521"/>
                <a:gd name="connsiteX0" fmla="*/ 23563 w 5295080"/>
                <a:gd name="connsiteY0" fmla="*/ 327600 h 812521"/>
                <a:gd name="connsiteX1" fmla="*/ -498161 w 5295080"/>
                <a:gd name="connsiteY1" fmla="*/ 319727 h 81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95080" h="812521" fill="none" extrusionOk="0">
                  <a:moveTo>
                    <a:pt x="0" y="0"/>
                  </a:moveTo>
                  <a:cubicBezTo>
                    <a:pt x="1087218" y="-49533"/>
                    <a:pt x="3002049" y="-14809"/>
                    <a:pt x="5295080" y="0"/>
                  </a:cubicBezTo>
                  <a:cubicBezTo>
                    <a:pt x="5319419" y="338934"/>
                    <a:pt x="5286869" y="719693"/>
                    <a:pt x="5295080" y="812521"/>
                  </a:cubicBezTo>
                  <a:cubicBezTo>
                    <a:pt x="4318157" y="764290"/>
                    <a:pt x="1517786" y="896976"/>
                    <a:pt x="0" y="812521"/>
                  </a:cubicBezTo>
                  <a:cubicBezTo>
                    <a:pt x="41406" y="661866"/>
                    <a:pt x="19950" y="210453"/>
                    <a:pt x="0" y="0"/>
                  </a:cubicBezTo>
                  <a:close/>
                </a:path>
                <a:path w="5295080" h="812521" fill="none" extrusionOk="0">
                  <a:moveTo>
                    <a:pt x="23563" y="327600"/>
                  </a:moveTo>
                  <a:cubicBezTo>
                    <a:pt x="-69176" y="312198"/>
                    <a:pt x="-409549" y="335008"/>
                    <a:pt x="-498161" y="319727"/>
                  </a:cubicBezTo>
                </a:path>
                <a:path w="5295080" h="812521" stroke="0" extrusionOk="0">
                  <a:moveTo>
                    <a:pt x="0" y="0"/>
                  </a:moveTo>
                  <a:cubicBezTo>
                    <a:pt x="581005" y="118645"/>
                    <a:pt x="3129693" y="116012"/>
                    <a:pt x="5295080" y="0"/>
                  </a:cubicBezTo>
                  <a:cubicBezTo>
                    <a:pt x="5362065" y="252632"/>
                    <a:pt x="5365766" y="577232"/>
                    <a:pt x="5295080" y="812521"/>
                  </a:cubicBezTo>
                  <a:cubicBezTo>
                    <a:pt x="4047790" y="947121"/>
                    <a:pt x="775985" y="655325"/>
                    <a:pt x="0" y="812521"/>
                  </a:cubicBezTo>
                  <a:cubicBezTo>
                    <a:pt x="-59840" y="614788"/>
                    <a:pt x="14247" y="223902"/>
                    <a:pt x="0" y="0"/>
                  </a:cubicBezTo>
                  <a:close/>
                </a:path>
                <a:path w="5295080" h="812521" fill="none" stroke="0" extrusionOk="0">
                  <a:moveTo>
                    <a:pt x="23563" y="327600"/>
                  </a:moveTo>
                  <a:cubicBezTo>
                    <a:pt x="-211312" y="367211"/>
                    <a:pt x="-368475" y="326210"/>
                    <a:pt x="-498161" y="319727"/>
                  </a:cubicBezTo>
                </a:path>
              </a:pathLst>
            </a:cu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borderCallout1">
                      <a:avLst>
                        <a:gd name="adj1" fmla="val 40319"/>
                        <a:gd name="adj2" fmla="val 445"/>
                        <a:gd name="adj3" fmla="val 39350"/>
                        <a:gd name="adj4" fmla="val -9408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D7683C-CF02-4044-3A1A-1A66E5949AD2}"/>
                </a:ext>
              </a:extLst>
            </p:cNvPr>
            <p:cNvSpPr txBox="1"/>
            <p:nvPr/>
          </p:nvSpPr>
          <p:spPr>
            <a:xfrm>
              <a:off x="605599" y="295972"/>
              <a:ext cx="52950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전쟁의 고착화 및 확대</a:t>
              </a: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53775EE2-E04F-CDEC-2E35-65759F033E41}"/>
              </a:ext>
            </a:extLst>
          </p:cNvPr>
          <p:cNvGrpSpPr/>
          <p:nvPr/>
        </p:nvGrpSpPr>
        <p:grpSpPr>
          <a:xfrm>
            <a:off x="784289" y="1490345"/>
            <a:ext cx="2811780" cy="1938655"/>
            <a:chOff x="243840" y="1368425"/>
            <a:chExt cx="2811780" cy="1938655"/>
          </a:xfrm>
        </p:grpSpPr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176AB2DE-D4C0-F09C-E91C-CC6FEC64894A}"/>
                </a:ext>
              </a:extLst>
            </p:cNvPr>
            <p:cNvCxnSpPr/>
            <p:nvPr/>
          </p:nvCxnSpPr>
          <p:spPr>
            <a:xfrm flipV="1">
              <a:off x="2511425" y="1708150"/>
              <a:ext cx="0" cy="10541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1FD87A67-E3E2-6796-0CD9-90F8EC1828F4}"/>
                </a:ext>
              </a:extLst>
            </p:cNvPr>
            <p:cNvCxnSpPr/>
            <p:nvPr/>
          </p:nvCxnSpPr>
          <p:spPr>
            <a:xfrm flipV="1">
              <a:off x="765175" y="1708150"/>
              <a:ext cx="0" cy="10541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67F96CA0-9483-2770-72F9-EBA4F11A5AB2}"/>
                </a:ext>
              </a:extLst>
            </p:cNvPr>
            <p:cNvSpPr/>
            <p:nvPr/>
          </p:nvSpPr>
          <p:spPr>
            <a:xfrm>
              <a:off x="243840" y="1813560"/>
              <a:ext cx="2811780" cy="1493520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>
                  <a:solidFill>
                    <a:schemeClr val="bg1"/>
                  </a:solidFill>
                </a:rPr>
                <a:t>일본군이 중국 주요 </a:t>
              </a:r>
              <a:endParaRPr lang="en-US" altLang="ko-KR" b="1" dirty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b="1" dirty="0">
                  <a:solidFill>
                    <a:schemeClr val="bg1"/>
                  </a:solidFill>
                </a:rPr>
                <a:t>해안 도시 점령을 위해 </a:t>
              </a:r>
              <a:endParaRPr lang="en-US" altLang="ko-KR" b="1" dirty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b="1" dirty="0">
                  <a:solidFill>
                    <a:schemeClr val="bg1"/>
                  </a:solidFill>
                </a:rPr>
                <a:t>많은 전진을 거듭했으나 </a:t>
              </a:r>
              <a:endParaRPr lang="en-US" altLang="ko-KR" b="1" dirty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b="1" dirty="0">
                  <a:solidFill>
                    <a:schemeClr val="bg1"/>
                  </a:solidFill>
                </a:rPr>
                <a:t>성과가 미미</a:t>
              </a:r>
              <a:endParaRPr lang="en-US" altLang="ko-KR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6FB7CE7C-54BE-7F93-9B65-F8853531EF4A}"/>
                </a:ext>
              </a:extLst>
            </p:cNvPr>
            <p:cNvSpPr/>
            <p:nvPr/>
          </p:nvSpPr>
          <p:spPr>
            <a:xfrm>
              <a:off x="243840" y="1368425"/>
              <a:ext cx="2811780" cy="339725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/>
                <a:t>1937</a:t>
              </a:r>
              <a:r>
                <a:rPr lang="ko-KR" altLang="en-US" b="1" dirty="0"/>
                <a:t>년 </a:t>
              </a:r>
              <a:r>
                <a:rPr lang="en-US" altLang="ko-KR" b="1" dirty="0"/>
                <a:t>~ 1938</a:t>
              </a:r>
              <a:r>
                <a:rPr lang="ko-KR" altLang="en-US" b="1" dirty="0"/>
                <a:t>년</a:t>
              </a: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871563C-E0B4-1774-AA0D-1054C9DF9E6E}"/>
              </a:ext>
            </a:extLst>
          </p:cNvPr>
          <p:cNvGrpSpPr/>
          <p:nvPr/>
        </p:nvGrpSpPr>
        <p:grpSpPr>
          <a:xfrm>
            <a:off x="3051874" y="4318952"/>
            <a:ext cx="2811780" cy="1938655"/>
            <a:chOff x="243840" y="1368425"/>
            <a:chExt cx="2811780" cy="1938655"/>
          </a:xfrm>
        </p:grpSpPr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533BDB0A-6C61-161F-5402-C6AB3D6CA4FF}"/>
                </a:ext>
              </a:extLst>
            </p:cNvPr>
            <p:cNvCxnSpPr/>
            <p:nvPr/>
          </p:nvCxnSpPr>
          <p:spPr>
            <a:xfrm flipV="1">
              <a:off x="2511425" y="1708150"/>
              <a:ext cx="0" cy="10541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7DAF346B-604D-75F6-915C-1062ECFDE0DB}"/>
                </a:ext>
              </a:extLst>
            </p:cNvPr>
            <p:cNvCxnSpPr/>
            <p:nvPr/>
          </p:nvCxnSpPr>
          <p:spPr>
            <a:xfrm flipV="1">
              <a:off x="765175" y="1708150"/>
              <a:ext cx="0" cy="10541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900DBB1A-30AC-B2D8-74B8-3B4444254175}"/>
                </a:ext>
              </a:extLst>
            </p:cNvPr>
            <p:cNvSpPr/>
            <p:nvPr/>
          </p:nvSpPr>
          <p:spPr>
            <a:xfrm>
              <a:off x="243840" y="1813560"/>
              <a:ext cx="2811780" cy="1493520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>
                  <a:solidFill>
                    <a:schemeClr val="bg1"/>
                  </a:solidFill>
                </a:rPr>
                <a:t>중국 주요 해안 도시를</a:t>
              </a:r>
              <a:endParaRPr lang="en-US" altLang="ko-KR" b="1" dirty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b="1" dirty="0">
                  <a:solidFill>
                    <a:schemeClr val="bg1"/>
                  </a:solidFill>
                </a:rPr>
                <a:t>점령하였으나 </a:t>
              </a:r>
              <a:endParaRPr lang="en-US" altLang="ko-KR" b="1" dirty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b="1" dirty="0">
                  <a:solidFill>
                    <a:schemeClr val="bg1"/>
                  </a:solidFill>
                </a:rPr>
                <a:t>중국군의</a:t>
              </a:r>
              <a:r>
                <a:rPr lang="en-US" altLang="ko-KR" b="1" dirty="0">
                  <a:solidFill>
                    <a:schemeClr val="bg1"/>
                  </a:solidFill>
                </a:rPr>
                <a:t> </a:t>
              </a:r>
              <a:r>
                <a:rPr lang="ko-KR" altLang="en-US" b="1" dirty="0">
                  <a:solidFill>
                    <a:schemeClr val="bg1"/>
                  </a:solidFill>
                </a:rPr>
                <a:t>끈질긴 </a:t>
              </a:r>
              <a:r>
                <a:rPr lang="ko-KR" altLang="en-US" b="1" dirty="0" err="1">
                  <a:solidFill>
                    <a:schemeClr val="bg1"/>
                  </a:solidFill>
                </a:rPr>
                <a:t>저항에전쟁의</a:t>
              </a:r>
              <a:r>
                <a:rPr lang="ko-KR" altLang="en-US" b="1" dirty="0">
                  <a:solidFill>
                    <a:schemeClr val="bg1"/>
                  </a:solidFill>
                </a:rPr>
                <a:t> 장기화 및 </a:t>
              </a:r>
              <a:endParaRPr lang="en-US" altLang="ko-KR" b="1" dirty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b="1" dirty="0">
                  <a:solidFill>
                    <a:schemeClr val="bg1"/>
                  </a:solidFill>
                </a:rPr>
                <a:t>전선 고착</a:t>
              </a:r>
              <a:endParaRPr lang="en-US" altLang="ko-KR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id="{2DA8267F-AFC8-F006-6A05-5E69CD16D033}"/>
                </a:ext>
              </a:extLst>
            </p:cNvPr>
            <p:cNvSpPr/>
            <p:nvPr/>
          </p:nvSpPr>
          <p:spPr>
            <a:xfrm>
              <a:off x="243840" y="1368425"/>
              <a:ext cx="2811780" cy="339725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/>
                <a:t>1938</a:t>
              </a:r>
              <a:r>
                <a:rPr lang="ko-KR" altLang="en-US" b="1" dirty="0"/>
                <a:t>년</a:t>
              </a: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E8C29C2B-92DA-F68B-85A2-B84C16C7E264}"/>
              </a:ext>
            </a:extLst>
          </p:cNvPr>
          <p:cNvGrpSpPr/>
          <p:nvPr/>
        </p:nvGrpSpPr>
        <p:grpSpPr>
          <a:xfrm>
            <a:off x="5319459" y="1487170"/>
            <a:ext cx="2811780" cy="1938655"/>
            <a:chOff x="243840" y="1368425"/>
            <a:chExt cx="2811780" cy="1938655"/>
          </a:xfrm>
        </p:grpSpPr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8142CAF6-1E21-18C3-92D2-9D17E4FAA0D8}"/>
                </a:ext>
              </a:extLst>
            </p:cNvPr>
            <p:cNvCxnSpPr/>
            <p:nvPr/>
          </p:nvCxnSpPr>
          <p:spPr>
            <a:xfrm flipV="1">
              <a:off x="2511425" y="1708150"/>
              <a:ext cx="0" cy="10541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30DE8456-F67A-4C63-E00D-4FFF81C1F911}"/>
                </a:ext>
              </a:extLst>
            </p:cNvPr>
            <p:cNvCxnSpPr/>
            <p:nvPr/>
          </p:nvCxnSpPr>
          <p:spPr>
            <a:xfrm flipV="1">
              <a:off x="765175" y="1708150"/>
              <a:ext cx="0" cy="10541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사각형: 둥근 모서리 20">
              <a:extLst>
                <a:ext uri="{FF2B5EF4-FFF2-40B4-BE49-F238E27FC236}">
                  <a16:creationId xmlns:a16="http://schemas.microsoft.com/office/drawing/2014/main" id="{0A37696C-3E41-F776-F11E-CB9E5FE0647D}"/>
                </a:ext>
              </a:extLst>
            </p:cNvPr>
            <p:cNvSpPr/>
            <p:nvPr/>
          </p:nvSpPr>
          <p:spPr>
            <a:xfrm>
              <a:off x="243840" y="1813560"/>
              <a:ext cx="2811780" cy="1493520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>
                  <a:solidFill>
                    <a:schemeClr val="bg1"/>
                  </a:solidFill>
                </a:rPr>
                <a:t>중국군의 동계 </a:t>
              </a:r>
              <a:r>
                <a:rPr lang="ko-KR" altLang="en-US" b="1" dirty="0" err="1">
                  <a:solidFill>
                    <a:schemeClr val="bg1"/>
                  </a:solidFill>
                </a:rPr>
                <a:t>대공세</a:t>
              </a:r>
              <a:endParaRPr lang="en-US" altLang="ko-KR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( </a:t>
              </a:r>
              <a:r>
                <a:rPr lang="ko-KR" altLang="en-US" b="1" dirty="0">
                  <a:solidFill>
                    <a:schemeClr val="bg1"/>
                  </a:solidFill>
                </a:rPr>
                <a:t>이 시기에</a:t>
              </a:r>
              <a:r>
                <a:rPr lang="en-US" altLang="ko-KR" b="1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2</a:t>
              </a:r>
              <a:r>
                <a:rPr lang="ko-KR" altLang="en-US" b="1" dirty="0">
                  <a:solidFill>
                    <a:schemeClr val="bg1"/>
                  </a:solidFill>
                </a:rPr>
                <a:t>차세계대전 개전 </a:t>
              </a:r>
              <a:r>
                <a:rPr lang="en-US" altLang="ko-KR" b="1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22" name="사각형: 둥근 모서리 21">
              <a:extLst>
                <a:ext uri="{FF2B5EF4-FFF2-40B4-BE49-F238E27FC236}">
                  <a16:creationId xmlns:a16="http://schemas.microsoft.com/office/drawing/2014/main" id="{5B6D5D4C-B859-5A10-EC52-296F860B9DB1}"/>
                </a:ext>
              </a:extLst>
            </p:cNvPr>
            <p:cNvSpPr/>
            <p:nvPr/>
          </p:nvSpPr>
          <p:spPr>
            <a:xfrm>
              <a:off x="243840" y="1368425"/>
              <a:ext cx="2811780" cy="339725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/>
                <a:t>1939</a:t>
              </a:r>
              <a:r>
                <a:rPr lang="ko-KR" altLang="en-US" b="1" dirty="0"/>
                <a:t>년</a:t>
              </a: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5BE95A4E-74A1-C625-8EC5-0ED0B1D50805}"/>
              </a:ext>
            </a:extLst>
          </p:cNvPr>
          <p:cNvGrpSpPr/>
          <p:nvPr/>
        </p:nvGrpSpPr>
        <p:grpSpPr>
          <a:xfrm>
            <a:off x="7587044" y="4318952"/>
            <a:ext cx="2811780" cy="1938655"/>
            <a:chOff x="243840" y="1368425"/>
            <a:chExt cx="2811780" cy="1938655"/>
          </a:xfrm>
        </p:grpSpPr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CF522A92-3F64-CB69-D4B6-0D44760F1F20}"/>
                </a:ext>
              </a:extLst>
            </p:cNvPr>
            <p:cNvCxnSpPr/>
            <p:nvPr/>
          </p:nvCxnSpPr>
          <p:spPr>
            <a:xfrm flipV="1">
              <a:off x="2511425" y="1708150"/>
              <a:ext cx="0" cy="10541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349CAA50-573F-A5FB-0807-32D9BF41DF8B}"/>
                </a:ext>
              </a:extLst>
            </p:cNvPr>
            <p:cNvCxnSpPr/>
            <p:nvPr/>
          </p:nvCxnSpPr>
          <p:spPr>
            <a:xfrm flipV="1">
              <a:off x="765175" y="1708150"/>
              <a:ext cx="0" cy="10541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사각형: 둥근 모서리 25">
              <a:extLst>
                <a:ext uri="{FF2B5EF4-FFF2-40B4-BE49-F238E27FC236}">
                  <a16:creationId xmlns:a16="http://schemas.microsoft.com/office/drawing/2014/main" id="{CBD82BAB-49E2-96AC-BBE7-3ADA8EEA7546}"/>
                </a:ext>
              </a:extLst>
            </p:cNvPr>
            <p:cNvSpPr/>
            <p:nvPr/>
          </p:nvSpPr>
          <p:spPr>
            <a:xfrm>
              <a:off x="243840" y="1813560"/>
              <a:ext cx="2811780" cy="1493520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>
                  <a:solidFill>
                    <a:schemeClr val="bg1"/>
                  </a:solidFill>
                </a:rPr>
                <a:t>일본 제국 </a:t>
              </a:r>
              <a:endParaRPr lang="en-US" altLang="ko-KR" b="1" dirty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b="1" dirty="0">
                  <a:solidFill>
                    <a:schemeClr val="bg1"/>
                  </a:solidFill>
                </a:rPr>
                <a:t>해군 연합 함대의 </a:t>
              </a:r>
              <a:endParaRPr lang="en-US" altLang="ko-KR" b="1" dirty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b="1" dirty="0">
                  <a:solidFill>
                    <a:schemeClr val="bg1"/>
                  </a:solidFill>
                </a:rPr>
                <a:t>진주만 기습공격으로 </a:t>
              </a:r>
              <a:endParaRPr lang="en-US" altLang="ko-KR" b="1" dirty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b="1" dirty="0">
                  <a:solidFill>
                    <a:schemeClr val="bg1"/>
                  </a:solidFill>
                </a:rPr>
                <a:t>태평양 전쟁 발발</a:t>
              </a:r>
              <a:endParaRPr lang="en-US" altLang="ko-KR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041EBE3F-3BCF-9C04-2117-A98A7D30B797}"/>
                </a:ext>
              </a:extLst>
            </p:cNvPr>
            <p:cNvSpPr/>
            <p:nvPr/>
          </p:nvSpPr>
          <p:spPr>
            <a:xfrm>
              <a:off x="243840" y="1368425"/>
              <a:ext cx="2811780" cy="339725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/>
                <a:t>1941</a:t>
              </a:r>
              <a:r>
                <a:rPr lang="ko-KR" altLang="en-US" b="1" dirty="0"/>
                <a:t>년 </a:t>
              </a:r>
              <a:r>
                <a:rPr lang="en-US" altLang="ko-KR" b="1" dirty="0"/>
                <a:t>12</a:t>
              </a:r>
              <a:r>
                <a:rPr lang="ko-KR" altLang="en-US" b="1" dirty="0"/>
                <a:t>월 </a:t>
              </a:r>
              <a:r>
                <a:rPr lang="en-US" altLang="ko-KR" b="1" dirty="0"/>
                <a:t>8</a:t>
              </a:r>
              <a:r>
                <a:rPr lang="ko-KR" altLang="en-US" b="1" dirty="0"/>
                <a:t>일</a:t>
              </a:r>
            </a:p>
          </p:txBody>
        </p:sp>
      </p:grpSp>
      <p:pic>
        <p:nvPicPr>
          <p:cNvPr id="31" name="그래픽 30" descr="뒤로 단색으로 채워진">
            <a:extLst>
              <a:ext uri="{FF2B5EF4-FFF2-40B4-BE49-F238E27FC236}">
                <a16:creationId xmlns:a16="http://schemas.microsoft.com/office/drawing/2014/main" id="{6F66C13B-E4E0-DE82-8975-5CA4E6E5F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3419713">
            <a:off x="1925413" y="3615028"/>
            <a:ext cx="914400" cy="914400"/>
          </a:xfrm>
          <a:prstGeom prst="rect">
            <a:avLst/>
          </a:prstGeom>
        </p:spPr>
      </p:pic>
      <p:pic>
        <p:nvPicPr>
          <p:cNvPr id="32" name="그래픽 31" descr="뒤로 단색으로 채워진">
            <a:extLst>
              <a:ext uri="{FF2B5EF4-FFF2-40B4-BE49-F238E27FC236}">
                <a16:creationId xmlns:a16="http://schemas.microsoft.com/office/drawing/2014/main" id="{6136936D-FDEB-B828-AB6A-7E3BD5C1C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070400">
            <a:off x="5871148" y="3415189"/>
            <a:ext cx="914400" cy="914400"/>
          </a:xfrm>
          <a:prstGeom prst="rect">
            <a:avLst/>
          </a:prstGeom>
        </p:spPr>
      </p:pic>
      <p:pic>
        <p:nvPicPr>
          <p:cNvPr id="35" name="그래픽 34" descr="뒤로 단색으로 채워진">
            <a:extLst>
              <a:ext uri="{FF2B5EF4-FFF2-40B4-BE49-F238E27FC236}">
                <a16:creationId xmlns:a16="http://schemas.microsoft.com/office/drawing/2014/main" id="{AC888929-0193-05C2-91C9-E7F267AF42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4490636">
            <a:off x="8334926" y="32482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15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954</Words>
  <Application>Microsoft Office PowerPoint</Application>
  <PresentationFormat>와이드스크린</PresentationFormat>
  <Paragraphs>238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7" baseType="lpstr">
      <vt:lpstr>궁서</vt:lpstr>
      <vt:lpstr>나눔고딕</vt:lpstr>
      <vt:lpstr>맑은 고딕</vt:lpstr>
      <vt:lpstr>휴먼둥근헤드라인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이지훈</dc:creator>
  <cp:lastModifiedBy>이지훈</cp:lastModifiedBy>
  <cp:revision>13</cp:revision>
  <dcterms:created xsi:type="dcterms:W3CDTF">2023-05-01T13:34:01Z</dcterms:created>
  <dcterms:modified xsi:type="dcterms:W3CDTF">2023-05-02T16:54:38Z</dcterms:modified>
</cp:coreProperties>
</file>