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33" r:id="rId3"/>
    <p:sldId id="334" r:id="rId4"/>
    <p:sldId id="335" r:id="rId5"/>
    <p:sldId id="299" r:id="rId6"/>
    <p:sldId id="343" r:id="rId7"/>
    <p:sldId id="336" r:id="rId8"/>
    <p:sldId id="337" r:id="rId9"/>
    <p:sldId id="338" r:id="rId10"/>
    <p:sldId id="298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761</a:t>
            </a:r>
            <a:r>
              <a:rPr lang="ko-KR"/>
              <a:t>명의</a:t>
            </a:r>
          </a:p>
          <a:p>
            <a:pPr>
              <a:defRPr/>
            </a:pPr>
            <a:r>
              <a:rPr lang="ko-KR"/>
              <a:t>선호도 조사</a:t>
            </a:r>
          </a:p>
        </c:rich>
      </c:tx>
      <c:layout>
        <c:manualLayout>
          <c:xMode val="edge"/>
          <c:yMode val="edge"/>
          <c:x val="0.39921506706681642"/>
          <c:y val="1.6987557617247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30254857662884532"/>
          <c:y val="0.17571822591043945"/>
          <c:w val="0.40894952729048817"/>
          <c:h val="0.82428177408956049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35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54857662884532"/>
          <c:y val="0.17571822591043945"/>
          <c:w val="0.40894952729048817"/>
          <c:h val="0.824281774089560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선호도 조사</c:v>
                </c:pt>
              </c:strCache>
            </c:strRef>
          </c:tx>
          <c:explosion val="39"/>
          <c:dPt>
            <c:idx val="0"/>
            <c:bubble3D val="0"/>
            <c:explosion val="15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2E-44E4-BD38-466E35059554}"/>
              </c:ext>
            </c:extLst>
          </c:dPt>
          <c:dPt>
            <c:idx val="1"/>
            <c:bubble3D val="0"/>
            <c:explosion val="23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52E-44E4-BD38-466E35059554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52E-44E4-BD38-466E350595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52E-44E4-BD38-466E35059554}"/>
              </c:ext>
            </c:extLst>
          </c:dPt>
          <c:dLbls>
            <c:dLbl>
              <c:idx val="0"/>
              <c:layout>
                <c:manualLayout>
                  <c:x val="0.14106479215930512"/>
                  <c:y val="-3.25169748758482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2E-44E4-BD38-466E35059554}"/>
                </c:ext>
              </c:extLst>
            </c:dLbl>
            <c:dLbl>
              <c:idx val="1"/>
              <c:layout>
                <c:manualLayout>
                  <c:x val="-5.2291505266044529E-3"/>
                  <c:y val="-1.42577190457072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2E-44E4-BD38-466E35059554}"/>
                </c:ext>
              </c:extLst>
            </c:dLbl>
            <c:dLbl>
              <c:idx val="2"/>
              <c:layout>
                <c:manualLayout>
                  <c:x val="8.0495259350536995E-3"/>
                  <c:y val="4.752372476267216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2E-44E4-BD38-466E35059554}"/>
                </c:ext>
              </c:extLst>
            </c:dLbl>
            <c:dLbl>
              <c:idx val="3"/>
              <c:layout>
                <c:manualLayout>
                  <c:x val="-1.0832241907073955E-2"/>
                  <c:y val="2.90685245666252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2E-44E4-BD38-466E35059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보유 및 필요성을 느낌</c:v>
                </c:pt>
                <c:pt idx="1">
                  <c:v>미 보유 및 필요성을 느끼지 않음</c:v>
                </c:pt>
                <c:pt idx="2">
                  <c:v>보유 및 필요성을 느끼지 않음</c:v>
                </c:pt>
                <c:pt idx="3">
                  <c:v>미 보유 및 필요성을 느낌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0.71</c:v>
                </c:pt>
                <c:pt idx="1">
                  <c:v>0.13100000000000001</c:v>
                </c:pt>
                <c:pt idx="2">
                  <c:v>9.5000000000000001E-2</c:v>
                </c:pt>
                <c:pt idx="3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2E-44E4-BD38-466E3505955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761</a:t>
            </a:r>
            <a:r>
              <a:rPr lang="ko-KR"/>
              <a:t>명의</a:t>
            </a:r>
          </a:p>
          <a:p>
            <a:pPr>
              <a:defRPr/>
            </a:pPr>
            <a:r>
              <a:rPr lang="ko-KR"/>
              <a:t>선호도 조사</a:t>
            </a:r>
          </a:p>
        </c:rich>
      </c:tx>
      <c:layout>
        <c:manualLayout>
          <c:xMode val="edge"/>
          <c:yMode val="edge"/>
          <c:x val="0.39921506706681642"/>
          <c:y val="1.6987557617247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30254857662884532"/>
          <c:y val="0.17571822591043945"/>
          <c:w val="0.40894952729048817"/>
          <c:h val="0.82428177408956049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35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54857662884532"/>
          <c:y val="0.17571822591043945"/>
          <c:w val="0.40894952729048817"/>
          <c:h val="0.824281774089560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선호도 조사</c:v>
                </c:pt>
              </c:strCache>
            </c:strRef>
          </c:tx>
          <c:explosion val="39"/>
          <c:dPt>
            <c:idx val="0"/>
            <c:bubble3D val="0"/>
            <c:explosion val="15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0F-4CFA-A059-2D7C7D8A6DA4}"/>
              </c:ext>
            </c:extLst>
          </c:dPt>
          <c:dPt>
            <c:idx val="1"/>
            <c:bubble3D val="0"/>
            <c:explosion val="23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0F-4CFA-A059-2D7C7D8A6DA4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0F-4CFA-A059-2D7C7D8A6DA4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0F-4CFA-A059-2D7C7D8A6DA4}"/>
              </c:ext>
            </c:extLst>
          </c:dPt>
          <c:dLbls>
            <c:dLbl>
              <c:idx val="0"/>
              <c:layout>
                <c:manualLayout>
                  <c:x val="0.14106479215930512"/>
                  <c:y val="-3.25169748758482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F-4CFA-A059-2D7C7D8A6DA4}"/>
                </c:ext>
              </c:extLst>
            </c:dLbl>
            <c:dLbl>
              <c:idx val="1"/>
              <c:layout>
                <c:manualLayout>
                  <c:x val="-5.2291505266044529E-3"/>
                  <c:y val="-1.42577190457072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0F-4CFA-A059-2D7C7D8A6DA4}"/>
                </c:ext>
              </c:extLst>
            </c:dLbl>
            <c:dLbl>
              <c:idx val="2"/>
              <c:layout>
                <c:manualLayout>
                  <c:x val="8.0495259350536995E-3"/>
                  <c:y val="4.752372476267216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0F-4CFA-A059-2D7C7D8A6DA4}"/>
                </c:ext>
              </c:extLst>
            </c:dLbl>
            <c:dLbl>
              <c:idx val="3"/>
              <c:layout>
                <c:manualLayout>
                  <c:x val="-1.0832241907073955E-2"/>
                  <c:y val="2.90685245666252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0F-4CFA-A059-2D7C7D8A6D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보유 및 필요성을 느낌</c:v>
                </c:pt>
                <c:pt idx="1">
                  <c:v>미 보유 및 필요성을 느끼지 않음</c:v>
                </c:pt>
                <c:pt idx="2">
                  <c:v>보유 및 필요성을 느끼지 않음</c:v>
                </c:pt>
                <c:pt idx="3">
                  <c:v>미 보유 및 필요성을 느낌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0.71</c:v>
                </c:pt>
                <c:pt idx="1">
                  <c:v>0.13100000000000001</c:v>
                </c:pt>
                <c:pt idx="2">
                  <c:v>9.5000000000000001E-2</c:v>
                </c:pt>
                <c:pt idx="3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0F-4CFA-A059-2D7C7D8A6DA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54857662884532"/>
          <c:y val="0.17571822591043945"/>
          <c:w val="0.40894952729048817"/>
          <c:h val="0.824281774089560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선호도 조사</c:v>
                </c:pt>
              </c:strCache>
            </c:strRef>
          </c:tx>
          <c:explosion val="39"/>
          <c:dPt>
            <c:idx val="0"/>
            <c:bubble3D val="0"/>
            <c:explosion val="15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E3-4955-858E-DAA7E521F28F}"/>
              </c:ext>
            </c:extLst>
          </c:dPt>
          <c:dPt>
            <c:idx val="1"/>
            <c:bubble3D val="0"/>
            <c:explosion val="23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E3-4955-858E-DAA7E521F28F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E3-4955-858E-DAA7E521F28F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4E3-4955-858E-DAA7E521F28F}"/>
              </c:ext>
            </c:extLst>
          </c:dPt>
          <c:dLbls>
            <c:dLbl>
              <c:idx val="0"/>
              <c:layout>
                <c:manualLayout>
                  <c:x val="0.14106479215930512"/>
                  <c:y val="-3.25169748758482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E3-4955-858E-DAA7E521F28F}"/>
                </c:ext>
              </c:extLst>
            </c:dLbl>
            <c:dLbl>
              <c:idx val="1"/>
              <c:layout>
                <c:manualLayout>
                  <c:x val="-5.2291505266044529E-3"/>
                  <c:y val="-1.42577190457072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E3-4955-858E-DAA7E521F28F}"/>
                </c:ext>
              </c:extLst>
            </c:dLbl>
            <c:dLbl>
              <c:idx val="2"/>
              <c:layout>
                <c:manualLayout>
                  <c:x val="8.0495259350536995E-3"/>
                  <c:y val="4.752372476267216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E3-4955-858E-DAA7E521F28F}"/>
                </c:ext>
              </c:extLst>
            </c:dLbl>
            <c:dLbl>
              <c:idx val="3"/>
              <c:layout>
                <c:manualLayout>
                  <c:x val="-1.0832241907073955E-2"/>
                  <c:y val="2.90685245666252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E3-4955-858E-DAA7E521F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보유 및 필요성을 느낌</c:v>
                </c:pt>
                <c:pt idx="1">
                  <c:v>미 보유 및 필요성을 느끼지 않음</c:v>
                </c:pt>
                <c:pt idx="2">
                  <c:v>보유 및 필요성을 느끼지 않음</c:v>
                </c:pt>
                <c:pt idx="3">
                  <c:v>미 보유 및 필요성을 느낌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0.71</c:v>
                </c:pt>
                <c:pt idx="1">
                  <c:v>0.13100000000000001</c:v>
                </c:pt>
                <c:pt idx="2">
                  <c:v>9.5000000000000001E-2</c:v>
                </c:pt>
                <c:pt idx="3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E3-4955-858E-DAA7E521F28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54857662884532"/>
          <c:y val="0.17571822591043945"/>
          <c:w val="0.40894952729048817"/>
          <c:h val="0.824281774089560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선호도 조사</c:v>
                </c:pt>
              </c:strCache>
            </c:strRef>
          </c:tx>
          <c:explosion val="39"/>
          <c:dPt>
            <c:idx val="0"/>
            <c:bubble3D val="0"/>
            <c:explosion val="15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79-4D2D-BC5E-DCD3FD70C767}"/>
              </c:ext>
            </c:extLst>
          </c:dPt>
          <c:dPt>
            <c:idx val="1"/>
            <c:bubble3D val="0"/>
            <c:explosion val="23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79-4D2D-BC5E-DCD3FD70C767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79-4D2D-BC5E-DCD3FD70C767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79-4D2D-BC5E-DCD3FD70C767}"/>
              </c:ext>
            </c:extLst>
          </c:dPt>
          <c:dLbls>
            <c:dLbl>
              <c:idx val="0"/>
              <c:layout>
                <c:manualLayout>
                  <c:x val="0.14106479215930512"/>
                  <c:y val="-3.25169748758482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79-4D2D-BC5E-DCD3FD70C767}"/>
                </c:ext>
              </c:extLst>
            </c:dLbl>
            <c:dLbl>
              <c:idx val="1"/>
              <c:layout>
                <c:manualLayout>
                  <c:x val="-5.2291505266044529E-3"/>
                  <c:y val="-1.42577190457072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79-4D2D-BC5E-DCD3FD70C767}"/>
                </c:ext>
              </c:extLst>
            </c:dLbl>
            <c:dLbl>
              <c:idx val="2"/>
              <c:layout>
                <c:manualLayout>
                  <c:x val="8.0495259350536995E-3"/>
                  <c:y val="4.752372476267216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79-4D2D-BC5E-DCD3FD70C767}"/>
                </c:ext>
              </c:extLst>
            </c:dLbl>
            <c:dLbl>
              <c:idx val="3"/>
              <c:layout>
                <c:manualLayout>
                  <c:x val="-1.0832241907073955E-2"/>
                  <c:y val="2.90685245666252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79-4D2D-BC5E-DCD3FD70C7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보유 및 필요성을 느낌</c:v>
                </c:pt>
                <c:pt idx="1">
                  <c:v>미 보유 및 필요성을 느끼지 않음</c:v>
                </c:pt>
                <c:pt idx="2">
                  <c:v>보유 및 필요성을 느끼지 않음</c:v>
                </c:pt>
                <c:pt idx="3">
                  <c:v>미 보유 및 필요성을 느낌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0.71</c:v>
                </c:pt>
                <c:pt idx="1">
                  <c:v>0.13100000000000001</c:v>
                </c:pt>
                <c:pt idx="2">
                  <c:v>9.5000000000000001E-2</c:v>
                </c:pt>
                <c:pt idx="3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79-4D2D-BC5E-DCD3FD70C76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54857662884532"/>
          <c:y val="0.17571822591043945"/>
          <c:w val="0.40894952729048817"/>
          <c:h val="0.824281774089560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선호도 조사</c:v>
                </c:pt>
              </c:strCache>
            </c:strRef>
          </c:tx>
          <c:explosion val="39"/>
          <c:dPt>
            <c:idx val="0"/>
            <c:bubble3D val="0"/>
            <c:explosion val="15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38-4C5C-A212-A3C8A1813D74}"/>
              </c:ext>
            </c:extLst>
          </c:dPt>
          <c:dPt>
            <c:idx val="1"/>
            <c:bubble3D val="0"/>
            <c:explosion val="23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38-4C5C-A212-A3C8A1813D74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138-4C5C-A212-A3C8A1813D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138-4C5C-A212-A3C8A1813D74}"/>
              </c:ext>
            </c:extLst>
          </c:dPt>
          <c:dLbls>
            <c:dLbl>
              <c:idx val="0"/>
              <c:layout>
                <c:manualLayout>
                  <c:x val="0.14106479215930512"/>
                  <c:y val="-3.25169748758482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38-4C5C-A212-A3C8A1813D74}"/>
                </c:ext>
              </c:extLst>
            </c:dLbl>
            <c:dLbl>
              <c:idx val="1"/>
              <c:layout>
                <c:manualLayout>
                  <c:x val="-5.2291505266044529E-3"/>
                  <c:y val="-1.42577190457072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38-4C5C-A212-A3C8A1813D74}"/>
                </c:ext>
              </c:extLst>
            </c:dLbl>
            <c:dLbl>
              <c:idx val="2"/>
              <c:layout>
                <c:manualLayout>
                  <c:x val="8.0495259350536995E-3"/>
                  <c:y val="4.752372476267216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38-4C5C-A212-A3C8A1813D74}"/>
                </c:ext>
              </c:extLst>
            </c:dLbl>
            <c:dLbl>
              <c:idx val="3"/>
              <c:layout>
                <c:manualLayout>
                  <c:x val="-1.0832241907073955E-2"/>
                  <c:y val="2.90685245666252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38-4C5C-A212-A3C8A1813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보유 및 필요성을 느낌</c:v>
                </c:pt>
                <c:pt idx="1">
                  <c:v>미 보유 및 필요성을 느끼지 않음</c:v>
                </c:pt>
                <c:pt idx="2">
                  <c:v>보유 및 필요성을 느끼지 않음</c:v>
                </c:pt>
                <c:pt idx="3">
                  <c:v>미 보유 및 필요성을 느낌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0.71</c:v>
                </c:pt>
                <c:pt idx="1">
                  <c:v>0.13100000000000001</c:v>
                </c:pt>
                <c:pt idx="2">
                  <c:v>9.5000000000000001E-2</c:v>
                </c:pt>
                <c:pt idx="3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38-4C5C-A212-A3C8A1813D7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5C41BE-3943-A563-4D1D-929AC6AD9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980F1F-AE75-6044-0B14-9C40FD946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F5FD53-DA9F-D522-2F27-B0F04895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05C-0A73-C646-93D3-E3DE6B4F8A53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49F58E-39A4-44A9-7602-00C11F4D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68F78D-8F74-E8E7-ADDD-A4A32353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386-22AE-0F40-8729-488AC27CA7C7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94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86EAFC-9674-AB2D-24D7-7EE11C97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569CE58-EB11-586D-E0EA-B079F0593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557C47-25BF-1BA0-A470-7A910F2F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05C-0A73-C646-93D3-E3DE6B4F8A53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CDE5AC-AF32-28D5-EA50-EA36ADAB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5AFD6E-94A5-0740-28B2-BF7F400E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386-22AE-0F40-8729-488AC27CA7C7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37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8B28B3-DF28-42E8-C9EA-0250E98A7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E6E060-9CAD-BB53-C8D8-F5830AE33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E0FBFF-CEB6-5087-5D55-DBE306EF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05C-0A73-C646-93D3-E3DE6B4F8A53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D91204-3A6A-6260-7169-CD0C5C52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D52FB6-D12D-455A-5763-5A18B945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386-22AE-0F40-8729-488AC27CA7C7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06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DF236-AB5D-9553-67D1-37086CD4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59235B-2F72-D054-78BA-1B923FC7D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757455-D525-E0B0-3685-1C0411C6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05C-0A73-C646-93D3-E3DE6B4F8A53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1B9360-78B6-1C68-B4C2-9580D46D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EC7219-24A5-E802-E73A-BFAE65C5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386-22AE-0F40-8729-488AC27CA7C7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24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D47A3-0048-CAF1-906B-667B3F55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C8E33A5-16E7-3BA9-965D-61E338286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7317B6-C574-4018-8163-5A6B90EA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05C-0A73-C646-93D3-E3DE6B4F8A53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1AB362-9DA6-04D1-00F7-4DA39D79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E27B30-E502-1C82-7564-C731FFC9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386-22AE-0F40-8729-488AC27CA7C7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33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D4874D-D94E-42D8-46CD-953D4F61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CB88FF-5D19-3F02-7FD4-64767085A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78D30E-08F6-B6E8-C19B-D5FF07A9A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561644-1D58-6182-245F-58709068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05C-0A73-C646-93D3-E3DE6B4F8A53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5056F5-1930-5777-0B34-03204E7C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AB5EBE-7C63-2316-0A24-C0EE32D4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386-22AE-0F40-8729-488AC27CA7C7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3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0E4C9C-F100-87E2-BACD-59D4CBF3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2BD33B-9DD3-F552-6C4C-9394359E1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4E19F3-F593-74B7-B266-5B757FEDE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8E69CAC-8F00-435B-09F6-2AFA8A404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EBB805E-4793-0E84-115E-8F6035438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24604C-FD5D-42E2-F880-39F16C0B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05C-0A73-C646-93D3-E3DE6B4F8A53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4C64466-DB6E-3DA4-4654-2FA5C45A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CD26ACE-221E-EFDA-6789-48ABFF35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386-22AE-0F40-8729-488AC27CA7C7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97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F0E903-048E-2C78-6B3A-8E151C15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3D436AA-2752-B65C-42A8-620EF2CD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05C-0A73-C646-93D3-E3DE6B4F8A53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EF5DF73-2C47-4034-E44C-416B4F77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E167EEC-C66F-07D7-3C48-38D385A9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386-22AE-0F40-8729-488AC27CA7C7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97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EEFD0B-7967-BD7A-C06A-A9A7FA930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05C-0A73-C646-93D3-E3DE6B4F8A53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1EB36B5-8CA0-349B-523E-350404A4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F14853-1A90-7725-DACB-9415AED2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386-22AE-0F40-8729-488AC27CA7C7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93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1846AD-7268-5D17-360E-D64E5D56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4B3CE0-02B3-8EB7-A9D7-55F2F20D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32FEB96-49EC-5B8A-FBED-A9759C374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248ACB-2B15-B008-9640-84E0458F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05C-0A73-C646-93D3-E3DE6B4F8A53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791896-E865-E75C-5E78-12A413BC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C40447-0DBF-09CF-8B37-581C2B18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386-22AE-0F40-8729-488AC27CA7C7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5825EC-BEF8-D6BD-B1C7-8044F3FE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D9CC3CF-6503-0173-48C8-4BE6F8935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228396-5800-F6FB-9C48-74780CB1E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D6F9A2-C43C-86F4-CE5D-CF24E0AF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05C-0A73-C646-93D3-E3DE6B4F8A53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750D1D-B76E-D980-19BF-ACD589D9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7EE0C6-E388-E2D0-EE31-0C2D2398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9386-22AE-0F40-8729-488AC27CA7C7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37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D178260-45C5-1A5D-DB9A-A8401C6F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8AC885-1AB6-9CA0-147E-3710BA635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BF14B6-E453-4621-8B9C-9C0A4340A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7405C-0A73-C646-93D3-E3DE6B4F8A53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26F016-44AE-CEF8-D50F-7196D22B4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29F00D-B60D-E734-6CDD-2B1966FE6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9386-22AE-0F40-8729-488AC27CA7C7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82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3" y="2247867"/>
            <a:ext cx="4409238" cy="3948141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126B3C2F-3540-4B86-804D-5228B7608541}"/>
              </a:ext>
            </a:extLst>
          </p:cNvPr>
          <p:cNvGrpSpPr/>
          <p:nvPr/>
        </p:nvGrpSpPr>
        <p:grpSpPr>
          <a:xfrm>
            <a:off x="5805853" y="3005333"/>
            <a:ext cx="6578125" cy="2706282"/>
            <a:chOff x="5805853" y="3005333"/>
            <a:chExt cx="6578125" cy="2706282"/>
          </a:xfrm>
        </p:grpSpPr>
        <p:sp>
          <p:nvSpPr>
            <p:cNvPr id="23" name="TextBox 22"/>
            <p:cNvSpPr txBox="1"/>
            <p:nvPr/>
          </p:nvSpPr>
          <p:spPr>
            <a:xfrm>
              <a:off x="6192043" y="3772623"/>
              <a:ext cx="619193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0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손님을 초대하는 공간으로 활용</a:t>
              </a:r>
            </a:p>
            <a:p>
              <a:r>
                <a:rPr lang="en-US" altLang="ko-KR" sz="30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차 </a:t>
              </a:r>
              <a:r>
                <a:rPr lang="ko-KR" altLang="en-US" sz="3000" b="1" dirty="0" err="1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음례를</a:t>
              </a:r>
              <a:r>
                <a:rPr lang="ko-KR" altLang="en-US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위한 공간으로 활용</a:t>
              </a:r>
              <a:endParaRPr lang="en-US" altLang="ko-KR" sz="30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r>
                <a:rPr lang="en-US" altLang="ko-KR" sz="30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다도의 분위기를 조성</a:t>
              </a:r>
              <a:endParaRPr lang="en-US" altLang="ko-KR" sz="30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r>
                <a:rPr lang="en-US" altLang="ko-KR" sz="30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간소하면서도 아름다운 분위기</a:t>
              </a: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CDA3B3DB-E82F-47E5-9015-3E6278AF4CB3}"/>
                </a:ext>
              </a:extLst>
            </p:cNvPr>
            <p:cNvSpPr/>
            <p:nvPr/>
          </p:nvSpPr>
          <p:spPr>
            <a:xfrm>
              <a:off x="5805853" y="3005333"/>
              <a:ext cx="16065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1.</a:t>
              </a:r>
              <a:r>
                <a:rPr lang="ko-KR" altLang="en-US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다도</a:t>
              </a:r>
              <a:endParaRPr lang="en-US" altLang="ko-KR" sz="40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0FE44F7D-02C1-40AF-AF7C-0B16817410D0}"/>
              </a:ext>
            </a:extLst>
          </p:cNvPr>
          <p:cNvGrpSpPr/>
          <p:nvPr/>
        </p:nvGrpSpPr>
        <p:grpSpPr>
          <a:xfrm>
            <a:off x="1753098" y="239633"/>
            <a:ext cx="8877889" cy="1605869"/>
            <a:chOff x="2903989" y="320862"/>
            <a:chExt cx="6384022" cy="161968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6DBAA0-21C7-46C5-A001-52D9A4D7B270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 err="1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토코노마</a:t>
              </a:r>
              <a:r>
                <a:rPr lang="en-US" altLang="ko-KR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(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床</a:t>
              </a:r>
              <a:r>
                <a:rPr lang="ja-JP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</a:rPr>
                <a:t>の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間</a:t>
              </a:r>
              <a:r>
                <a:rPr lang="en-US" altLang="ko-KR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) 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이용 방법</a:t>
              </a:r>
            </a:p>
          </p:txBody>
        </p:sp>
        <p:sp>
          <p:nvSpPr>
            <p:cNvPr id="36" name="육각형 35">
              <a:extLst>
                <a:ext uri="{FF2B5EF4-FFF2-40B4-BE49-F238E27FC236}">
                  <a16:creationId xmlns:a16="http://schemas.microsoft.com/office/drawing/2014/main" id="{2EB31263-C9CC-4331-B101-0BD8AB1814B5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97B180D-411C-4423-A2F8-CEDF687D2C1C}"/>
              </a:ext>
            </a:extLst>
          </p:cNvPr>
          <p:cNvSpPr txBox="1"/>
          <p:nvPr/>
        </p:nvSpPr>
        <p:spPr>
          <a:xfrm>
            <a:off x="8941167" y="6537138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https://souyo.amebaownd.com/posts/42595390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01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4BD85-8FE4-48CA-B34E-A205B762F789}"/>
              </a:ext>
            </a:extLst>
          </p:cNvPr>
          <p:cNvSpPr txBox="1"/>
          <p:nvPr/>
        </p:nvSpPr>
        <p:spPr>
          <a:xfrm>
            <a:off x="3963798" y="3013501"/>
            <a:ext cx="4264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감사합니다</a:t>
            </a:r>
            <a:r>
              <a:rPr lang="en-US" altLang="ko-KR" sz="4800" b="1" dirty="0">
                <a:solidFill>
                  <a:srgbClr val="204F6A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.</a:t>
            </a:r>
            <a:endParaRPr lang="ko-KR" altLang="en-US" sz="4800" b="1" dirty="0">
              <a:solidFill>
                <a:srgbClr val="204F6A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5" name="육각형 34">
            <a:extLst>
              <a:ext uri="{FF2B5EF4-FFF2-40B4-BE49-F238E27FC236}">
                <a16:creationId xmlns:a16="http://schemas.microsoft.com/office/drawing/2014/main" id="{C11161E2-99C2-416A-893F-E63572CFCF8A}"/>
              </a:ext>
            </a:extLst>
          </p:cNvPr>
          <p:cNvSpPr/>
          <p:nvPr/>
        </p:nvSpPr>
        <p:spPr>
          <a:xfrm>
            <a:off x="2828925" y="2177735"/>
            <a:ext cx="6534151" cy="2670490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54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647FB0C-BE66-41EE-BDA7-E879D7373304}"/>
              </a:ext>
            </a:extLst>
          </p:cNvPr>
          <p:cNvSpPr txBox="1"/>
          <p:nvPr/>
        </p:nvSpPr>
        <p:spPr>
          <a:xfrm>
            <a:off x="8985128" y="6544316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https://magazine.aruhi-corp.co.jp/0000-2242/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EC9167B-465D-497D-8A1B-47AD7CE82537}"/>
              </a:ext>
            </a:extLst>
          </p:cNvPr>
          <p:cNvGrpSpPr/>
          <p:nvPr/>
        </p:nvGrpSpPr>
        <p:grpSpPr>
          <a:xfrm>
            <a:off x="1826412" y="336074"/>
            <a:ext cx="8889842" cy="890751"/>
            <a:chOff x="2903989" y="320862"/>
            <a:chExt cx="6384022" cy="9404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2859B8-4DB3-4745-9D45-5192B098D8C2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7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 err="1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토코노마</a:t>
              </a:r>
              <a:r>
                <a:rPr lang="en-US" altLang="ko-KR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(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床</a:t>
              </a:r>
              <a:r>
                <a:rPr lang="ja-JP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</a:rPr>
                <a:t>の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間</a:t>
              </a:r>
              <a:r>
                <a:rPr lang="en-US" altLang="ko-KR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) 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이용 방법</a:t>
              </a:r>
            </a:p>
          </p:txBody>
        </p:sp>
        <p:sp>
          <p:nvSpPr>
            <p:cNvPr id="29" name="육각형 28">
              <a:extLst>
                <a:ext uri="{FF2B5EF4-FFF2-40B4-BE49-F238E27FC236}">
                  <a16:creationId xmlns:a16="http://schemas.microsoft.com/office/drawing/2014/main" id="{6BA3CB83-72AE-46EC-9B67-D1C1D6095740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47EE6A6B-2BAE-4210-9EAE-CFE5879B14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r="-2283"/>
          <a:stretch/>
        </p:blipFill>
        <p:spPr>
          <a:xfrm>
            <a:off x="753313" y="2247867"/>
            <a:ext cx="4643826" cy="3943382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CE0F6E92-DB36-48CB-8485-8723C4058C2A}"/>
              </a:ext>
            </a:extLst>
          </p:cNvPr>
          <p:cNvGrpSpPr/>
          <p:nvPr/>
        </p:nvGrpSpPr>
        <p:grpSpPr>
          <a:xfrm>
            <a:off x="5680819" y="3005333"/>
            <a:ext cx="5882678" cy="2174303"/>
            <a:chOff x="5970966" y="2605517"/>
            <a:chExt cx="5882678" cy="21743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51E557-A668-486A-8C42-818AEF54FE56}"/>
                </a:ext>
              </a:extLst>
            </p:cNvPr>
            <p:cNvSpPr txBox="1"/>
            <p:nvPr/>
          </p:nvSpPr>
          <p:spPr>
            <a:xfrm>
              <a:off x="6561480" y="3302492"/>
              <a:ext cx="529216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0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조각품</a:t>
              </a:r>
              <a:r>
                <a:rPr lang="en-US" altLang="ko-KR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, </a:t>
              </a:r>
              <a:r>
                <a:rPr lang="ko-KR" altLang="en-US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그림 등 장식 용도</a:t>
              </a:r>
            </a:p>
            <a:p>
              <a:r>
                <a:rPr lang="en-US" altLang="ko-KR" sz="30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교육</a:t>
              </a:r>
              <a:r>
                <a:rPr lang="en-US" altLang="ko-KR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, </a:t>
              </a:r>
              <a:r>
                <a:rPr lang="ko-KR" altLang="en-US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정신</a:t>
              </a:r>
              <a:r>
                <a:rPr lang="en-US" altLang="ko-KR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, </a:t>
              </a:r>
              <a:r>
                <a:rPr lang="ko-KR" altLang="en-US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문화를 알리는 용도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DD04BD97-B4D1-4D28-9083-2C79246B03E8}"/>
                </a:ext>
              </a:extLst>
            </p:cNvPr>
            <p:cNvSpPr/>
            <p:nvPr/>
          </p:nvSpPr>
          <p:spPr>
            <a:xfrm>
              <a:off x="5970966" y="2605517"/>
              <a:ext cx="326082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2.</a:t>
              </a:r>
              <a:r>
                <a:rPr lang="ko-KR" altLang="en-US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장식용 공간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7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7FB5D6B9-FD81-42AB-B5D6-D1609CC0A2CF}"/>
              </a:ext>
            </a:extLst>
          </p:cNvPr>
          <p:cNvGrpSpPr/>
          <p:nvPr/>
        </p:nvGrpSpPr>
        <p:grpSpPr>
          <a:xfrm>
            <a:off x="1806147" y="345395"/>
            <a:ext cx="8830077" cy="1615514"/>
            <a:chOff x="2903989" y="320862"/>
            <a:chExt cx="6384022" cy="161968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145E4F-F184-4BBB-A219-8C6A6C1EC7C8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 err="1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토코노마</a:t>
              </a:r>
              <a:r>
                <a:rPr lang="en-US" altLang="ko-KR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(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床</a:t>
              </a:r>
              <a:r>
                <a:rPr lang="ja-JP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</a:rPr>
                <a:t>の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間</a:t>
              </a:r>
              <a:r>
                <a:rPr lang="en-US" altLang="ko-KR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) 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이용 방법</a:t>
              </a:r>
            </a:p>
          </p:txBody>
        </p:sp>
        <p:sp>
          <p:nvSpPr>
            <p:cNvPr id="20" name="육각형 19">
              <a:extLst>
                <a:ext uri="{FF2B5EF4-FFF2-40B4-BE49-F238E27FC236}">
                  <a16:creationId xmlns:a16="http://schemas.microsoft.com/office/drawing/2014/main" id="{85DD3244-DB57-47EF-A510-462B8088EA14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2A830C7-8A1A-466F-9157-B558FEB78941}"/>
              </a:ext>
            </a:extLst>
          </p:cNvPr>
          <p:cNvSpPr txBox="1"/>
          <p:nvPr/>
        </p:nvSpPr>
        <p:spPr>
          <a:xfrm>
            <a:off x="9463454" y="6511872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https://www.irimasa.net/archives/4009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862CBAA-1C77-49C4-89AA-58D899A53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18471"/>
          <a:stretch/>
        </p:blipFill>
        <p:spPr>
          <a:xfrm>
            <a:off x="753313" y="2243845"/>
            <a:ext cx="4409238" cy="3952163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1E1761C0-164C-4B57-9C77-34EAADD27ED7}"/>
              </a:ext>
            </a:extLst>
          </p:cNvPr>
          <p:cNvGrpSpPr/>
          <p:nvPr/>
        </p:nvGrpSpPr>
        <p:grpSpPr>
          <a:xfrm>
            <a:off x="5651164" y="3005333"/>
            <a:ext cx="5883424" cy="3104923"/>
            <a:chOff x="6218322" y="2917519"/>
            <a:chExt cx="5103972" cy="31049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C80F62-1CAD-4AFF-8B05-57FCC45D873D}"/>
                </a:ext>
              </a:extLst>
            </p:cNvPr>
            <p:cNvSpPr txBox="1"/>
            <p:nvPr/>
          </p:nvSpPr>
          <p:spPr>
            <a:xfrm>
              <a:off x="6712826" y="3621785"/>
              <a:ext cx="4609468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000" b="1" dirty="0">
                  <a:solidFill>
                    <a:schemeClr val="accent6">
                      <a:lumMod val="50000"/>
                    </a:schemeClr>
                  </a:solidFill>
                  <a:highlight>
                    <a:srgbClr val="FFFFFF"/>
                  </a:highlight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FFFFF"/>
                  </a:highlight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문을 </a:t>
              </a:r>
              <a:r>
                <a:rPr lang="ko-KR" altLang="en-US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추가해 이용</a:t>
              </a:r>
            </a:p>
            <a:p>
              <a:r>
                <a:rPr lang="en-US" altLang="ko-KR" sz="30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물건을 보관 공간</a:t>
              </a:r>
              <a:r>
                <a:rPr lang="en-US" altLang="ko-KR" sz="30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 </a:t>
              </a:r>
              <a:endParaRPr lang="ko-KR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r>
                <a:rPr lang="en-US" altLang="ko-KR" sz="30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장식품 및 가구 임시 보관</a:t>
              </a:r>
            </a:p>
            <a:p>
              <a:r>
                <a:rPr lang="en-US" altLang="ko-KR" sz="30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외부의 먼지나 손상을 보호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425F091-9C98-433A-9813-236D54AF3801}"/>
                </a:ext>
              </a:extLst>
            </p:cNvPr>
            <p:cNvSpPr/>
            <p:nvPr/>
          </p:nvSpPr>
          <p:spPr>
            <a:xfrm>
              <a:off x="6218322" y="2917519"/>
              <a:ext cx="38892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3.</a:t>
              </a:r>
              <a:r>
                <a:rPr lang="ko-KR" altLang="en-US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물건 보관 공간</a:t>
              </a:r>
              <a:endParaRPr lang="en-US" altLang="ko-KR" sz="40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93AC3343-02CA-4285-8D6F-BF6A9D6275FF}"/>
              </a:ext>
            </a:extLst>
          </p:cNvPr>
          <p:cNvGrpSpPr/>
          <p:nvPr/>
        </p:nvGrpSpPr>
        <p:grpSpPr>
          <a:xfrm>
            <a:off x="1940091" y="298822"/>
            <a:ext cx="8865936" cy="938563"/>
            <a:chOff x="2903989" y="320862"/>
            <a:chExt cx="6384022" cy="9404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3E4A29-1E9E-4D94-8C1F-43C31BE39BF3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 err="1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토코노마</a:t>
              </a:r>
              <a:r>
                <a:rPr lang="en-US" altLang="ko-KR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(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床</a:t>
              </a:r>
              <a:r>
                <a:rPr lang="ja-JP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</a:rPr>
                <a:t>の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間</a:t>
              </a:r>
              <a:r>
                <a:rPr lang="en-US" altLang="ko-KR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) 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이용 방법</a:t>
              </a:r>
            </a:p>
          </p:txBody>
        </p:sp>
        <p:sp>
          <p:nvSpPr>
            <p:cNvPr id="20" name="육각형 19">
              <a:extLst>
                <a:ext uri="{FF2B5EF4-FFF2-40B4-BE49-F238E27FC236}">
                  <a16:creationId xmlns:a16="http://schemas.microsoft.com/office/drawing/2014/main" id="{AE1AE5CF-E779-4ECE-B18B-9338E7E72905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83BE764-BEFA-4A77-B004-A946AD7ADEC2}"/>
              </a:ext>
            </a:extLst>
          </p:cNvPr>
          <p:cNvSpPr txBox="1"/>
          <p:nvPr/>
        </p:nvSpPr>
        <p:spPr>
          <a:xfrm>
            <a:off x="9384323" y="6529456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https://kotogurashi.com/tokonoma-bed/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C09E63F-69D9-417A-8BC9-8A9BEFA9A6CD}"/>
              </a:ext>
            </a:extLst>
          </p:cNvPr>
          <p:cNvGrpSpPr/>
          <p:nvPr/>
        </p:nvGrpSpPr>
        <p:grpSpPr>
          <a:xfrm>
            <a:off x="5322559" y="3005333"/>
            <a:ext cx="3413784" cy="2090619"/>
            <a:chOff x="6446508" y="2815709"/>
            <a:chExt cx="3413784" cy="20906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512738-7C9C-4D11-BB5F-183B3C16ACB5}"/>
                </a:ext>
              </a:extLst>
            </p:cNvPr>
            <p:cNvSpPr txBox="1"/>
            <p:nvPr/>
          </p:nvSpPr>
          <p:spPr>
            <a:xfrm>
              <a:off x="6446508" y="3429000"/>
              <a:ext cx="34137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95959"/>
                  </a:solidFill>
                  <a:highlight>
                    <a:srgbClr val="FFFFFF"/>
                  </a:highlight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3000" b="1" dirty="0">
                  <a:solidFill>
                    <a:srgbClr val="595959"/>
                  </a:solidFill>
                  <a:highlight>
                    <a:srgbClr val="FFFFFF"/>
                  </a:highlight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독서 공간</a:t>
              </a:r>
              <a:endParaRPr lang="en-US" altLang="ko-KR" sz="3000" b="1" dirty="0">
                <a:solidFill>
                  <a:srgbClr val="595959"/>
                </a:solidFill>
                <a:highlight>
                  <a:srgbClr val="FFFFFF"/>
                </a:highlight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en-US" altLang="ko-KR" sz="3000" b="1" dirty="0">
                  <a:solidFill>
                    <a:srgbClr val="595959"/>
                  </a:solidFill>
                  <a:highlight>
                    <a:srgbClr val="FFFFFF"/>
                  </a:highlight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3000" b="1" dirty="0">
                  <a:solidFill>
                    <a:srgbClr val="595959"/>
                  </a:solidFill>
                  <a:highlight>
                    <a:srgbClr val="FFFFFF"/>
                  </a:highlight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수다 공간</a:t>
              </a:r>
              <a:endParaRPr lang="en-US" altLang="ko-KR" sz="3000" b="1" dirty="0">
                <a:solidFill>
                  <a:srgbClr val="595959"/>
                </a:solidFill>
                <a:highlight>
                  <a:srgbClr val="FFFFFF"/>
                </a:highlight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en-US" altLang="ko-KR" sz="3000" b="1" dirty="0">
                  <a:solidFill>
                    <a:srgbClr val="595959"/>
                  </a:solidFill>
                  <a:highlight>
                    <a:srgbClr val="FFFFFF"/>
                  </a:highlight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3000" b="1" dirty="0">
                  <a:solidFill>
                    <a:srgbClr val="595959"/>
                  </a:solidFill>
                  <a:highlight>
                    <a:srgbClr val="FFFFFF"/>
                  </a:highlight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취침 공간</a:t>
              </a:r>
              <a:endParaRPr lang="en-US" altLang="ko-KR" sz="3000" b="1" dirty="0">
                <a:solidFill>
                  <a:srgbClr val="595959"/>
                </a:solidFill>
                <a:highlight>
                  <a:srgbClr val="FFFFFF"/>
                </a:highlight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153E3124-828A-481A-A3E9-863AD50F45A8}"/>
                </a:ext>
              </a:extLst>
            </p:cNvPr>
            <p:cNvSpPr/>
            <p:nvPr/>
          </p:nvSpPr>
          <p:spPr>
            <a:xfrm>
              <a:off x="6837175" y="2815709"/>
              <a:ext cx="26324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4.</a:t>
              </a:r>
              <a:r>
                <a:rPr lang="ko-KR" altLang="en-US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휴식공간</a:t>
              </a:r>
              <a:endParaRPr lang="en-US" altLang="ko-KR" sz="40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FBA2013A-DB71-45FD-A035-9085888F08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r="13712"/>
          <a:stretch/>
        </p:blipFill>
        <p:spPr>
          <a:xfrm>
            <a:off x="753313" y="2243845"/>
            <a:ext cx="4409238" cy="395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5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:a16="http://schemas.microsoft.com/office/drawing/2014/main" id="{81DBAC2E-3289-4EEF-8B0B-0010D7F60D97}"/>
              </a:ext>
            </a:extLst>
          </p:cNvPr>
          <p:cNvGrpSpPr/>
          <p:nvPr/>
        </p:nvGrpSpPr>
        <p:grpSpPr>
          <a:xfrm>
            <a:off x="1891711" y="320862"/>
            <a:ext cx="8408578" cy="940430"/>
            <a:chOff x="2903989" y="320862"/>
            <a:chExt cx="6384022" cy="9404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72B65B-BBFB-472C-B0AA-C6EA51F1C1D8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다다미방의 보급과 선호도</a:t>
              </a:r>
            </a:p>
          </p:txBody>
        </p:sp>
        <p:sp>
          <p:nvSpPr>
            <p:cNvPr id="29" name="육각형 28">
              <a:extLst>
                <a:ext uri="{FF2B5EF4-FFF2-40B4-BE49-F238E27FC236}">
                  <a16:creationId xmlns:a16="http://schemas.microsoft.com/office/drawing/2014/main" id="{46405332-2E7B-40FB-8FA4-E58125F3E34D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aphicFrame>
        <p:nvGraphicFramePr>
          <p:cNvPr id="9" name="차트 8" descr="2021/11/25~2021/12/23">
            <a:extLst>
              <a:ext uri="{FF2B5EF4-FFF2-40B4-BE49-F238E27FC236}">
                <a16:creationId xmlns:a16="http://schemas.microsoft.com/office/drawing/2014/main" id="{FA99124A-6078-41AB-90B8-574FBFA62A90}"/>
              </a:ext>
            </a:extLst>
          </p:cNvPr>
          <p:cNvGraphicFramePr/>
          <p:nvPr/>
        </p:nvGraphicFramePr>
        <p:xfrm>
          <a:off x="1349229" y="1605964"/>
          <a:ext cx="9798341" cy="498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차트 13" descr="2021/11/25~2021/12/23">
            <a:extLst>
              <a:ext uri="{FF2B5EF4-FFF2-40B4-BE49-F238E27FC236}">
                <a16:creationId xmlns:a16="http://schemas.microsoft.com/office/drawing/2014/main" id="{970F9F41-2241-4EC4-884C-83E84C8ECF44}"/>
              </a:ext>
            </a:extLst>
          </p:cNvPr>
          <p:cNvGraphicFramePr/>
          <p:nvPr/>
        </p:nvGraphicFramePr>
        <p:xfrm>
          <a:off x="1420496" y="1261292"/>
          <a:ext cx="9351008" cy="471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D89F0C2-862D-44C2-8C90-C909D406F3C8}"/>
              </a:ext>
            </a:extLst>
          </p:cNvPr>
          <p:cNvSpPr txBox="1"/>
          <p:nvPr/>
        </p:nvSpPr>
        <p:spPr>
          <a:xfrm>
            <a:off x="3381986" y="5727062"/>
            <a:ext cx="5800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rgbClr val="548235"/>
                </a:solidFill>
                <a:highlight>
                  <a:srgbClr val="FFFFFF"/>
                </a:highlight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2021/11/25~2021/12/23 </a:t>
            </a:r>
            <a:r>
              <a:rPr lang="ko-KR" altLang="en-US" sz="3000" b="1" dirty="0">
                <a:solidFill>
                  <a:srgbClr val="548235"/>
                </a:solidFill>
                <a:highlight>
                  <a:srgbClr val="FFFFFF"/>
                </a:highlight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조사 </a:t>
            </a:r>
            <a:endParaRPr lang="en-US" altLang="ko-KR" sz="3000" b="1" dirty="0">
              <a:solidFill>
                <a:srgbClr val="548235"/>
              </a:solidFill>
              <a:highlight>
                <a:srgbClr val="FFFFFF"/>
              </a:highlight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  <a:p>
            <a:pPr algn="ctr"/>
            <a:r>
              <a:rPr lang="en-US" altLang="ko-KR" sz="3000" b="1" dirty="0">
                <a:solidFill>
                  <a:srgbClr val="548235"/>
                </a:solidFill>
                <a:highlight>
                  <a:srgbClr val="FFFFFF"/>
                </a:highlight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761</a:t>
            </a:r>
            <a:r>
              <a:rPr lang="ko-KR" altLang="en-US" sz="3000" b="1" dirty="0">
                <a:solidFill>
                  <a:srgbClr val="548235"/>
                </a:solidFill>
                <a:highlight>
                  <a:srgbClr val="FFFFFF"/>
                </a:highlight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명의 선호도 조사</a:t>
            </a:r>
          </a:p>
        </p:txBody>
      </p:sp>
    </p:spTree>
    <p:extLst>
      <p:ext uri="{BB962C8B-B14F-4D97-AF65-F5344CB8AC3E}">
        <p14:creationId xmlns:p14="http://schemas.microsoft.com/office/powerpoint/2010/main" val="40095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74 0.00509 L -0.32617 0.008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4" grpId="1">
        <p:bldAsOne/>
      </p:bldGraphic>
      <p:bldGraphic spid="14" grpId="2">
        <p:bldAsOne/>
      </p:bldGraphic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:a16="http://schemas.microsoft.com/office/drawing/2014/main" id="{81DBAC2E-3289-4EEF-8B0B-0010D7F60D97}"/>
              </a:ext>
            </a:extLst>
          </p:cNvPr>
          <p:cNvGrpSpPr/>
          <p:nvPr/>
        </p:nvGrpSpPr>
        <p:grpSpPr>
          <a:xfrm>
            <a:off x="1891711" y="320862"/>
            <a:ext cx="8408578" cy="940430"/>
            <a:chOff x="2903989" y="320862"/>
            <a:chExt cx="6384022" cy="9404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72B65B-BBFB-472C-B0AA-C6EA51F1C1D8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다다미방의 보급과 선호도</a:t>
              </a:r>
            </a:p>
          </p:txBody>
        </p:sp>
        <p:sp>
          <p:nvSpPr>
            <p:cNvPr id="29" name="육각형 28">
              <a:extLst>
                <a:ext uri="{FF2B5EF4-FFF2-40B4-BE49-F238E27FC236}">
                  <a16:creationId xmlns:a16="http://schemas.microsoft.com/office/drawing/2014/main" id="{46405332-2E7B-40FB-8FA4-E58125F3E34D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aphicFrame>
        <p:nvGraphicFramePr>
          <p:cNvPr id="9" name="차트 8" descr="2021/11/25~2021/12/23">
            <a:extLst>
              <a:ext uri="{FF2B5EF4-FFF2-40B4-BE49-F238E27FC236}">
                <a16:creationId xmlns:a16="http://schemas.microsoft.com/office/drawing/2014/main" id="{FA99124A-6078-41AB-90B8-574FBFA62A90}"/>
              </a:ext>
            </a:extLst>
          </p:cNvPr>
          <p:cNvGraphicFramePr/>
          <p:nvPr/>
        </p:nvGraphicFramePr>
        <p:xfrm>
          <a:off x="1349229" y="1605964"/>
          <a:ext cx="9798341" cy="498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차트 14" descr="2021/11/25~2021/12/23">
            <a:extLst>
              <a:ext uri="{FF2B5EF4-FFF2-40B4-BE49-F238E27FC236}">
                <a16:creationId xmlns:a16="http://schemas.microsoft.com/office/drawing/2014/main" id="{C2AA31FA-6AF1-4367-AF5D-21CA138BFB0A}"/>
              </a:ext>
            </a:extLst>
          </p:cNvPr>
          <p:cNvGraphicFramePr/>
          <p:nvPr/>
        </p:nvGraphicFramePr>
        <p:xfrm>
          <a:off x="-2554973" y="1313966"/>
          <a:ext cx="9351008" cy="471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1993EF8C-F035-4EFD-85AF-1BD6B43FC391}"/>
              </a:ext>
            </a:extLst>
          </p:cNvPr>
          <p:cNvGrpSpPr/>
          <p:nvPr/>
        </p:nvGrpSpPr>
        <p:grpSpPr>
          <a:xfrm>
            <a:off x="5167008" y="2147827"/>
            <a:ext cx="6401897" cy="4365828"/>
            <a:chOff x="5167008" y="2147827"/>
            <a:chExt cx="6115286" cy="4365828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391FD5E7-B631-4010-9472-FB31E66A1435}"/>
                </a:ext>
              </a:extLst>
            </p:cNvPr>
            <p:cNvGrpSpPr/>
            <p:nvPr/>
          </p:nvGrpSpPr>
          <p:grpSpPr>
            <a:xfrm>
              <a:off x="6096000" y="2787766"/>
              <a:ext cx="5186294" cy="3725889"/>
              <a:chOff x="6078952" y="2667360"/>
              <a:chExt cx="5186294" cy="3725889"/>
            </a:xfrm>
          </p:grpSpPr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EE170017-3C46-4CBF-887E-82679A8646BE}"/>
                  </a:ext>
                </a:extLst>
              </p:cNvPr>
              <p:cNvSpPr/>
              <p:nvPr/>
            </p:nvSpPr>
            <p:spPr>
              <a:xfrm>
                <a:off x="6078952" y="2667360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3018C1A4-63C1-446F-B9B8-E373707B6DD9}"/>
                  </a:ext>
                </a:extLst>
              </p:cNvPr>
              <p:cNvSpPr/>
              <p:nvPr/>
            </p:nvSpPr>
            <p:spPr>
              <a:xfrm>
                <a:off x="6078953" y="4015688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AFDE92F9-70AB-4B46-AEB0-DFFA4A529568}"/>
                  </a:ext>
                </a:extLst>
              </p:cNvPr>
              <p:cNvSpPr/>
              <p:nvPr/>
            </p:nvSpPr>
            <p:spPr>
              <a:xfrm>
                <a:off x="8783777" y="2671839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B3AE2374-B5D0-4C5C-92E7-9F24896F8C57}"/>
                  </a:ext>
                </a:extLst>
              </p:cNvPr>
              <p:cNvSpPr/>
              <p:nvPr/>
            </p:nvSpPr>
            <p:spPr>
              <a:xfrm>
                <a:off x="8804171" y="4000935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0F4840FB-76B0-41FD-8230-E09C5380A039}"/>
                  </a:ext>
                </a:extLst>
              </p:cNvPr>
              <p:cNvSpPr/>
              <p:nvPr/>
            </p:nvSpPr>
            <p:spPr>
              <a:xfrm>
                <a:off x="6096000" y="5364016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A989F73C-F565-43BB-8BD3-AD7C80884DF0}"/>
                  </a:ext>
                </a:extLst>
              </p:cNvPr>
              <p:cNvSpPr/>
              <p:nvPr/>
            </p:nvSpPr>
            <p:spPr>
              <a:xfrm>
                <a:off x="8800825" y="5368495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386FA0E5-23DC-4045-89EA-25B0C6C4E7E1}"/>
                  </a:ext>
                </a:extLst>
              </p:cNvPr>
              <p:cNvSpPr/>
              <p:nvPr/>
            </p:nvSpPr>
            <p:spPr>
              <a:xfrm>
                <a:off x="6442722" y="2939556"/>
                <a:ext cx="17122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특별한 향기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C6E6AAEA-E8AB-4E73-A531-ED7CA6E7D9B5}"/>
                  </a:ext>
                </a:extLst>
              </p:cNvPr>
              <p:cNvSpPr/>
              <p:nvPr/>
            </p:nvSpPr>
            <p:spPr>
              <a:xfrm>
                <a:off x="9024359" y="2967335"/>
                <a:ext cx="20455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문화의 연관성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234AC1E1-C8FE-413A-8A60-C7ABA294361D}"/>
                  </a:ext>
                </a:extLst>
              </p:cNvPr>
              <p:cNvSpPr/>
              <p:nvPr/>
            </p:nvSpPr>
            <p:spPr>
              <a:xfrm>
                <a:off x="6769639" y="4263123"/>
                <a:ext cx="10583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400" b="1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편안함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24027FAD-E9F9-4A9F-A247-5B0007026A8B}"/>
                  </a:ext>
                </a:extLst>
              </p:cNvPr>
              <p:cNvSpPr/>
              <p:nvPr/>
            </p:nvSpPr>
            <p:spPr>
              <a:xfrm>
                <a:off x="8868041" y="4263122"/>
                <a:ext cx="23660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침착함 및 안정감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6D32E6E-F242-44B5-A8EC-FDAA35F23370}"/>
                  </a:ext>
                </a:extLst>
              </p:cNvPr>
              <p:cNvSpPr/>
              <p:nvPr/>
            </p:nvSpPr>
            <p:spPr>
              <a:xfrm>
                <a:off x="6323424" y="5645560"/>
                <a:ext cx="20062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400" b="1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유아의 적합성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57480AC9-DE85-4DCB-B603-8A055A02A9CA}"/>
                  </a:ext>
                </a:extLst>
              </p:cNvPr>
              <p:cNvSpPr/>
              <p:nvPr/>
            </p:nvSpPr>
            <p:spPr>
              <a:xfrm>
                <a:off x="9044009" y="5645559"/>
                <a:ext cx="20062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다다미의 사랑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6F8238-AE6E-45C5-9095-359EF9A248C0}"/>
                </a:ext>
              </a:extLst>
            </p:cNvPr>
            <p:cNvSpPr txBox="1"/>
            <p:nvPr/>
          </p:nvSpPr>
          <p:spPr>
            <a:xfrm>
              <a:off x="5167008" y="2147827"/>
              <a:ext cx="52919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1.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보유 및 필요한</a:t>
              </a:r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71%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의 사람</a:t>
              </a:r>
              <a:endParaRPr lang="en-US" altLang="ko-KR" sz="30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1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5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5CCD23B2-D10B-42F8-81FE-31D5F56063FD}"/>
              </a:ext>
            </a:extLst>
          </p:cNvPr>
          <p:cNvGrpSpPr/>
          <p:nvPr/>
        </p:nvGrpSpPr>
        <p:grpSpPr>
          <a:xfrm>
            <a:off x="1891711" y="320862"/>
            <a:ext cx="8408578" cy="940430"/>
            <a:chOff x="2903989" y="320862"/>
            <a:chExt cx="6384022" cy="9404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B998A5-4782-4DB4-8064-3044C47EE9A2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다다미방의 보급과 선호도</a:t>
              </a:r>
            </a:p>
          </p:txBody>
        </p:sp>
        <p:sp>
          <p:nvSpPr>
            <p:cNvPr id="26" name="육각형 25">
              <a:extLst>
                <a:ext uri="{FF2B5EF4-FFF2-40B4-BE49-F238E27FC236}">
                  <a16:creationId xmlns:a16="http://schemas.microsoft.com/office/drawing/2014/main" id="{242694D7-1467-41D2-B072-E64E7BCF9E3C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aphicFrame>
        <p:nvGraphicFramePr>
          <p:cNvPr id="11" name="차트 10" descr="2021/11/25~2021/12/23">
            <a:extLst>
              <a:ext uri="{FF2B5EF4-FFF2-40B4-BE49-F238E27FC236}">
                <a16:creationId xmlns:a16="http://schemas.microsoft.com/office/drawing/2014/main" id="{11D137E6-1740-445C-9F99-DDB78245660E}"/>
              </a:ext>
            </a:extLst>
          </p:cNvPr>
          <p:cNvGraphicFramePr/>
          <p:nvPr/>
        </p:nvGraphicFramePr>
        <p:xfrm>
          <a:off x="-2554973" y="1313966"/>
          <a:ext cx="9351008" cy="471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B14CE99C-7EDB-4B74-A8AF-9A4836C6E9EE}"/>
              </a:ext>
            </a:extLst>
          </p:cNvPr>
          <p:cNvGrpSpPr/>
          <p:nvPr/>
        </p:nvGrpSpPr>
        <p:grpSpPr>
          <a:xfrm>
            <a:off x="5306938" y="2144695"/>
            <a:ext cx="6610143" cy="3016153"/>
            <a:chOff x="5306939" y="2144695"/>
            <a:chExt cx="6083148" cy="30161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DD9A1A-171E-4E09-A3B4-3D3481C0209E}"/>
                </a:ext>
              </a:extLst>
            </p:cNvPr>
            <p:cNvSpPr txBox="1"/>
            <p:nvPr/>
          </p:nvSpPr>
          <p:spPr>
            <a:xfrm>
              <a:off x="5306939" y="2144695"/>
              <a:ext cx="60831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2.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미 보유 및 불필요한</a:t>
              </a:r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13.1%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의 사람</a:t>
              </a:r>
              <a:endParaRPr lang="en-US" altLang="ko-KR" sz="30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7F811640-455F-43B4-A23D-F9C10A215276}"/>
                </a:ext>
              </a:extLst>
            </p:cNvPr>
            <p:cNvGrpSpPr/>
            <p:nvPr/>
          </p:nvGrpSpPr>
          <p:grpSpPr>
            <a:xfrm>
              <a:off x="6096000" y="2787766"/>
              <a:ext cx="5186294" cy="2373082"/>
              <a:chOff x="6078952" y="2667360"/>
              <a:chExt cx="5186294" cy="2373082"/>
            </a:xfrm>
          </p:grpSpPr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04015DCC-F727-4224-B4E8-CE0D352F8A5D}"/>
                  </a:ext>
                </a:extLst>
              </p:cNvPr>
              <p:cNvSpPr/>
              <p:nvPr/>
            </p:nvSpPr>
            <p:spPr>
              <a:xfrm>
                <a:off x="6078952" y="2667360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74CFDD8A-550B-4B39-B4D1-81D67315545D}"/>
                  </a:ext>
                </a:extLst>
              </p:cNvPr>
              <p:cNvSpPr/>
              <p:nvPr/>
            </p:nvSpPr>
            <p:spPr>
              <a:xfrm>
                <a:off x="6078953" y="4015688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A83153A4-1DF4-4350-8DCF-E9B8606DA775}"/>
                  </a:ext>
                </a:extLst>
              </p:cNvPr>
              <p:cNvSpPr/>
              <p:nvPr/>
            </p:nvSpPr>
            <p:spPr>
              <a:xfrm>
                <a:off x="8783777" y="2671839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1EB57301-F627-4526-AA8C-178E8B905CD5}"/>
                  </a:ext>
                </a:extLst>
              </p:cNvPr>
              <p:cNvSpPr/>
              <p:nvPr/>
            </p:nvSpPr>
            <p:spPr>
              <a:xfrm>
                <a:off x="8804171" y="4000935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640340A3-DDBC-4B3C-A311-E3197286B823}"/>
                  </a:ext>
                </a:extLst>
              </p:cNvPr>
              <p:cNvSpPr/>
              <p:nvPr/>
            </p:nvSpPr>
            <p:spPr>
              <a:xfrm>
                <a:off x="6248708" y="2939556"/>
                <a:ext cx="21002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청소의 불편함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D0729807-6EEC-428E-A436-5D355166A1C1}"/>
                  </a:ext>
                </a:extLst>
              </p:cNvPr>
              <p:cNvSpPr/>
              <p:nvPr/>
            </p:nvSpPr>
            <p:spPr>
              <a:xfrm>
                <a:off x="9024359" y="2967335"/>
                <a:ext cx="20455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교체 비용 문제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79717FD9-D2BF-4DD4-90D2-72CD36E769F1}"/>
                  </a:ext>
                </a:extLst>
              </p:cNvPr>
              <p:cNvSpPr/>
              <p:nvPr/>
            </p:nvSpPr>
            <p:spPr>
              <a:xfrm>
                <a:off x="6556484" y="4263123"/>
                <a:ext cx="1484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벌레 문제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40A65472-981B-4627-AA8F-C6BB9498785B}"/>
                  </a:ext>
                </a:extLst>
              </p:cNvPr>
              <p:cNvSpPr/>
              <p:nvPr/>
            </p:nvSpPr>
            <p:spPr>
              <a:xfrm>
                <a:off x="8847060" y="4263122"/>
                <a:ext cx="24080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동물과의 관련성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90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8D4A1960-1568-4D09-A2CB-83FC0CD3972D}"/>
              </a:ext>
            </a:extLst>
          </p:cNvPr>
          <p:cNvGrpSpPr/>
          <p:nvPr/>
        </p:nvGrpSpPr>
        <p:grpSpPr>
          <a:xfrm>
            <a:off x="1891711" y="320862"/>
            <a:ext cx="8408578" cy="940430"/>
            <a:chOff x="2903989" y="320862"/>
            <a:chExt cx="6384022" cy="9404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0776E7-A701-4517-8E38-668860D1324F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다다미방의 보급과 선호도</a:t>
              </a:r>
            </a:p>
          </p:txBody>
        </p:sp>
        <p:sp>
          <p:nvSpPr>
            <p:cNvPr id="26" name="육각형 25">
              <a:extLst>
                <a:ext uri="{FF2B5EF4-FFF2-40B4-BE49-F238E27FC236}">
                  <a16:creationId xmlns:a16="http://schemas.microsoft.com/office/drawing/2014/main" id="{3237C75C-01D4-4881-BE40-A742DA122E8B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aphicFrame>
        <p:nvGraphicFramePr>
          <p:cNvPr id="9" name="차트 8" descr="2021/11/25~2021/12/23">
            <a:extLst>
              <a:ext uri="{FF2B5EF4-FFF2-40B4-BE49-F238E27FC236}">
                <a16:creationId xmlns:a16="http://schemas.microsoft.com/office/drawing/2014/main" id="{BE62D24B-03DD-468A-8A7E-CF74A0A30436}"/>
              </a:ext>
            </a:extLst>
          </p:cNvPr>
          <p:cNvGraphicFramePr/>
          <p:nvPr/>
        </p:nvGraphicFramePr>
        <p:xfrm>
          <a:off x="-2554973" y="1313966"/>
          <a:ext cx="9351008" cy="471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52DF725D-B2AC-4A2B-81E6-91488FE1A888}"/>
              </a:ext>
            </a:extLst>
          </p:cNvPr>
          <p:cNvGrpSpPr/>
          <p:nvPr/>
        </p:nvGrpSpPr>
        <p:grpSpPr>
          <a:xfrm>
            <a:off x="5306939" y="2135850"/>
            <a:ext cx="6590824" cy="3042849"/>
            <a:chOff x="5306939" y="2135850"/>
            <a:chExt cx="6036438" cy="3042849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E843E6DF-92A4-4D6B-AF72-B3BEE729C9F2}"/>
                </a:ext>
              </a:extLst>
            </p:cNvPr>
            <p:cNvGrpSpPr/>
            <p:nvPr/>
          </p:nvGrpSpPr>
          <p:grpSpPr>
            <a:xfrm>
              <a:off x="6096000" y="2805617"/>
              <a:ext cx="5247377" cy="2373082"/>
              <a:chOff x="6078952" y="2667360"/>
              <a:chExt cx="5247377" cy="2373082"/>
            </a:xfrm>
          </p:grpSpPr>
          <p:sp>
            <p:nvSpPr>
              <p:cNvPr id="34" name="사각형: 둥근 모서리 33">
                <a:extLst>
                  <a:ext uri="{FF2B5EF4-FFF2-40B4-BE49-F238E27FC236}">
                    <a16:creationId xmlns:a16="http://schemas.microsoft.com/office/drawing/2014/main" id="{E8AE976A-C470-45F3-B3DE-C337B661C55E}"/>
                  </a:ext>
                </a:extLst>
              </p:cNvPr>
              <p:cNvSpPr/>
              <p:nvPr/>
            </p:nvSpPr>
            <p:spPr>
              <a:xfrm>
                <a:off x="6078952" y="2667360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F61B5EE9-8063-4117-B9EA-DD8ACA5CFC2F}"/>
                  </a:ext>
                </a:extLst>
              </p:cNvPr>
              <p:cNvSpPr/>
              <p:nvPr/>
            </p:nvSpPr>
            <p:spPr>
              <a:xfrm>
                <a:off x="6078953" y="4015688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6" name="사각형: 둥근 모서리 35">
                <a:extLst>
                  <a:ext uri="{FF2B5EF4-FFF2-40B4-BE49-F238E27FC236}">
                    <a16:creationId xmlns:a16="http://schemas.microsoft.com/office/drawing/2014/main" id="{983A787B-5CF6-4E63-95E2-6EE3E48200FE}"/>
                  </a:ext>
                </a:extLst>
              </p:cNvPr>
              <p:cNvSpPr/>
              <p:nvPr/>
            </p:nvSpPr>
            <p:spPr>
              <a:xfrm>
                <a:off x="8783777" y="2671839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7" name="사각형: 둥근 모서리 36">
                <a:extLst>
                  <a:ext uri="{FF2B5EF4-FFF2-40B4-BE49-F238E27FC236}">
                    <a16:creationId xmlns:a16="http://schemas.microsoft.com/office/drawing/2014/main" id="{64DD598E-8FC1-44C2-B99C-10C99421ADAA}"/>
                  </a:ext>
                </a:extLst>
              </p:cNvPr>
              <p:cNvSpPr/>
              <p:nvPr/>
            </p:nvSpPr>
            <p:spPr>
              <a:xfrm>
                <a:off x="8804171" y="4000935"/>
                <a:ext cx="2461075" cy="1024754"/>
              </a:xfrm>
              <a:prstGeom prst="roundRect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2C0F7B83-4D98-4720-AE55-713B290BE224}"/>
                  </a:ext>
                </a:extLst>
              </p:cNvPr>
              <p:cNvSpPr/>
              <p:nvPr/>
            </p:nvSpPr>
            <p:spPr>
              <a:xfrm>
                <a:off x="6337038" y="2939556"/>
                <a:ext cx="1923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관리의 어려움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7D0FE73A-DC4C-4738-9E19-D7D8DA37A055}"/>
                  </a:ext>
                </a:extLst>
              </p:cNvPr>
              <p:cNvSpPr/>
              <p:nvPr/>
            </p:nvSpPr>
            <p:spPr>
              <a:xfrm>
                <a:off x="9024359" y="2967335"/>
                <a:ext cx="20455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피부 문제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7B829EBB-F6C6-4515-BB86-40F77E79E3B2}"/>
                  </a:ext>
                </a:extLst>
              </p:cNvPr>
              <p:cNvSpPr/>
              <p:nvPr/>
            </p:nvSpPr>
            <p:spPr>
              <a:xfrm>
                <a:off x="6305474" y="4263123"/>
                <a:ext cx="19867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풀의 약화 문제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D8DCF4CA-D25C-4C94-9BEF-9A42ABC0B85C}"/>
                  </a:ext>
                </a:extLst>
              </p:cNvPr>
              <p:cNvSpPr/>
              <p:nvPr/>
            </p:nvSpPr>
            <p:spPr>
              <a:xfrm>
                <a:off x="8775829" y="4263122"/>
                <a:ext cx="25505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플로어링 보드 선호</a:t>
                </a:r>
                <a:endPara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</p:grp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08089E10-755C-4DDF-BF9B-DD8672199CB8}"/>
                </a:ext>
              </a:extLst>
            </p:cNvPr>
            <p:cNvSpPr/>
            <p:nvPr/>
          </p:nvSpPr>
          <p:spPr>
            <a:xfrm>
              <a:off x="5306939" y="2135850"/>
              <a:ext cx="546076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3.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보유 및 불필요한 </a:t>
              </a:r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9.5%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의 사람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88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1F74941C-AC88-4092-9C59-D44C2DF99188}"/>
              </a:ext>
            </a:extLst>
          </p:cNvPr>
          <p:cNvGrpSpPr/>
          <p:nvPr/>
        </p:nvGrpSpPr>
        <p:grpSpPr>
          <a:xfrm>
            <a:off x="1891711" y="320862"/>
            <a:ext cx="8408578" cy="940430"/>
            <a:chOff x="2903989" y="320862"/>
            <a:chExt cx="6384022" cy="9404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7ABB18-C122-4A69-897F-69DB569AF3A7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다다미방의 보급과 선호도</a:t>
              </a:r>
            </a:p>
          </p:txBody>
        </p:sp>
        <p:sp>
          <p:nvSpPr>
            <p:cNvPr id="26" name="육각형 25">
              <a:extLst>
                <a:ext uri="{FF2B5EF4-FFF2-40B4-BE49-F238E27FC236}">
                  <a16:creationId xmlns:a16="http://schemas.microsoft.com/office/drawing/2014/main" id="{E77916DE-F576-405D-837A-485B61B3CDED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aphicFrame>
        <p:nvGraphicFramePr>
          <p:cNvPr id="9" name="차트 8" descr="2021/11/25~2021/12/23">
            <a:extLst>
              <a:ext uri="{FF2B5EF4-FFF2-40B4-BE49-F238E27FC236}">
                <a16:creationId xmlns:a16="http://schemas.microsoft.com/office/drawing/2014/main" id="{DCC2624C-C315-48A0-94D4-39F0F53CF675}"/>
              </a:ext>
            </a:extLst>
          </p:cNvPr>
          <p:cNvGraphicFramePr/>
          <p:nvPr/>
        </p:nvGraphicFramePr>
        <p:xfrm>
          <a:off x="-2554973" y="1313966"/>
          <a:ext cx="9351008" cy="471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1C05C92B-4EBE-4D51-A776-DCBDDE659988}"/>
              </a:ext>
            </a:extLst>
          </p:cNvPr>
          <p:cNvGrpSpPr/>
          <p:nvPr/>
        </p:nvGrpSpPr>
        <p:grpSpPr>
          <a:xfrm>
            <a:off x="4989320" y="2127211"/>
            <a:ext cx="7000974" cy="3051488"/>
            <a:chOff x="4989320" y="2127211"/>
            <a:chExt cx="6467218" cy="3051488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DE7CEDA3-F724-427E-9586-943494E3DF1A}"/>
                </a:ext>
              </a:extLst>
            </p:cNvPr>
            <p:cNvSpPr/>
            <p:nvPr/>
          </p:nvSpPr>
          <p:spPr>
            <a:xfrm>
              <a:off x="6096000" y="2805617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702A33C6-620B-40F6-808A-7B6EF39E199D}"/>
                </a:ext>
              </a:extLst>
            </p:cNvPr>
            <p:cNvSpPr/>
            <p:nvPr/>
          </p:nvSpPr>
          <p:spPr>
            <a:xfrm>
              <a:off x="6096001" y="4153945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22C4003D-9938-40B5-B322-5E9BE53FC361}"/>
                </a:ext>
              </a:extLst>
            </p:cNvPr>
            <p:cNvSpPr/>
            <p:nvPr/>
          </p:nvSpPr>
          <p:spPr>
            <a:xfrm>
              <a:off x="8800825" y="2810096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0F6920BB-BC40-469A-92C9-FC814CA6F433}"/>
                </a:ext>
              </a:extLst>
            </p:cNvPr>
            <p:cNvSpPr/>
            <p:nvPr/>
          </p:nvSpPr>
          <p:spPr>
            <a:xfrm>
              <a:off x="8821219" y="4139192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E459ED7-C34C-46F8-AE0E-A2166A008527}"/>
                </a:ext>
              </a:extLst>
            </p:cNvPr>
            <p:cNvSpPr/>
            <p:nvPr/>
          </p:nvSpPr>
          <p:spPr>
            <a:xfrm>
              <a:off x="6217098" y="2920925"/>
              <a:ext cx="221887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다다미방 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경험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/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체험 부족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FBB264E4-CCB1-4F5E-91A5-8036DDE372D2}"/>
                </a:ext>
              </a:extLst>
            </p:cNvPr>
            <p:cNvSpPr/>
            <p:nvPr/>
          </p:nvSpPr>
          <p:spPr>
            <a:xfrm>
              <a:off x="9008599" y="3085463"/>
              <a:ext cx="20455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편안함을 경험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37F54E7E-C859-424F-9D0C-46098651D565}"/>
                </a:ext>
              </a:extLst>
            </p:cNvPr>
            <p:cNvSpPr/>
            <p:nvPr/>
          </p:nvSpPr>
          <p:spPr>
            <a:xfrm>
              <a:off x="6265753" y="4435489"/>
              <a:ext cx="21002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저렴한 경제성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0323D971-ED67-4B53-A9A2-B4F7BE172AFE}"/>
                </a:ext>
              </a:extLst>
            </p:cNvPr>
            <p:cNvSpPr/>
            <p:nvPr/>
          </p:nvSpPr>
          <p:spPr>
            <a:xfrm>
              <a:off x="8671801" y="4420736"/>
              <a:ext cx="27847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 방의 </a:t>
              </a:r>
              <a:r>
                <a:rPr lang="ko-KR" altLang="en-US" sz="2400" b="1" dirty="0" err="1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침착감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C0DD8BA5-93B4-4482-A036-FBBB694E2687}"/>
                </a:ext>
              </a:extLst>
            </p:cNvPr>
            <p:cNvSpPr/>
            <p:nvPr/>
          </p:nvSpPr>
          <p:spPr>
            <a:xfrm>
              <a:off x="4989320" y="2127211"/>
              <a:ext cx="6096000" cy="553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4.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미 보유 필요한 </a:t>
              </a:r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6.3%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의 사람들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8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9" grpId="1">
        <p:bldAsOne/>
      </p:bldGraphic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와이드스크린</PresentationFormat>
  <Slides>10</Slides>
  <Notes>0</Notes>
  <HiddenSlides>0</HiddenSlide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nemogom82@naver.com</dc:creator>
  <cp:lastModifiedBy>nemogom82@naver.com</cp:lastModifiedBy>
  <cp:revision>12</cp:revision>
  <dcterms:created xsi:type="dcterms:W3CDTF">2023-09-30T10:53:03Z</dcterms:created>
  <dcterms:modified xsi:type="dcterms:W3CDTF">2023-09-30T11:11:02Z</dcterms:modified>
</cp:coreProperties>
</file>