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318" r:id="rId3"/>
    <p:sldId id="323" r:id="rId4"/>
    <p:sldId id="307" r:id="rId5"/>
    <p:sldId id="314" r:id="rId6"/>
    <p:sldId id="322" r:id="rId7"/>
    <p:sldId id="330" r:id="rId8"/>
    <p:sldId id="308" r:id="rId9"/>
    <p:sldId id="309" r:id="rId10"/>
    <p:sldId id="321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8552719-A60F-D845-7F1E-9E0C18CB29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5CCA08F-21CC-54D7-D705-60B01AEB45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87DBF1F-BF14-3BD7-9C69-74A9D7735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1E65-6E33-4022-92EF-FF2939588CF9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029FA0B-E653-B83B-9A7E-985ABC967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CF5CC2A-2AFB-200E-F12E-C0980E124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ADA9-C94D-465A-8682-FD1EFCBACE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4443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F3C0EA-0B0E-8F4F-9FE6-05DE553BC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7649333-8D54-47F2-7D9C-62667CC6A1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F8D0110-0E96-E8DB-5FB1-89CF66B21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1E65-6E33-4022-92EF-FF2939588CF9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22AAD4D-CE3C-4977-5CA8-68ACA752B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E6AC841-462D-3CF4-0191-6220A8BE4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ADA9-C94D-465A-8682-FD1EFCBACE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0512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8EBCBCD7-28C0-EF83-83B5-DC8FFB4EAA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B4C4FBD-1BA9-DCD2-0B45-AB1938E1E7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FF5DA27-8DA6-6598-6A26-DED4E0EBB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1E65-6E33-4022-92EF-FF2939588CF9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CA1552C-341A-D2DE-119A-13F0E65DE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D0213A1-B1A3-E134-6A50-9C663B1D4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ADA9-C94D-465A-8682-FD1EFCBACE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7310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977471-EB44-9AC0-1255-15D9E8393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B56EA27-C710-F412-F769-5618A7BA5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1896423-CFC1-64A6-5410-76A02006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1E65-6E33-4022-92EF-FF2939588CF9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8EC0A38-1984-5725-0086-5DB257971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4E72073-B372-A753-67DE-4E8A3546C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ADA9-C94D-465A-8682-FD1EFCBACE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0606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069967F-B3AB-0063-A678-5CEE283EF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CE4EA1B-C021-F197-3ABC-DDDC06F68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A4DF691-8832-90E4-DA1E-B8EEDBE5E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1E65-6E33-4022-92EF-FF2939588CF9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C85810-94D6-34E0-7F1C-E2B44271F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8973DE6-83F0-0EBA-46CE-72CDD7B45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ADA9-C94D-465A-8682-FD1EFCBACE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6705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E7372A2-7651-79F0-9A89-547938D2C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8CFD5EA-FE60-96C3-6669-A059ACF98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7D29668-DF13-EC0B-A22E-8C4B8D84E7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1A01CFD-7A52-633A-EE32-095F77D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1E65-6E33-4022-92EF-FF2939588CF9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C6FF1C5-D8C1-4CD7-E74C-72EC1D515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7EDD587-059C-37AF-A300-E11FE8588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ADA9-C94D-465A-8682-FD1EFCBACE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7738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BBDB506-FD7B-DEE6-5729-7A1FB595D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676440E-54C4-9433-6D79-7C1E64AD90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F794583-B8A4-5AD7-DEAE-A76A207CF1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1F9D931B-C6C1-4A95-4666-CDB8009B64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E7B15C4D-2B1A-855E-90B1-296625F179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02DAE2C-E5CF-7FAC-BA98-D6103FA5C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1E65-6E33-4022-92EF-FF2939588CF9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2FEEDE3A-CDE9-0E6A-8732-ED1594621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50C7C39-DE38-E4D0-53EC-088D17131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ADA9-C94D-465A-8682-FD1EFCBACE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3681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08C50A6-9860-F50D-B294-3FB9C1B3C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95FC83C-C784-54D1-FF27-3756B45F9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1E65-6E33-4022-92EF-FF2939588CF9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1237C9F-41E7-154B-9FD8-03D1F918A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B9EEFF5-5B75-A094-9A4F-C65590641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ADA9-C94D-465A-8682-FD1EFCBACE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2907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D662AE7-CA74-4EF8-7C78-B62AAB378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1E65-6E33-4022-92EF-FF2939588CF9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4FAF251-74CB-2F83-8758-421FCD602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AE1EDA5-9C48-083C-3289-7DE2EB919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ADA9-C94D-465A-8682-FD1EFCBACE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1084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EC82415-53B2-4DAA-2D79-F3C9AE273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2705397-13F8-E314-58E0-E576A2592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9A853F2-DC8A-CC84-35BF-672F5FB2D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56AE7BE-4514-F636-3659-A2AA1099F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1E65-6E33-4022-92EF-FF2939588CF9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80A38DE-6D2B-78C2-445D-265F79545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5B73486-83E6-9307-20BA-322FE2BB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ADA9-C94D-465A-8682-FD1EFCBACE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8140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92DAE12-229B-AB07-BB05-CC5B0BAD6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5D2620B-ECA5-FCB3-8261-7F401E7E68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DC94B3E-49EC-F303-0248-87F0D67DB4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70F7627-444C-1BC6-372A-1917B7853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1E65-6E33-4022-92EF-FF2939588CF9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7D07C2-3E1F-E807-7155-50F833F0E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A496978-D118-B2B8-4C46-9C8DF6B9D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ADA9-C94D-465A-8682-FD1EFCBACE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9682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A926EB7-1E7A-D05F-E7D6-D973C2D4B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4786EB5-2103-A964-28BF-1F876FFF0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D4CE110-ED25-943C-9E2A-E4871F708F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4B1E65-6E33-4022-92EF-FF2939588CF9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3FB5704-046A-6441-DE19-EA09EA9BAE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7E8298A-E27B-D1EE-2FAC-6E1096FA4E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8DADA9-C94D-465A-8682-FD1EFCBACE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8613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자유형 152"/>
          <p:cNvSpPr/>
          <p:nvPr/>
        </p:nvSpPr>
        <p:spPr>
          <a:xfrm>
            <a:off x="957957" y="2159215"/>
            <a:ext cx="4814790" cy="45719"/>
          </a:xfrm>
          <a:custGeom>
            <a:avLst/>
            <a:gdLst>
              <a:gd name="connsiteX0" fmla="*/ 0 w 5476875"/>
              <a:gd name="connsiteY0" fmla="*/ 0 h 26669"/>
              <a:gd name="connsiteX1" fmla="*/ 5476875 w 5476875"/>
              <a:gd name="connsiteY1" fmla="*/ 0 h 26669"/>
              <a:gd name="connsiteX2" fmla="*/ 5476875 w 5476875"/>
              <a:gd name="connsiteY2" fmla="*/ 26669 h 26669"/>
              <a:gd name="connsiteX3" fmla="*/ 0 w 5476875"/>
              <a:gd name="connsiteY3" fmla="*/ 26669 h 2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5" h="26669">
                <a:moveTo>
                  <a:pt x="0" y="0"/>
                </a:moveTo>
                <a:lnTo>
                  <a:pt x="5476875" y="0"/>
                </a:lnTo>
                <a:lnTo>
                  <a:pt x="5476875" y="26669"/>
                </a:lnTo>
                <a:lnTo>
                  <a:pt x="0" y="26669"/>
                </a:lnTo>
                <a:close/>
              </a:path>
            </a:pathLst>
          </a:cu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1F816A-D55F-1511-9D4E-A3F70932BA34}"/>
              </a:ext>
            </a:extLst>
          </p:cNvPr>
          <p:cNvSpPr txBox="1"/>
          <p:nvPr/>
        </p:nvSpPr>
        <p:spPr>
          <a:xfrm>
            <a:off x="392545" y="325432"/>
            <a:ext cx="610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02. </a:t>
            </a:r>
            <a:r>
              <a:rPr lang="ko-KR" altLang="en-US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한국 문헌 속 증거</a:t>
            </a:r>
          </a:p>
        </p:txBody>
      </p:sp>
      <p:sp>
        <p:nvSpPr>
          <p:cNvPr id="10" name="액자 9">
            <a:extLst>
              <a:ext uri="{FF2B5EF4-FFF2-40B4-BE49-F238E27FC236}">
                <a16:creationId xmlns:a16="http://schemas.microsoft.com/office/drawing/2014/main" id="{478617FA-CB14-3697-AB8E-19692699F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2050" name="Picture 2" descr="#태극기 - velog">
            <a:extLst>
              <a:ext uri="{FF2B5EF4-FFF2-40B4-BE49-F238E27FC236}">
                <a16:creationId xmlns:a16="http://schemas.microsoft.com/office/drawing/2014/main" id="{12BB2CE6-C82D-D8F8-D944-C02529E8CD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 r="17758"/>
          <a:stretch/>
        </p:blipFill>
        <p:spPr bwMode="auto">
          <a:xfrm>
            <a:off x="2786756" y="325432"/>
            <a:ext cx="658407" cy="435763"/>
          </a:xfrm>
          <a:prstGeom prst="rect">
            <a:avLst/>
          </a:prstGeom>
          <a:noFill/>
          <a:effectLst>
            <a:outerShdw blurRad="165100" sx="114000" sy="114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C4DC66-740E-C526-F8E2-3A389F6F8EBD}"/>
              </a:ext>
            </a:extLst>
          </p:cNvPr>
          <p:cNvSpPr txBox="1"/>
          <p:nvPr/>
        </p:nvSpPr>
        <p:spPr>
          <a:xfrm>
            <a:off x="8018834" y="4851055"/>
            <a:ext cx="332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&lt;</a:t>
            </a:r>
            <a:r>
              <a:rPr lang="ko-KR" altLang="en-US" sz="2800" b="1" dirty="0"/>
              <a:t>삼국사기</a:t>
            </a:r>
            <a:r>
              <a:rPr lang="en-US" altLang="ko-KR" sz="2800" b="1" dirty="0"/>
              <a:t>&gt;</a:t>
            </a:r>
            <a:endParaRPr lang="ko-KR" altLang="en-US" sz="2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18DB03-FC1B-D827-A9C0-57FA1A4AFC67}"/>
              </a:ext>
            </a:extLst>
          </p:cNvPr>
          <p:cNvSpPr txBox="1"/>
          <p:nvPr/>
        </p:nvSpPr>
        <p:spPr>
          <a:xfrm>
            <a:off x="812042" y="1416342"/>
            <a:ext cx="5929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1.</a:t>
            </a:r>
            <a:r>
              <a:rPr lang="ko-KR" altLang="en-US" sz="4000" b="1" dirty="0"/>
              <a:t>삼국사기</a:t>
            </a:r>
            <a:r>
              <a:rPr lang="en-US" altLang="ko-KR" sz="4000" b="1" dirty="0"/>
              <a:t>(</a:t>
            </a:r>
            <a:r>
              <a:rPr lang="ko-KR" altLang="en-US" sz="4000" b="1" dirty="0" err="1"/>
              <a:t>지증왕</a:t>
            </a:r>
            <a:r>
              <a:rPr lang="en-US" altLang="ko-KR" sz="4000" b="1" dirty="0"/>
              <a:t>,13</a:t>
            </a:r>
            <a:r>
              <a:rPr lang="ko-KR" altLang="en-US" sz="4000" b="1" dirty="0"/>
              <a:t>년</a:t>
            </a:r>
            <a:r>
              <a:rPr lang="en-US" altLang="ko-KR" sz="4000" b="1" dirty="0"/>
              <a:t>)</a:t>
            </a:r>
            <a:endParaRPr lang="ko-KR" altLang="en-US" sz="4000" b="1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054BE43A-FE4B-38C5-171B-B9A846496F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978" t="-1460" r="1978" b="44660"/>
          <a:stretch/>
        </p:blipFill>
        <p:spPr>
          <a:xfrm>
            <a:off x="7678079" y="2447205"/>
            <a:ext cx="2803143" cy="19668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2C522A-0FFC-2C9D-5CD3-B4C3EAABF0EE}"/>
              </a:ext>
            </a:extLst>
          </p:cNvPr>
          <p:cNvSpPr txBox="1"/>
          <p:nvPr/>
        </p:nvSpPr>
        <p:spPr>
          <a:xfrm>
            <a:off x="1567868" y="2967174"/>
            <a:ext cx="332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우산국 복속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40568E-545F-8511-1747-C4FA5E323F49}"/>
              </a:ext>
            </a:extLst>
          </p:cNvPr>
          <p:cNvSpPr txBox="1"/>
          <p:nvPr/>
        </p:nvSpPr>
        <p:spPr>
          <a:xfrm>
            <a:off x="1567868" y="4912747"/>
            <a:ext cx="4035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우산국 </a:t>
            </a:r>
            <a:r>
              <a:rPr lang="en-US" altLang="ko-KR" sz="2800" b="1" dirty="0"/>
              <a:t>: 6</a:t>
            </a:r>
            <a:r>
              <a:rPr lang="ko-KR" altLang="en-US" sz="2800" b="1" dirty="0"/>
              <a:t>세기 초까지 울릉도와 독도 지배국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715189-4F1F-6662-7174-4D0CC5A5CE58}"/>
              </a:ext>
            </a:extLst>
          </p:cNvPr>
          <p:cNvSpPr txBox="1"/>
          <p:nvPr/>
        </p:nvSpPr>
        <p:spPr>
          <a:xfrm>
            <a:off x="1567868" y="3890826"/>
            <a:ext cx="3908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/>
              <a:t>이사부</a:t>
            </a:r>
            <a:r>
              <a:rPr lang="ko-KR" altLang="en-US" sz="2800" b="1" dirty="0"/>
              <a:t> </a:t>
            </a:r>
            <a:r>
              <a:rPr lang="en-US" altLang="ko-KR" sz="2800" b="1" dirty="0"/>
              <a:t>-&gt;</a:t>
            </a:r>
            <a:r>
              <a:rPr lang="ko-KR" altLang="en-US" sz="2800" b="1" dirty="0"/>
              <a:t>우산국 정벌</a:t>
            </a:r>
          </a:p>
        </p:txBody>
      </p:sp>
    </p:spTree>
    <p:extLst>
      <p:ext uri="{BB962C8B-B14F-4D97-AF65-F5344CB8AC3E}">
        <p14:creationId xmlns:p14="http://schemas.microsoft.com/office/powerpoint/2010/main" val="179449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5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자유형 152"/>
          <p:cNvSpPr/>
          <p:nvPr/>
        </p:nvSpPr>
        <p:spPr>
          <a:xfrm>
            <a:off x="957957" y="2159215"/>
            <a:ext cx="4814790" cy="45719"/>
          </a:xfrm>
          <a:custGeom>
            <a:avLst/>
            <a:gdLst>
              <a:gd name="connsiteX0" fmla="*/ 0 w 5476875"/>
              <a:gd name="connsiteY0" fmla="*/ 0 h 26669"/>
              <a:gd name="connsiteX1" fmla="*/ 5476875 w 5476875"/>
              <a:gd name="connsiteY1" fmla="*/ 0 h 26669"/>
              <a:gd name="connsiteX2" fmla="*/ 5476875 w 5476875"/>
              <a:gd name="connsiteY2" fmla="*/ 26669 h 26669"/>
              <a:gd name="connsiteX3" fmla="*/ 0 w 5476875"/>
              <a:gd name="connsiteY3" fmla="*/ 26669 h 2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5" h="26669">
                <a:moveTo>
                  <a:pt x="0" y="0"/>
                </a:moveTo>
                <a:lnTo>
                  <a:pt x="5476875" y="0"/>
                </a:lnTo>
                <a:lnTo>
                  <a:pt x="5476875" y="26669"/>
                </a:lnTo>
                <a:lnTo>
                  <a:pt x="0" y="26669"/>
                </a:lnTo>
                <a:close/>
              </a:path>
            </a:pathLst>
          </a:cu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액자 9">
            <a:extLst>
              <a:ext uri="{FF2B5EF4-FFF2-40B4-BE49-F238E27FC236}">
                <a16:creationId xmlns:a16="http://schemas.microsoft.com/office/drawing/2014/main" id="{478617FA-CB14-3697-AB8E-19692699F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C4DC66-740E-C526-F8E2-3A389F6F8EBD}"/>
              </a:ext>
            </a:extLst>
          </p:cNvPr>
          <p:cNvSpPr txBox="1"/>
          <p:nvPr/>
        </p:nvSpPr>
        <p:spPr>
          <a:xfrm>
            <a:off x="7756187" y="5129062"/>
            <a:ext cx="4286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&lt;</a:t>
            </a:r>
            <a:r>
              <a:rPr lang="ko-KR" altLang="en-US" sz="2800" b="1" dirty="0" err="1"/>
              <a:t>증보문헌비고</a:t>
            </a:r>
            <a:r>
              <a:rPr lang="en-US" altLang="ko-KR" sz="2800" b="1" dirty="0"/>
              <a:t>&gt;</a:t>
            </a:r>
            <a:endParaRPr lang="ko-KR" altLang="en-US" sz="2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18DB03-FC1B-D827-A9C0-57FA1A4AFC67}"/>
              </a:ext>
            </a:extLst>
          </p:cNvPr>
          <p:cNvSpPr txBox="1"/>
          <p:nvPr/>
        </p:nvSpPr>
        <p:spPr>
          <a:xfrm>
            <a:off x="477032" y="1446796"/>
            <a:ext cx="5360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10.</a:t>
            </a:r>
            <a:r>
              <a:rPr lang="ko-KR" altLang="en-US" sz="4000" b="1" dirty="0" err="1"/>
              <a:t>증보문헌비고</a:t>
            </a:r>
            <a:r>
              <a:rPr lang="en-US" altLang="ko-KR" sz="4000" b="1" dirty="0"/>
              <a:t>(1770)</a:t>
            </a:r>
            <a:endParaRPr lang="ko-KR" altLang="en-US" sz="40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715189-4F1F-6662-7174-4D0CC5A5CE58}"/>
              </a:ext>
            </a:extLst>
          </p:cNvPr>
          <p:cNvSpPr txBox="1"/>
          <p:nvPr/>
        </p:nvSpPr>
        <p:spPr>
          <a:xfrm>
            <a:off x="1558696" y="2912588"/>
            <a:ext cx="4034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i="0" dirty="0">
                <a:effectLst/>
                <a:highlight>
                  <a:srgbClr val="FFFFFF"/>
                </a:highlight>
                <a:latin typeface="나눔고딕" panose="020D0604000000000000" pitchFamily="50" charset="-127"/>
                <a:ea typeface="나눔고딕" panose="020D0604000000000000" pitchFamily="50" charset="-127"/>
              </a:rPr>
              <a:t>우산도</a:t>
            </a:r>
            <a:r>
              <a:rPr lang="en-US" altLang="ko-KR" sz="2800" b="1" i="0" dirty="0">
                <a:effectLst/>
                <a:highlight>
                  <a:srgbClr val="FFFFFF"/>
                </a:highlight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800" b="1" i="0" dirty="0">
                <a:effectLst/>
                <a:highlight>
                  <a:srgbClr val="FFFFFF"/>
                </a:highlight>
                <a:latin typeface="나눔고딕" panose="020D0604000000000000" pitchFamily="50" charset="-127"/>
                <a:ea typeface="나눔고딕" panose="020D0604000000000000" pitchFamily="50" charset="-127"/>
              </a:rPr>
              <a:t>于山島</a:t>
            </a:r>
            <a:r>
              <a:rPr lang="en-US" altLang="ko-KR" sz="2800" b="1" i="0" dirty="0">
                <a:effectLst/>
                <a:highlight>
                  <a:srgbClr val="FFFFFF"/>
                </a:highlight>
                <a:latin typeface="나눔고딕" panose="020D0604000000000000" pitchFamily="50" charset="-127"/>
                <a:ea typeface="나눔고딕" panose="020D0604000000000000" pitchFamily="50" charset="-127"/>
              </a:rPr>
              <a:t>) -&gt; </a:t>
            </a:r>
            <a:r>
              <a:rPr lang="ko-KR" altLang="en-US" sz="2800" b="1" i="0" dirty="0">
                <a:effectLst/>
                <a:highlight>
                  <a:srgbClr val="FFFFFF"/>
                </a:highlight>
                <a:latin typeface="나눔고딕" panose="020D0604000000000000" pitchFamily="50" charset="-127"/>
                <a:ea typeface="나눔고딕" panose="020D0604000000000000" pitchFamily="50" charset="-127"/>
              </a:rPr>
              <a:t>독도</a:t>
            </a:r>
            <a:endParaRPr lang="ko-KR" altLang="en-US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77396C-815F-9E20-DC4B-90E98D935F12}"/>
              </a:ext>
            </a:extLst>
          </p:cNvPr>
          <p:cNvSpPr txBox="1"/>
          <p:nvPr/>
        </p:nvSpPr>
        <p:spPr>
          <a:xfrm>
            <a:off x="1554409" y="4593956"/>
            <a:ext cx="33268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i="0" dirty="0">
                <a:effectLst/>
                <a:highlight>
                  <a:srgbClr val="FFFFFF"/>
                </a:highlight>
                <a:latin typeface="나눔고딕" panose="020D0604000000000000" pitchFamily="50" charset="-127"/>
                <a:ea typeface="나눔고딕" panose="020D0604000000000000" pitchFamily="50" charset="-127"/>
              </a:rPr>
              <a:t>속</a:t>
            </a:r>
            <a:r>
              <a:rPr lang="en-US" altLang="ko-KR" sz="2800" b="1" i="0" dirty="0">
                <a:effectLst/>
                <a:highlight>
                  <a:srgbClr val="FFFFFF"/>
                </a:highlight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800" b="1" i="0" dirty="0">
                <a:effectLst/>
                <a:highlight>
                  <a:srgbClr val="FFFFFF"/>
                </a:highlight>
                <a:latin typeface="나눔고딕" panose="020D0604000000000000" pitchFamily="50" charset="-127"/>
                <a:ea typeface="나눔고딕" panose="020D0604000000000000" pitchFamily="50" charset="-127"/>
              </a:rPr>
              <a:t>續</a:t>
            </a:r>
            <a:r>
              <a:rPr lang="en-US" altLang="ko-KR" sz="2800" b="1" i="0" dirty="0">
                <a:effectLst/>
                <a:highlight>
                  <a:srgbClr val="FFFFFF"/>
                </a:highlight>
                <a:latin typeface="나눔고딕" panose="020D0604000000000000" pitchFamily="50" charset="-127"/>
                <a:ea typeface="나눔고딕" panose="020D0604000000000000" pitchFamily="50" charset="-127"/>
              </a:rPr>
              <a:t>) -&gt; </a:t>
            </a:r>
            <a:r>
              <a:rPr lang="ko-KR" altLang="en-US" sz="2800" b="1" i="0" dirty="0" err="1">
                <a:effectLst/>
                <a:highlight>
                  <a:srgbClr val="FFFFFF"/>
                </a:highlight>
                <a:latin typeface="나눔고딕" panose="020D0604000000000000" pitchFamily="50" charset="-127"/>
                <a:ea typeface="나눔고딕" panose="020D0604000000000000" pitchFamily="50" charset="-127"/>
              </a:rPr>
              <a:t>울도군</a:t>
            </a:r>
            <a:r>
              <a:rPr lang="en-US" altLang="ko-KR" sz="2800" b="1" i="0" dirty="0">
                <a:effectLst/>
                <a:highlight>
                  <a:srgbClr val="FFFFFF"/>
                </a:highlight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800" b="1" i="0" dirty="0">
                <a:effectLst/>
                <a:highlight>
                  <a:srgbClr val="FFFFFF"/>
                </a:highlight>
                <a:latin typeface="나눔고딕" panose="020D0604000000000000" pitchFamily="50" charset="-127"/>
                <a:ea typeface="나눔고딕" panose="020D0604000000000000" pitchFamily="50" charset="-127"/>
              </a:rPr>
              <a:t>鬱</a:t>
            </a:r>
            <a:r>
              <a:rPr lang="en-US" altLang="ko-KR" sz="2800" b="1" i="0" dirty="0">
                <a:effectLst/>
                <a:highlight>
                  <a:srgbClr val="FFFFFF"/>
                </a:highlight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2800" b="1" i="0" dirty="0">
                <a:effectLst/>
                <a:highlight>
                  <a:srgbClr val="FFFFFF"/>
                </a:highlight>
                <a:latin typeface="나눔고딕" panose="020D0604000000000000" pitchFamily="50" charset="-127"/>
                <a:ea typeface="나눔고딕" panose="020D0604000000000000" pitchFamily="50" charset="-127"/>
              </a:rPr>
              <a:t>欝</a:t>
            </a:r>
            <a:r>
              <a:rPr lang="en-US" altLang="ko-KR" sz="2800" b="1" i="0" dirty="0">
                <a:effectLst/>
                <a:highlight>
                  <a:srgbClr val="FFFFFF"/>
                </a:highlight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r>
              <a:rPr lang="ko-KR" altLang="en-US" sz="2800" b="1" i="0" dirty="0">
                <a:effectLst/>
                <a:highlight>
                  <a:srgbClr val="FFFFFF"/>
                </a:highlight>
                <a:latin typeface="나눔고딕" panose="020D0604000000000000" pitchFamily="50" charset="-127"/>
                <a:ea typeface="나눔고딕" panose="020D0604000000000000" pitchFamily="50" charset="-127"/>
              </a:rPr>
              <a:t>島郡</a:t>
            </a:r>
            <a:r>
              <a:rPr lang="en-US" altLang="ko-KR" sz="2800" b="1" i="0" dirty="0">
                <a:effectLst/>
                <a:highlight>
                  <a:srgbClr val="FFFFFF"/>
                </a:highlight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2800" b="1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BA13AA9-D924-2228-7EFA-C71BEE8B7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9575" y="1650222"/>
            <a:ext cx="5694031" cy="3478840"/>
          </a:xfrm>
          <a:prstGeom prst="rect">
            <a:avLst/>
          </a:prstGeom>
        </p:spPr>
      </p:pic>
      <p:sp>
        <p:nvSpPr>
          <p:cNvPr id="14" name="원형: 비어 있음 13">
            <a:extLst>
              <a:ext uri="{FF2B5EF4-FFF2-40B4-BE49-F238E27FC236}">
                <a16:creationId xmlns:a16="http://schemas.microsoft.com/office/drawing/2014/main" id="{72DA6FA0-9A52-D997-2735-AAAF06F4F2A7}"/>
              </a:ext>
            </a:extLst>
          </p:cNvPr>
          <p:cNvSpPr/>
          <p:nvPr/>
        </p:nvSpPr>
        <p:spPr>
          <a:xfrm>
            <a:off x="5839574" y="3367027"/>
            <a:ext cx="722239" cy="488129"/>
          </a:xfrm>
          <a:prstGeom prst="donut">
            <a:avLst>
              <a:gd name="adj" fmla="val 857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6" name="원형: 비어 있음 15">
            <a:extLst>
              <a:ext uri="{FF2B5EF4-FFF2-40B4-BE49-F238E27FC236}">
                <a16:creationId xmlns:a16="http://schemas.microsoft.com/office/drawing/2014/main" id="{BFBC64D4-665D-E832-0612-3519E4C6841D}"/>
              </a:ext>
            </a:extLst>
          </p:cNvPr>
          <p:cNvSpPr/>
          <p:nvPr/>
        </p:nvSpPr>
        <p:spPr>
          <a:xfrm>
            <a:off x="5839573" y="3810059"/>
            <a:ext cx="722239" cy="488129"/>
          </a:xfrm>
          <a:prstGeom prst="donut">
            <a:avLst>
              <a:gd name="adj" fmla="val 857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54D3FF-B890-95CC-FDC6-E483944309EC}"/>
              </a:ext>
            </a:extLst>
          </p:cNvPr>
          <p:cNvSpPr txBox="1"/>
          <p:nvPr/>
        </p:nvSpPr>
        <p:spPr>
          <a:xfrm>
            <a:off x="1567867" y="3753272"/>
            <a:ext cx="3613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i="0" dirty="0" err="1">
                <a:effectLst/>
                <a:highlight>
                  <a:srgbClr val="FFFFFF"/>
                </a:highlight>
                <a:latin typeface="나눔고딕" panose="020D0604000000000000" pitchFamily="50" charset="-127"/>
                <a:ea typeface="나눔고딕" panose="020D0604000000000000" pitchFamily="50" charset="-127"/>
              </a:rPr>
              <a:t>울도군</a:t>
            </a:r>
            <a:r>
              <a:rPr lang="en-US" altLang="ko-KR" sz="2800" b="1" i="0" dirty="0">
                <a:effectLst/>
                <a:highlight>
                  <a:srgbClr val="FFFFFF"/>
                </a:highlight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800" b="1" i="0" dirty="0">
                <a:effectLst/>
                <a:highlight>
                  <a:srgbClr val="FFFFFF"/>
                </a:highlight>
                <a:latin typeface="나눔고딕" panose="020D0604000000000000" pitchFamily="50" charset="-127"/>
                <a:ea typeface="나눔고딕" panose="020D0604000000000000" pitchFamily="50" charset="-127"/>
              </a:rPr>
              <a:t>鬱</a:t>
            </a:r>
            <a:r>
              <a:rPr lang="en-US" altLang="ko-KR" sz="2800" b="1" i="0" dirty="0">
                <a:effectLst/>
                <a:highlight>
                  <a:srgbClr val="FFFFFF"/>
                </a:highlight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2800" b="1" i="0" dirty="0">
                <a:effectLst/>
                <a:highlight>
                  <a:srgbClr val="FFFFFF"/>
                </a:highlight>
                <a:latin typeface="나눔고딕" panose="020D0604000000000000" pitchFamily="50" charset="-127"/>
                <a:ea typeface="나눔고딕" panose="020D0604000000000000" pitchFamily="50" charset="-127"/>
              </a:rPr>
              <a:t>欝</a:t>
            </a:r>
            <a:r>
              <a:rPr lang="en-US" altLang="ko-KR" sz="2800" b="1" i="0" dirty="0">
                <a:effectLst/>
                <a:highlight>
                  <a:srgbClr val="FFFFFF"/>
                </a:highlight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r>
              <a:rPr lang="ko-KR" altLang="en-US" sz="2800" b="1" i="0" dirty="0">
                <a:effectLst/>
                <a:highlight>
                  <a:srgbClr val="FFFFFF"/>
                </a:highlight>
                <a:latin typeface="나눔고딕" panose="020D0604000000000000" pitchFamily="50" charset="-127"/>
                <a:ea typeface="나눔고딕" panose="020D0604000000000000" pitchFamily="50" charset="-127"/>
              </a:rPr>
              <a:t>島郡</a:t>
            </a:r>
            <a:r>
              <a:rPr lang="en-US" altLang="ko-KR" sz="2800" b="1" i="0" dirty="0">
                <a:effectLst/>
                <a:highlight>
                  <a:srgbClr val="FFFFFF"/>
                </a:highlight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28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9BF58C-52B9-45F3-3837-D6F7EE6D41DF}"/>
              </a:ext>
            </a:extLst>
          </p:cNvPr>
          <p:cNvSpPr txBox="1"/>
          <p:nvPr/>
        </p:nvSpPr>
        <p:spPr>
          <a:xfrm>
            <a:off x="392545" y="325432"/>
            <a:ext cx="610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02. </a:t>
            </a:r>
            <a:r>
              <a:rPr lang="ko-KR" altLang="en-US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한국 문헌 속 증거</a:t>
            </a:r>
          </a:p>
        </p:txBody>
      </p:sp>
      <p:pic>
        <p:nvPicPr>
          <p:cNvPr id="20" name="Picture 2" descr="#태극기 - velog">
            <a:extLst>
              <a:ext uri="{FF2B5EF4-FFF2-40B4-BE49-F238E27FC236}">
                <a16:creationId xmlns:a16="http://schemas.microsoft.com/office/drawing/2014/main" id="{06C019D8-291C-0767-C55E-4EF87F64D6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 r="17758"/>
          <a:stretch/>
        </p:blipFill>
        <p:spPr bwMode="auto">
          <a:xfrm>
            <a:off x="2786756" y="325432"/>
            <a:ext cx="658407" cy="435763"/>
          </a:xfrm>
          <a:prstGeom prst="rect">
            <a:avLst/>
          </a:prstGeom>
          <a:noFill/>
          <a:effectLst>
            <a:outerShdw blurRad="165100" sx="114000" sy="114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88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7" grpId="0"/>
      <p:bldP spid="14" grpId="0" animBg="1"/>
      <p:bldP spid="16" grpId="0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자유형 152"/>
          <p:cNvSpPr/>
          <p:nvPr/>
        </p:nvSpPr>
        <p:spPr>
          <a:xfrm>
            <a:off x="957957" y="2159215"/>
            <a:ext cx="4814790" cy="45719"/>
          </a:xfrm>
          <a:custGeom>
            <a:avLst/>
            <a:gdLst>
              <a:gd name="connsiteX0" fmla="*/ 0 w 5476875"/>
              <a:gd name="connsiteY0" fmla="*/ 0 h 26669"/>
              <a:gd name="connsiteX1" fmla="*/ 5476875 w 5476875"/>
              <a:gd name="connsiteY1" fmla="*/ 0 h 26669"/>
              <a:gd name="connsiteX2" fmla="*/ 5476875 w 5476875"/>
              <a:gd name="connsiteY2" fmla="*/ 26669 h 26669"/>
              <a:gd name="connsiteX3" fmla="*/ 0 w 5476875"/>
              <a:gd name="connsiteY3" fmla="*/ 26669 h 2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5" h="26669">
                <a:moveTo>
                  <a:pt x="0" y="0"/>
                </a:moveTo>
                <a:lnTo>
                  <a:pt x="5476875" y="0"/>
                </a:lnTo>
                <a:lnTo>
                  <a:pt x="5476875" y="26669"/>
                </a:lnTo>
                <a:lnTo>
                  <a:pt x="0" y="26669"/>
                </a:lnTo>
                <a:close/>
              </a:path>
            </a:pathLst>
          </a:cu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액자 9">
            <a:extLst>
              <a:ext uri="{FF2B5EF4-FFF2-40B4-BE49-F238E27FC236}">
                <a16:creationId xmlns:a16="http://schemas.microsoft.com/office/drawing/2014/main" id="{478617FA-CB14-3697-AB8E-19692699F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C4DC66-740E-C526-F8E2-3A389F6F8EBD}"/>
              </a:ext>
            </a:extLst>
          </p:cNvPr>
          <p:cNvSpPr txBox="1"/>
          <p:nvPr/>
        </p:nvSpPr>
        <p:spPr>
          <a:xfrm>
            <a:off x="8737672" y="5731646"/>
            <a:ext cx="4286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&lt;</a:t>
            </a:r>
            <a:r>
              <a:rPr lang="ko-KR" altLang="en-US" sz="2800" b="1" dirty="0"/>
              <a:t>태종실록</a:t>
            </a:r>
            <a:r>
              <a:rPr lang="en-US" altLang="ko-KR" sz="2800" b="1" dirty="0"/>
              <a:t>&gt;</a:t>
            </a:r>
            <a:endParaRPr lang="ko-KR" altLang="en-US" sz="2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18DB03-FC1B-D827-A9C0-57FA1A4AFC67}"/>
              </a:ext>
            </a:extLst>
          </p:cNvPr>
          <p:cNvSpPr txBox="1"/>
          <p:nvPr/>
        </p:nvSpPr>
        <p:spPr>
          <a:xfrm>
            <a:off x="392545" y="1384898"/>
            <a:ext cx="7895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2.</a:t>
            </a:r>
            <a:r>
              <a:rPr lang="ko-KR" altLang="en-US" sz="4000" b="1" dirty="0"/>
              <a:t>태종실록 </a:t>
            </a:r>
            <a:r>
              <a:rPr lang="en-US" altLang="ko-KR" sz="4000" b="1" dirty="0"/>
              <a:t>– </a:t>
            </a:r>
            <a:r>
              <a:rPr lang="ko-KR" altLang="en-US" sz="4000" b="1" dirty="0" err="1"/>
              <a:t>쇄환정책</a:t>
            </a:r>
            <a:r>
              <a:rPr lang="ko-KR" altLang="en-US" sz="4000" b="1" dirty="0"/>
              <a:t> 근거</a:t>
            </a:r>
            <a:r>
              <a:rPr lang="en-US" altLang="ko-KR" sz="4000" b="1" dirty="0"/>
              <a:t>(1417)</a:t>
            </a:r>
            <a:endParaRPr lang="ko-KR" altLang="en-US" sz="40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679ADE-F6D2-B30B-13A0-7DE8D6A0F1BE}"/>
              </a:ext>
            </a:extLst>
          </p:cNvPr>
          <p:cNvSpPr txBox="1"/>
          <p:nvPr/>
        </p:nvSpPr>
        <p:spPr>
          <a:xfrm>
            <a:off x="1222024" y="2721656"/>
            <a:ext cx="60992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ko-KR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e-nanumgothic"/>
              </a:rPr>
              <a:t>倭寇 于山、武陵。</a:t>
            </a:r>
            <a:endParaRPr lang="ko-KR" altLang="en-US" b="0" i="0" dirty="0">
              <a:solidFill>
                <a:srgbClr val="666666"/>
              </a:solidFill>
              <a:effectLst/>
              <a:highlight>
                <a:srgbClr val="FFFFFF"/>
              </a:highlight>
              <a:latin typeface="se-nanumgothic"/>
            </a:endParaRPr>
          </a:p>
          <a:p>
            <a:pPr algn="l" fontAlgn="base"/>
            <a:r>
              <a:rPr lang="ko-KR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e-nanumgothic"/>
              </a:rPr>
              <a:t>왜적이 울릉도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e-nanumgothic"/>
              </a:rPr>
              <a:t>(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e-nanumgothic"/>
              </a:rPr>
              <a:t>무릉도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e-nanumgothic"/>
              </a:rPr>
              <a:t>)</a:t>
            </a:r>
            <a:r>
              <a:rPr lang="ko-KR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e-nanumgothic"/>
              </a:rPr>
              <a:t>와 우산도에서 도둑질하다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e-nanumgothic"/>
              </a:rPr>
              <a:t>.</a:t>
            </a:r>
            <a:endParaRPr lang="ko-KR" altLang="en-US" b="0" i="0" dirty="0">
              <a:solidFill>
                <a:srgbClr val="666666"/>
              </a:solidFill>
              <a:effectLst/>
              <a:highlight>
                <a:srgbClr val="FFFFFF"/>
              </a:highlight>
              <a:latin typeface="se-nanumgothic"/>
            </a:endParaRPr>
          </a:p>
          <a:p>
            <a:pPr algn="l" fontAlgn="base"/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Neue"/>
              </a:rPr>
              <a:t>-</a:t>
            </a:r>
            <a:r>
              <a:rPr lang="ko-KR" altLang="en-U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Neue"/>
              </a:rPr>
              <a:t>태종실록 </a:t>
            </a:r>
            <a:r>
              <a:rPr lang="en-US" altLang="ko-KR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Neue"/>
              </a:rPr>
              <a:t>34</a:t>
            </a:r>
            <a:r>
              <a:rPr lang="ko-KR" altLang="en-U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Neue"/>
              </a:rPr>
              <a:t>권</a:t>
            </a:r>
            <a:r>
              <a:rPr lang="en-US" altLang="ko-KR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Neue"/>
              </a:rPr>
              <a:t>, </a:t>
            </a:r>
            <a:r>
              <a:rPr lang="ko-KR" altLang="en-U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Neue"/>
              </a:rPr>
              <a:t>태종 </a:t>
            </a:r>
            <a:r>
              <a:rPr lang="en-US" altLang="ko-KR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Neue"/>
              </a:rPr>
              <a:t>17</a:t>
            </a:r>
            <a:r>
              <a:rPr lang="ko-KR" altLang="en-U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Neue"/>
              </a:rPr>
              <a:t>년 </a:t>
            </a:r>
            <a:r>
              <a:rPr lang="en-US" altLang="ko-KR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Neue"/>
              </a:rPr>
              <a:t>8</a:t>
            </a:r>
            <a:r>
              <a:rPr lang="ko-KR" altLang="en-U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Neue"/>
              </a:rPr>
              <a:t>월 </a:t>
            </a:r>
            <a:r>
              <a:rPr lang="en-US" altLang="ko-KR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Neue"/>
              </a:rPr>
              <a:t>6</a:t>
            </a:r>
            <a:r>
              <a:rPr lang="ko-KR" altLang="en-U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Neue"/>
              </a:rPr>
              <a:t>일</a:t>
            </a:r>
            <a:endParaRPr lang="ko-KR" altLang="en-US" b="0" i="0" dirty="0">
              <a:solidFill>
                <a:srgbClr val="666666"/>
              </a:solidFill>
              <a:effectLst/>
              <a:highlight>
                <a:srgbClr val="FFFFFF"/>
              </a:highlight>
              <a:latin typeface="se-nanumgothic"/>
            </a:endParaRPr>
          </a:p>
          <a:p>
            <a:pPr algn="l" fontAlgn="base"/>
            <a:r>
              <a:rPr lang="ko-KR" altLang="en-U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Neue"/>
              </a:rPr>
              <a:t>​</a:t>
            </a:r>
            <a:endParaRPr lang="ko-KR" altLang="en-US" b="0" i="0" dirty="0">
              <a:solidFill>
                <a:srgbClr val="333333"/>
              </a:solidFill>
              <a:effectLst/>
              <a:highlight>
                <a:srgbClr val="FFFFFF"/>
              </a:highlight>
              <a:latin typeface="Dotum" panose="020B0600000101010101" pitchFamily="50" charset="-127"/>
              <a:ea typeface="Dotum" panose="020B0600000101010101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F6D9A9-1A3E-C570-1679-4E92978906FA}"/>
              </a:ext>
            </a:extLst>
          </p:cNvPr>
          <p:cNvSpPr txBox="1"/>
          <p:nvPr/>
        </p:nvSpPr>
        <p:spPr>
          <a:xfrm>
            <a:off x="1144201" y="5651732"/>
            <a:ext cx="4286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‘</a:t>
            </a:r>
            <a:r>
              <a:rPr lang="ko-KR" altLang="en-US" sz="2800" b="1" dirty="0" err="1"/>
              <a:t>쇄환정책</a:t>
            </a:r>
            <a:r>
              <a:rPr lang="ko-KR" altLang="en-US" sz="2800" b="1" dirty="0"/>
              <a:t> 실시 흔적</a:t>
            </a:r>
            <a:r>
              <a:rPr lang="en-US" altLang="ko-KR" sz="2800" b="1" dirty="0"/>
              <a:t>’</a:t>
            </a:r>
            <a:endParaRPr lang="ko-KR" altLang="en-US" sz="2800" b="1" dirty="0"/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5120C0DF-D016-89D2-D11B-E4FE94824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2266" y="1801057"/>
            <a:ext cx="2248734" cy="385067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0423527-3754-1A2C-8C18-082CFAB6E945}"/>
              </a:ext>
            </a:extLst>
          </p:cNvPr>
          <p:cNvSpPr txBox="1"/>
          <p:nvPr/>
        </p:nvSpPr>
        <p:spPr>
          <a:xfrm>
            <a:off x="1144203" y="3961653"/>
            <a:ext cx="42866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백성 보호 차원  </a:t>
            </a:r>
            <a:r>
              <a:rPr lang="en-US" altLang="ko-KR" sz="2800" b="1" dirty="0"/>
              <a:t>-&gt; </a:t>
            </a:r>
            <a:r>
              <a:rPr lang="ko-KR" altLang="en-US" sz="2800" b="1" dirty="0"/>
              <a:t>백성 내륙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4FB409-28FA-95B6-81FD-2C9C15FD61D1}"/>
              </a:ext>
            </a:extLst>
          </p:cNvPr>
          <p:cNvSpPr txBox="1"/>
          <p:nvPr/>
        </p:nvSpPr>
        <p:spPr>
          <a:xfrm>
            <a:off x="1144202" y="4877981"/>
            <a:ext cx="4286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-&gt; </a:t>
            </a:r>
            <a:r>
              <a:rPr lang="ko-KR" altLang="en-US" sz="2800" b="1" dirty="0"/>
              <a:t>빈 섬</a:t>
            </a:r>
            <a:r>
              <a:rPr lang="en-US" altLang="ko-KR" sz="2800" b="1" dirty="0"/>
              <a:t>X,  </a:t>
            </a:r>
            <a:r>
              <a:rPr lang="ko-KR" altLang="en-US" sz="2800" b="1" dirty="0"/>
              <a:t>잠시이주</a:t>
            </a:r>
            <a:r>
              <a:rPr lang="en-US" altLang="ko-KR" sz="2800" b="1" dirty="0"/>
              <a:t>O</a:t>
            </a:r>
            <a:endParaRPr lang="ko-KR" altLang="en-US" sz="28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2C733F-2259-2618-2A9E-A5E0A95D0188}"/>
              </a:ext>
            </a:extLst>
          </p:cNvPr>
          <p:cNvSpPr txBox="1"/>
          <p:nvPr/>
        </p:nvSpPr>
        <p:spPr>
          <a:xfrm>
            <a:off x="392545" y="325432"/>
            <a:ext cx="610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02. </a:t>
            </a:r>
            <a:r>
              <a:rPr lang="ko-KR" altLang="en-US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한국 문헌 속 증거</a:t>
            </a:r>
          </a:p>
        </p:txBody>
      </p:sp>
      <p:pic>
        <p:nvPicPr>
          <p:cNvPr id="23" name="Picture 2" descr="#태극기 - velog">
            <a:extLst>
              <a:ext uri="{FF2B5EF4-FFF2-40B4-BE49-F238E27FC236}">
                <a16:creationId xmlns:a16="http://schemas.microsoft.com/office/drawing/2014/main" id="{1D1AC049-17D0-A0EE-5195-BE27B013DE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 r="17758"/>
          <a:stretch/>
        </p:blipFill>
        <p:spPr bwMode="auto">
          <a:xfrm>
            <a:off x="2786756" y="325432"/>
            <a:ext cx="658407" cy="435763"/>
          </a:xfrm>
          <a:prstGeom prst="rect">
            <a:avLst/>
          </a:prstGeom>
          <a:noFill/>
          <a:effectLst>
            <a:outerShdw blurRad="165100" sx="114000" sy="114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10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자유형 152"/>
          <p:cNvSpPr/>
          <p:nvPr/>
        </p:nvSpPr>
        <p:spPr>
          <a:xfrm>
            <a:off x="957957" y="2159215"/>
            <a:ext cx="4814790" cy="45719"/>
          </a:xfrm>
          <a:custGeom>
            <a:avLst/>
            <a:gdLst>
              <a:gd name="connsiteX0" fmla="*/ 0 w 5476875"/>
              <a:gd name="connsiteY0" fmla="*/ 0 h 26669"/>
              <a:gd name="connsiteX1" fmla="*/ 5476875 w 5476875"/>
              <a:gd name="connsiteY1" fmla="*/ 0 h 26669"/>
              <a:gd name="connsiteX2" fmla="*/ 5476875 w 5476875"/>
              <a:gd name="connsiteY2" fmla="*/ 26669 h 26669"/>
              <a:gd name="connsiteX3" fmla="*/ 0 w 5476875"/>
              <a:gd name="connsiteY3" fmla="*/ 26669 h 2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5" h="26669">
                <a:moveTo>
                  <a:pt x="0" y="0"/>
                </a:moveTo>
                <a:lnTo>
                  <a:pt x="5476875" y="0"/>
                </a:lnTo>
                <a:lnTo>
                  <a:pt x="5476875" y="26669"/>
                </a:lnTo>
                <a:lnTo>
                  <a:pt x="0" y="26669"/>
                </a:lnTo>
                <a:close/>
              </a:path>
            </a:pathLst>
          </a:cu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액자 9">
            <a:extLst>
              <a:ext uri="{FF2B5EF4-FFF2-40B4-BE49-F238E27FC236}">
                <a16:creationId xmlns:a16="http://schemas.microsoft.com/office/drawing/2014/main" id="{478617FA-CB14-3697-AB8E-19692699F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C4DC66-740E-C526-F8E2-3A389F6F8EBD}"/>
              </a:ext>
            </a:extLst>
          </p:cNvPr>
          <p:cNvSpPr txBox="1"/>
          <p:nvPr/>
        </p:nvSpPr>
        <p:spPr>
          <a:xfrm>
            <a:off x="8162162" y="1993345"/>
            <a:ext cx="4286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&lt;</a:t>
            </a:r>
            <a:r>
              <a:rPr lang="ko-KR" altLang="en-US" sz="2800" b="1" dirty="0"/>
              <a:t>세종실록</a:t>
            </a:r>
            <a:r>
              <a:rPr lang="en-US" altLang="ko-KR" sz="2800" b="1" dirty="0"/>
              <a:t>&gt;</a:t>
            </a:r>
            <a:endParaRPr lang="ko-KR" altLang="en-US" sz="2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18DB03-FC1B-D827-A9C0-57FA1A4AFC67}"/>
              </a:ext>
            </a:extLst>
          </p:cNvPr>
          <p:cNvSpPr txBox="1"/>
          <p:nvPr/>
        </p:nvSpPr>
        <p:spPr>
          <a:xfrm>
            <a:off x="392545" y="1491852"/>
            <a:ext cx="7992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3.</a:t>
            </a:r>
            <a:r>
              <a:rPr lang="ko-KR" altLang="en-US" sz="4000" b="1" dirty="0"/>
              <a:t>세종실록 </a:t>
            </a:r>
            <a:r>
              <a:rPr lang="en-US" altLang="ko-KR" sz="4000" b="1" dirty="0"/>
              <a:t>– </a:t>
            </a:r>
            <a:r>
              <a:rPr lang="ko-KR" altLang="en-US" sz="4000" b="1" dirty="0" err="1"/>
              <a:t>수토정책</a:t>
            </a:r>
            <a:r>
              <a:rPr lang="ko-KR" altLang="en-US" sz="4000" b="1" dirty="0"/>
              <a:t> 근거</a:t>
            </a:r>
            <a:r>
              <a:rPr lang="en-US" altLang="ko-KR" sz="4000" b="1" dirty="0"/>
              <a:t>(1425)</a:t>
            </a:r>
            <a:endParaRPr lang="ko-KR" altLang="en-US" sz="4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6F0EA8-5C33-B294-C078-AADDF04CFB2B}"/>
              </a:ext>
            </a:extLst>
          </p:cNvPr>
          <p:cNvSpPr txBox="1"/>
          <p:nvPr/>
        </p:nvSpPr>
        <p:spPr>
          <a:xfrm>
            <a:off x="1545008" y="2976026"/>
            <a:ext cx="4286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섬에 관리를 파견</a:t>
            </a:r>
            <a:endParaRPr lang="en-US" altLang="ko-KR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835499-B879-AF8A-5866-A02A072873B8}"/>
              </a:ext>
            </a:extLst>
          </p:cNvPr>
          <p:cNvSpPr txBox="1"/>
          <p:nvPr/>
        </p:nvSpPr>
        <p:spPr>
          <a:xfrm>
            <a:off x="5932752" y="5273377"/>
            <a:ext cx="609924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ko-KR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Neue"/>
              </a:rPr>
              <a:t>以前判長鬐縣事金麟雨爲于山、武陵等處按撫使</a:t>
            </a:r>
            <a:endParaRPr lang="ko-KR" altLang="en-US" b="0" i="0" dirty="0">
              <a:solidFill>
                <a:srgbClr val="666666"/>
              </a:solidFill>
              <a:effectLst/>
              <a:highlight>
                <a:srgbClr val="FFFFFF"/>
              </a:highlight>
              <a:latin typeface="se-nanumgothic"/>
            </a:endParaRPr>
          </a:p>
          <a:p>
            <a:pPr algn="l" fontAlgn="base"/>
            <a:r>
              <a:rPr lang="ko-KR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Neue"/>
              </a:rPr>
              <a:t>전 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Neue"/>
              </a:rPr>
              <a:t>판장기현사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Neue"/>
              </a:rPr>
              <a:t>(</a:t>
            </a:r>
            <a:r>
              <a:rPr lang="ko-KR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Neue"/>
              </a:rPr>
              <a:t>判長鬐縣事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Neue"/>
              </a:rPr>
              <a:t>) 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Neue"/>
              </a:rPr>
              <a:t>김인우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Neue"/>
              </a:rPr>
              <a:t>(</a:t>
            </a:r>
            <a:r>
              <a:rPr lang="ko-KR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Neue"/>
              </a:rPr>
              <a:t>金麟雨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Neue"/>
              </a:rPr>
              <a:t>)</a:t>
            </a:r>
            <a:r>
              <a:rPr lang="ko-KR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Neue"/>
              </a:rPr>
              <a:t>를 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Neue"/>
              </a:rPr>
              <a:t>우산도</a:t>
            </a:r>
            <a:r>
              <a:rPr lang="en-US" altLang="ko-KR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Neue"/>
              </a:rPr>
              <a:t>(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Neue"/>
              </a:rPr>
              <a:t>于山島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Neue"/>
              </a:rPr>
              <a:t>)·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Neue"/>
              </a:rPr>
              <a:t>무릉도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Neue"/>
              </a:rPr>
              <a:t>(</a:t>
            </a:r>
            <a:r>
              <a:rPr lang="ko-KR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Neue"/>
              </a:rPr>
              <a:t>武陵島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Neue"/>
              </a:rPr>
              <a:t>) </a:t>
            </a:r>
            <a:r>
              <a:rPr lang="ko-KR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Neue"/>
              </a:rPr>
              <a:t>등지의 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Neue"/>
              </a:rPr>
              <a:t>안무사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Neue"/>
              </a:rPr>
              <a:t>(</a:t>
            </a:r>
            <a:r>
              <a:rPr lang="ko-KR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Neue"/>
              </a:rPr>
              <a:t>安撫使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Neue"/>
              </a:rPr>
              <a:t>)</a:t>
            </a:r>
            <a:r>
              <a:rPr lang="ko-KR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Neue"/>
              </a:rPr>
              <a:t>로 삼았다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Neue"/>
              </a:rPr>
              <a:t>.</a:t>
            </a:r>
            <a:endParaRPr lang="ko-KR" altLang="en-US" b="0" i="0" dirty="0">
              <a:solidFill>
                <a:srgbClr val="666666"/>
              </a:solidFill>
              <a:effectLst/>
              <a:highlight>
                <a:srgbClr val="FFFFFF"/>
              </a:highlight>
              <a:latin typeface="se-nanumgothic"/>
            </a:endParaRPr>
          </a:p>
          <a:p>
            <a:pPr algn="l" fontAlgn="base"/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Neue"/>
              </a:rPr>
              <a:t>-</a:t>
            </a:r>
            <a:r>
              <a:rPr lang="ko-KR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Neue"/>
              </a:rPr>
              <a:t>세종실록 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Neue"/>
              </a:rPr>
              <a:t>29</a:t>
            </a:r>
            <a:r>
              <a:rPr lang="ko-KR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Neue"/>
              </a:rPr>
              <a:t>권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Neue"/>
              </a:rPr>
              <a:t>, </a:t>
            </a:r>
            <a:r>
              <a:rPr lang="ko-KR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Neue"/>
              </a:rPr>
              <a:t>세종 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Neue"/>
              </a:rPr>
              <a:t>7</a:t>
            </a:r>
            <a:r>
              <a:rPr lang="ko-KR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Neue"/>
              </a:rPr>
              <a:t>년 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Neue"/>
              </a:rPr>
              <a:t>8</a:t>
            </a:r>
            <a:r>
              <a:rPr lang="ko-KR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Neue"/>
              </a:rPr>
              <a:t>월 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Neue"/>
              </a:rPr>
              <a:t>8</a:t>
            </a:r>
            <a:r>
              <a:rPr lang="ko-KR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Neue"/>
              </a:rPr>
              <a:t>일</a:t>
            </a:r>
            <a:endParaRPr lang="ko-KR" altLang="en-US" b="0" i="0" dirty="0">
              <a:solidFill>
                <a:srgbClr val="666666"/>
              </a:solidFill>
              <a:effectLst/>
              <a:highlight>
                <a:srgbClr val="FFFFFF"/>
              </a:highlight>
              <a:latin typeface="se-nanumgothic"/>
            </a:endParaRPr>
          </a:p>
          <a:p>
            <a:pPr algn="l" fontAlgn="base"/>
            <a:r>
              <a:rPr lang="ko-KR" alt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HelveticaNeue"/>
              </a:rPr>
              <a:t>​</a:t>
            </a:r>
            <a:endParaRPr lang="ko-KR" altLang="en-US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Dotum" panose="020B0600000101010101" pitchFamily="50" charset="-127"/>
              <a:ea typeface="Dotum" panose="020B0600000101010101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558F69-CBB4-42A2-287D-3A5F53BC4FB5}"/>
              </a:ext>
            </a:extLst>
          </p:cNvPr>
          <p:cNvSpPr txBox="1"/>
          <p:nvPr/>
        </p:nvSpPr>
        <p:spPr>
          <a:xfrm>
            <a:off x="1545008" y="3977469"/>
            <a:ext cx="4286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-&gt; </a:t>
            </a:r>
            <a:r>
              <a:rPr lang="ko-KR" altLang="en-US" sz="2800" b="1" dirty="0"/>
              <a:t>독도 버림</a:t>
            </a:r>
            <a:r>
              <a:rPr lang="en-US" altLang="ko-KR" sz="2800" b="1" dirty="0"/>
              <a:t>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4DA48F-D004-DA89-7CAE-3F3177E99925}"/>
              </a:ext>
            </a:extLst>
          </p:cNvPr>
          <p:cNvSpPr txBox="1"/>
          <p:nvPr/>
        </p:nvSpPr>
        <p:spPr>
          <a:xfrm>
            <a:off x="1486092" y="5048402"/>
            <a:ext cx="4286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꾸준히 감찰사 파견</a:t>
            </a:r>
            <a:r>
              <a:rPr lang="en-US" altLang="ko-KR" sz="2800" b="1" dirty="0"/>
              <a:t>, </a:t>
            </a:r>
            <a:r>
              <a:rPr lang="ko-KR" altLang="en-US" sz="2800" b="1" dirty="0"/>
              <a:t>관리</a:t>
            </a:r>
            <a:endParaRPr lang="en-US" altLang="ko-KR" sz="2800" b="1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7555F7B2-483B-8B75-FEB1-699D160E8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078" y="2516565"/>
            <a:ext cx="1994559" cy="273464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27EF084-471A-0043-F934-7FB78DCEFA1B}"/>
              </a:ext>
            </a:extLst>
          </p:cNvPr>
          <p:cNvSpPr txBox="1"/>
          <p:nvPr/>
        </p:nvSpPr>
        <p:spPr>
          <a:xfrm>
            <a:off x="392545" y="325432"/>
            <a:ext cx="610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02. </a:t>
            </a:r>
            <a:r>
              <a:rPr lang="ko-KR" altLang="en-US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한국 문헌 속 증거</a:t>
            </a:r>
          </a:p>
        </p:txBody>
      </p:sp>
      <p:pic>
        <p:nvPicPr>
          <p:cNvPr id="14" name="Picture 2" descr="#태극기 - velog">
            <a:extLst>
              <a:ext uri="{FF2B5EF4-FFF2-40B4-BE49-F238E27FC236}">
                <a16:creationId xmlns:a16="http://schemas.microsoft.com/office/drawing/2014/main" id="{05035DC3-FE31-837C-AE3C-EF4869C195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 r="17758"/>
          <a:stretch/>
        </p:blipFill>
        <p:spPr bwMode="auto">
          <a:xfrm>
            <a:off x="2786756" y="325432"/>
            <a:ext cx="658407" cy="435763"/>
          </a:xfrm>
          <a:prstGeom prst="rect">
            <a:avLst/>
          </a:prstGeom>
          <a:noFill/>
          <a:effectLst>
            <a:outerShdw blurRad="165100" sx="114000" sy="114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83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자유형 152"/>
          <p:cNvSpPr/>
          <p:nvPr/>
        </p:nvSpPr>
        <p:spPr>
          <a:xfrm>
            <a:off x="957957" y="2159215"/>
            <a:ext cx="4814790" cy="45719"/>
          </a:xfrm>
          <a:custGeom>
            <a:avLst/>
            <a:gdLst>
              <a:gd name="connsiteX0" fmla="*/ 0 w 5476875"/>
              <a:gd name="connsiteY0" fmla="*/ 0 h 26669"/>
              <a:gd name="connsiteX1" fmla="*/ 5476875 w 5476875"/>
              <a:gd name="connsiteY1" fmla="*/ 0 h 26669"/>
              <a:gd name="connsiteX2" fmla="*/ 5476875 w 5476875"/>
              <a:gd name="connsiteY2" fmla="*/ 26669 h 26669"/>
              <a:gd name="connsiteX3" fmla="*/ 0 w 5476875"/>
              <a:gd name="connsiteY3" fmla="*/ 26669 h 2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5" h="26669">
                <a:moveTo>
                  <a:pt x="0" y="0"/>
                </a:moveTo>
                <a:lnTo>
                  <a:pt x="5476875" y="0"/>
                </a:lnTo>
                <a:lnTo>
                  <a:pt x="5476875" y="26669"/>
                </a:lnTo>
                <a:lnTo>
                  <a:pt x="0" y="26669"/>
                </a:lnTo>
                <a:close/>
              </a:path>
            </a:pathLst>
          </a:cu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1F816A-D55F-1511-9D4E-A3F70932BA34}"/>
              </a:ext>
            </a:extLst>
          </p:cNvPr>
          <p:cNvSpPr txBox="1"/>
          <p:nvPr/>
        </p:nvSpPr>
        <p:spPr>
          <a:xfrm>
            <a:off x="392545" y="325432"/>
            <a:ext cx="610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02. </a:t>
            </a:r>
            <a:r>
              <a:rPr lang="ko-KR" altLang="en-US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한국 문헌 속 증거</a:t>
            </a:r>
          </a:p>
        </p:txBody>
      </p:sp>
      <p:sp>
        <p:nvSpPr>
          <p:cNvPr id="10" name="액자 9">
            <a:extLst>
              <a:ext uri="{FF2B5EF4-FFF2-40B4-BE49-F238E27FC236}">
                <a16:creationId xmlns:a16="http://schemas.microsoft.com/office/drawing/2014/main" id="{478617FA-CB14-3697-AB8E-19692699F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2050" name="Picture 2" descr="#태극기 - velog">
            <a:extLst>
              <a:ext uri="{FF2B5EF4-FFF2-40B4-BE49-F238E27FC236}">
                <a16:creationId xmlns:a16="http://schemas.microsoft.com/office/drawing/2014/main" id="{12BB2CE6-C82D-D8F8-D944-C02529E8CD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 r="17758"/>
          <a:stretch/>
        </p:blipFill>
        <p:spPr bwMode="auto">
          <a:xfrm>
            <a:off x="2786756" y="325432"/>
            <a:ext cx="658407" cy="435763"/>
          </a:xfrm>
          <a:prstGeom prst="rect">
            <a:avLst/>
          </a:prstGeom>
          <a:noFill/>
          <a:effectLst>
            <a:outerShdw blurRad="165100" sx="114000" sy="114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C4DC66-740E-C526-F8E2-3A389F6F8EBD}"/>
              </a:ext>
            </a:extLst>
          </p:cNvPr>
          <p:cNvSpPr txBox="1"/>
          <p:nvPr/>
        </p:nvSpPr>
        <p:spPr>
          <a:xfrm>
            <a:off x="7422478" y="5191644"/>
            <a:ext cx="332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&lt;</a:t>
            </a:r>
            <a:r>
              <a:rPr lang="ko-KR" altLang="en-US" sz="2800" b="1" dirty="0"/>
              <a:t>세종실록지리지</a:t>
            </a:r>
            <a:r>
              <a:rPr lang="en-US" altLang="ko-KR" sz="2800" b="1" dirty="0"/>
              <a:t>&gt;</a:t>
            </a:r>
            <a:endParaRPr lang="ko-KR" altLang="en-US" sz="2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18DB03-FC1B-D827-A9C0-57FA1A4AFC67}"/>
              </a:ext>
            </a:extLst>
          </p:cNvPr>
          <p:cNvSpPr txBox="1"/>
          <p:nvPr/>
        </p:nvSpPr>
        <p:spPr>
          <a:xfrm>
            <a:off x="783934" y="1447992"/>
            <a:ext cx="5772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4.</a:t>
            </a:r>
            <a:r>
              <a:rPr lang="ko-KR" altLang="en-US" sz="4000" b="1" dirty="0"/>
              <a:t>세종실록지리지</a:t>
            </a:r>
            <a:r>
              <a:rPr lang="en-US" altLang="ko-KR" sz="4000" b="1" dirty="0"/>
              <a:t>(1494)</a:t>
            </a:r>
            <a:endParaRPr lang="ko-KR" altLang="en-US" sz="4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2C522A-0FFC-2C9D-5CD3-B4C3EAABF0EE}"/>
              </a:ext>
            </a:extLst>
          </p:cNvPr>
          <p:cNvSpPr txBox="1"/>
          <p:nvPr/>
        </p:nvSpPr>
        <p:spPr>
          <a:xfrm>
            <a:off x="1567868" y="2967174"/>
            <a:ext cx="332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조선 초기 관찬서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40568E-545F-8511-1747-C4FA5E323F49}"/>
              </a:ext>
            </a:extLst>
          </p:cNvPr>
          <p:cNvSpPr txBox="1"/>
          <p:nvPr/>
        </p:nvSpPr>
        <p:spPr>
          <a:xfrm>
            <a:off x="1524526" y="4286415"/>
            <a:ext cx="36700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우산</a:t>
            </a:r>
            <a:r>
              <a:rPr lang="en-US" altLang="ko-KR" sz="2800" b="1" dirty="0"/>
              <a:t>(</a:t>
            </a:r>
            <a:r>
              <a:rPr lang="ko-KR" altLang="en-US" sz="2800" b="1" dirty="0"/>
              <a:t>독도</a:t>
            </a:r>
            <a:r>
              <a:rPr lang="en-US" altLang="ko-KR" sz="2800" b="1" dirty="0"/>
              <a:t>) -&gt; </a:t>
            </a:r>
            <a:r>
              <a:rPr lang="ko-KR" altLang="en-US" sz="2800" b="1" dirty="0" err="1"/>
              <a:t>무릉</a:t>
            </a:r>
            <a:r>
              <a:rPr lang="en-US" altLang="ko-KR" sz="2800" b="1" dirty="0"/>
              <a:t>(</a:t>
            </a:r>
            <a:r>
              <a:rPr lang="ko-KR" altLang="en-US" sz="2800" b="1" dirty="0"/>
              <a:t>울릉도</a:t>
            </a:r>
            <a:r>
              <a:rPr lang="en-US" altLang="ko-KR" sz="2800" b="1" dirty="0"/>
              <a:t>)</a:t>
            </a:r>
          </a:p>
          <a:p>
            <a:endParaRPr lang="en-US" altLang="ko-KR" sz="2800" b="1" dirty="0"/>
          </a:p>
          <a:p>
            <a:r>
              <a:rPr lang="ko-KR" altLang="en-US" sz="2800" b="1" dirty="0"/>
              <a:t>날씨 맑음 </a:t>
            </a:r>
            <a:r>
              <a:rPr lang="en-US" altLang="ko-KR" sz="2800" b="1" dirty="0"/>
              <a:t>-&gt; </a:t>
            </a:r>
            <a:r>
              <a:rPr lang="ko-KR" altLang="en-US" sz="2800" b="1" dirty="0"/>
              <a:t>관찰 </a:t>
            </a:r>
            <a:r>
              <a:rPr lang="en-US" altLang="ko-KR" sz="2800" b="1" dirty="0"/>
              <a:t>O</a:t>
            </a:r>
            <a:endParaRPr lang="ko-KR" altLang="en-US" sz="2800" b="1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B6246DA-CD5C-858A-414B-F8818B1853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146"/>
          <a:stretch/>
        </p:blipFill>
        <p:spPr>
          <a:xfrm>
            <a:off x="7340615" y="1648255"/>
            <a:ext cx="3408723" cy="344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54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자유형 152"/>
          <p:cNvSpPr/>
          <p:nvPr/>
        </p:nvSpPr>
        <p:spPr>
          <a:xfrm>
            <a:off x="957957" y="2159215"/>
            <a:ext cx="4814790" cy="45719"/>
          </a:xfrm>
          <a:custGeom>
            <a:avLst/>
            <a:gdLst>
              <a:gd name="connsiteX0" fmla="*/ 0 w 5476875"/>
              <a:gd name="connsiteY0" fmla="*/ 0 h 26669"/>
              <a:gd name="connsiteX1" fmla="*/ 5476875 w 5476875"/>
              <a:gd name="connsiteY1" fmla="*/ 0 h 26669"/>
              <a:gd name="connsiteX2" fmla="*/ 5476875 w 5476875"/>
              <a:gd name="connsiteY2" fmla="*/ 26669 h 26669"/>
              <a:gd name="connsiteX3" fmla="*/ 0 w 5476875"/>
              <a:gd name="connsiteY3" fmla="*/ 26669 h 2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5" h="26669">
                <a:moveTo>
                  <a:pt x="0" y="0"/>
                </a:moveTo>
                <a:lnTo>
                  <a:pt x="5476875" y="0"/>
                </a:lnTo>
                <a:lnTo>
                  <a:pt x="5476875" y="26669"/>
                </a:lnTo>
                <a:lnTo>
                  <a:pt x="0" y="26669"/>
                </a:lnTo>
                <a:close/>
              </a:path>
            </a:pathLst>
          </a:cu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1F816A-D55F-1511-9D4E-A3F70932BA34}"/>
              </a:ext>
            </a:extLst>
          </p:cNvPr>
          <p:cNvSpPr txBox="1"/>
          <p:nvPr/>
        </p:nvSpPr>
        <p:spPr>
          <a:xfrm>
            <a:off x="392545" y="325432"/>
            <a:ext cx="610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02. </a:t>
            </a:r>
            <a:r>
              <a:rPr lang="ko-KR" altLang="en-US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한국 문헌 속 증거</a:t>
            </a:r>
          </a:p>
        </p:txBody>
      </p:sp>
      <p:sp>
        <p:nvSpPr>
          <p:cNvPr id="10" name="액자 9">
            <a:extLst>
              <a:ext uri="{FF2B5EF4-FFF2-40B4-BE49-F238E27FC236}">
                <a16:creationId xmlns:a16="http://schemas.microsoft.com/office/drawing/2014/main" id="{478617FA-CB14-3697-AB8E-19692699F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2050" name="Picture 2" descr="#태극기 - velog">
            <a:extLst>
              <a:ext uri="{FF2B5EF4-FFF2-40B4-BE49-F238E27FC236}">
                <a16:creationId xmlns:a16="http://schemas.microsoft.com/office/drawing/2014/main" id="{12BB2CE6-C82D-D8F8-D944-C02529E8CD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 r="17758"/>
          <a:stretch/>
        </p:blipFill>
        <p:spPr bwMode="auto">
          <a:xfrm>
            <a:off x="2786756" y="325432"/>
            <a:ext cx="658407" cy="435763"/>
          </a:xfrm>
          <a:prstGeom prst="rect">
            <a:avLst/>
          </a:prstGeom>
          <a:noFill/>
          <a:effectLst>
            <a:outerShdw blurRad="165100" sx="114000" sy="114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C4DC66-740E-C526-F8E2-3A389F6F8EBD}"/>
              </a:ext>
            </a:extLst>
          </p:cNvPr>
          <p:cNvSpPr txBox="1"/>
          <p:nvPr/>
        </p:nvSpPr>
        <p:spPr>
          <a:xfrm>
            <a:off x="7639455" y="5251827"/>
            <a:ext cx="4286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&lt;</a:t>
            </a:r>
            <a:r>
              <a:rPr lang="ko-KR" altLang="en-US" sz="2000" b="1" dirty="0" err="1"/>
              <a:t>신증여지동국여지승람</a:t>
            </a:r>
            <a:r>
              <a:rPr lang="en-US" altLang="ko-KR" sz="2000" b="1" dirty="0"/>
              <a:t>&gt;</a:t>
            </a:r>
            <a:endParaRPr lang="ko-KR" altLang="en-US" sz="2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18DB03-FC1B-D827-A9C0-57FA1A4AFC67}"/>
              </a:ext>
            </a:extLst>
          </p:cNvPr>
          <p:cNvSpPr txBox="1"/>
          <p:nvPr/>
        </p:nvSpPr>
        <p:spPr>
          <a:xfrm>
            <a:off x="612843" y="1417533"/>
            <a:ext cx="7179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5.</a:t>
            </a:r>
            <a:r>
              <a:rPr lang="ko-KR" altLang="en-US" sz="4000" b="1" dirty="0" err="1"/>
              <a:t>신증여지동국여지승람</a:t>
            </a:r>
            <a:r>
              <a:rPr lang="en-US" altLang="ko-KR" sz="4000" b="1" dirty="0"/>
              <a:t>(1530)</a:t>
            </a:r>
            <a:endParaRPr lang="ko-KR" altLang="en-US" sz="4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40568E-545F-8511-1747-C4FA5E323F49}"/>
              </a:ext>
            </a:extLst>
          </p:cNvPr>
          <p:cNvSpPr txBox="1"/>
          <p:nvPr/>
        </p:nvSpPr>
        <p:spPr>
          <a:xfrm>
            <a:off x="1539017" y="5251827"/>
            <a:ext cx="38122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16</a:t>
            </a:r>
            <a:r>
              <a:rPr lang="ko-KR" altLang="en-US" sz="2000" b="1" dirty="0"/>
              <a:t>세기 조선조정 영토인식</a:t>
            </a:r>
            <a:endParaRPr lang="en-US" altLang="ko-KR" sz="2000" b="1" dirty="0"/>
          </a:p>
          <a:p>
            <a:endParaRPr lang="en-US" altLang="ko-KR" sz="2000" b="1" dirty="0"/>
          </a:p>
          <a:p>
            <a:r>
              <a:rPr lang="en-US" altLang="ko-KR" sz="2000" b="1" dirty="0"/>
              <a:t>: </a:t>
            </a:r>
            <a:r>
              <a:rPr lang="ko-KR" altLang="en-US" sz="2000" b="1" dirty="0"/>
              <a:t>동해 </a:t>
            </a:r>
            <a:r>
              <a:rPr lang="ko-KR" altLang="en-US" sz="2000" b="1" dirty="0" err="1"/>
              <a:t>끝쪽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-&gt; </a:t>
            </a:r>
            <a:r>
              <a:rPr lang="ko-KR" altLang="en-US" sz="2000" b="1" dirty="0"/>
              <a:t>두 개의 섬 존재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715189-4F1F-6662-7174-4D0CC5A5CE58}"/>
              </a:ext>
            </a:extLst>
          </p:cNvPr>
          <p:cNvSpPr txBox="1"/>
          <p:nvPr/>
        </p:nvSpPr>
        <p:spPr>
          <a:xfrm>
            <a:off x="1537921" y="2623112"/>
            <a:ext cx="3929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문신 이행</a:t>
            </a:r>
            <a:r>
              <a:rPr lang="en-US" altLang="ko-KR" sz="2000" b="1" dirty="0"/>
              <a:t>, </a:t>
            </a:r>
            <a:r>
              <a:rPr lang="ko-KR" altLang="en-US" sz="2000" b="1" dirty="0" err="1"/>
              <a:t>윤은보의</a:t>
            </a:r>
            <a:r>
              <a:rPr lang="ko-KR" altLang="en-US" sz="2000" b="1" dirty="0"/>
              <a:t> </a:t>
            </a:r>
            <a:r>
              <a:rPr lang="ko-KR" altLang="en-US" sz="2000" b="1" dirty="0" err="1"/>
              <a:t>관찬지리서</a:t>
            </a:r>
            <a:endParaRPr lang="ko-KR" altLang="en-US" sz="2000" b="1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CF9EA57-AB0C-D094-F428-8430D789C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8399" y="2159215"/>
            <a:ext cx="3333750" cy="29813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AB690C-3472-6536-978C-C57B7F840223}"/>
              </a:ext>
            </a:extLst>
          </p:cNvPr>
          <p:cNvSpPr txBox="1"/>
          <p:nvPr/>
        </p:nvSpPr>
        <p:spPr>
          <a:xfrm>
            <a:off x="1537920" y="3657182"/>
            <a:ext cx="4429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위치 </a:t>
            </a:r>
            <a:r>
              <a:rPr lang="en-US" altLang="ko-KR" sz="2000" b="1" dirty="0"/>
              <a:t>: </a:t>
            </a:r>
            <a:r>
              <a:rPr lang="ko-KR" altLang="en-US" sz="2000" b="1" dirty="0"/>
              <a:t>우산도                울릉도</a:t>
            </a:r>
            <a:endParaRPr lang="en-US" altLang="ko-KR" sz="2000" b="1" dirty="0"/>
          </a:p>
          <a:p>
            <a:endParaRPr lang="ko-KR" altLang="en-US" sz="2000" b="1" dirty="0"/>
          </a:p>
        </p:txBody>
      </p:sp>
      <p:sp>
        <p:nvSpPr>
          <p:cNvPr id="11" name="화살표: 왼쪽/오른쪽 10">
            <a:extLst>
              <a:ext uri="{FF2B5EF4-FFF2-40B4-BE49-F238E27FC236}">
                <a16:creationId xmlns:a16="http://schemas.microsoft.com/office/drawing/2014/main" id="{14B9D977-A7A4-DB21-CE94-9E570837F5FE}"/>
              </a:ext>
            </a:extLst>
          </p:cNvPr>
          <p:cNvSpPr/>
          <p:nvPr/>
        </p:nvSpPr>
        <p:spPr>
          <a:xfrm>
            <a:off x="3289501" y="3712355"/>
            <a:ext cx="1147864" cy="309493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F12E11-9010-C9B7-BC53-DAC7A8593205}"/>
              </a:ext>
            </a:extLst>
          </p:cNvPr>
          <p:cNvSpPr txBox="1"/>
          <p:nvPr/>
        </p:nvSpPr>
        <p:spPr>
          <a:xfrm>
            <a:off x="1537920" y="4508497"/>
            <a:ext cx="3326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뒤바뀜 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그러나 </a:t>
            </a:r>
            <a:r>
              <a:rPr lang="en-US" altLang="ko-KR" sz="2000" b="1" dirty="0"/>
              <a:t>!!!!</a:t>
            </a:r>
            <a:endParaRPr lang="ko-KR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8974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15" grpId="0"/>
      <p:bldP spid="7" grpId="0"/>
      <p:bldP spid="11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자유형 152"/>
          <p:cNvSpPr/>
          <p:nvPr/>
        </p:nvSpPr>
        <p:spPr>
          <a:xfrm>
            <a:off x="957957" y="2159215"/>
            <a:ext cx="4814790" cy="45719"/>
          </a:xfrm>
          <a:custGeom>
            <a:avLst/>
            <a:gdLst>
              <a:gd name="connsiteX0" fmla="*/ 0 w 5476875"/>
              <a:gd name="connsiteY0" fmla="*/ 0 h 26669"/>
              <a:gd name="connsiteX1" fmla="*/ 5476875 w 5476875"/>
              <a:gd name="connsiteY1" fmla="*/ 0 h 26669"/>
              <a:gd name="connsiteX2" fmla="*/ 5476875 w 5476875"/>
              <a:gd name="connsiteY2" fmla="*/ 26669 h 26669"/>
              <a:gd name="connsiteX3" fmla="*/ 0 w 5476875"/>
              <a:gd name="connsiteY3" fmla="*/ 26669 h 2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5" h="26669">
                <a:moveTo>
                  <a:pt x="0" y="0"/>
                </a:moveTo>
                <a:lnTo>
                  <a:pt x="5476875" y="0"/>
                </a:lnTo>
                <a:lnTo>
                  <a:pt x="5476875" y="26669"/>
                </a:lnTo>
                <a:lnTo>
                  <a:pt x="0" y="26669"/>
                </a:lnTo>
                <a:close/>
              </a:path>
            </a:pathLst>
          </a:cu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액자 9">
            <a:extLst>
              <a:ext uri="{FF2B5EF4-FFF2-40B4-BE49-F238E27FC236}">
                <a16:creationId xmlns:a16="http://schemas.microsoft.com/office/drawing/2014/main" id="{478617FA-CB14-3697-AB8E-19692699F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C4DC66-740E-C526-F8E2-3A389F6F8EBD}"/>
              </a:ext>
            </a:extLst>
          </p:cNvPr>
          <p:cNvSpPr txBox="1"/>
          <p:nvPr/>
        </p:nvSpPr>
        <p:spPr>
          <a:xfrm>
            <a:off x="7756187" y="5129062"/>
            <a:ext cx="4286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&lt;</a:t>
            </a:r>
            <a:r>
              <a:rPr lang="ko-KR" altLang="en-US" sz="2800" b="1" dirty="0"/>
              <a:t>숙종실록</a:t>
            </a:r>
            <a:r>
              <a:rPr lang="en-US" altLang="ko-KR" sz="2800" b="1" dirty="0"/>
              <a:t>&gt;</a:t>
            </a:r>
            <a:endParaRPr lang="ko-KR" altLang="en-US" sz="2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18DB03-FC1B-D827-A9C0-57FA1A4AFC67}"/>
              </a:ext>
            </a:extLst>
          </p:cNvPr>
          <p:cNvSpPr txBox="1"/>
          <p:nvPr/>
        </p:nvSpPr>
        <p:spPr>
          <a:xfrm>
            <a:off x="749030" y="1450594"/>
            <a:ext cx="5684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6.</a:t>
            </a:r>
            <a:r>
              <a:rPr lang="ko-KR" altLang="en-US" sz="4000" b="1" dirty="0"/>
              <a:t>숙종실록</a:t>
            </a:r>
            <a:r>
              <a:rPr lang="en-US" altLang="ko-KR" sz="4000" b="1" dirty="0"/>
              <a:t>(1674~1720)</a:t>
            </a:r>
            <a:endParaRPr lang="ko-KR" altLang="en-US" sz="40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715189-4F1F-6662-7174-4D0CC5A5CE58}"/>
              </a:ext>
            </a:extLst>
          </p:cNvPr>
          <p:cNvSpPr txBox="1"/>
          <p:nvPr/>
        </p:nvSpPr>
        <p:spPr>
          <a:xfrm>
            <a:off x="1548971" y="4270167"/>
            <a:ext cx="4132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&lt;</a:t>
            </a:r>
            <a:r>
              <a:rPr lang="ko-KR" altLang="en-US" sz="2800" b="1" dirty="0"/>
              <a:t>울릉도 </a:t>
            </a:r>
            <a:r>
              <a:rPr lang="ko-KR" altLang="en-US" sz="2800" b="1" dirty="0" err="1"/>
              <a:t>쟁계</a:t>
            </a:r>
            <a:r>
              <a:rPr lang="ko-KR" altLang="en-US" sz="2800" b="1" dirty="0"/>
              <a:t> 발생</a:t>
            </a:r>
            <a:r>
              <a:rPr lang="en-US" altLang="ko-KR" sz="2800" b="1" dirty="0"/>
              <a:t>&gt;</a:t>
            </a:r>
            <a:endParaRPr lang="ko-KR" altLang="en-US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77396C-815F-9E20-DC4B-90E98D935F12}"/>
              </a:ext>
            </a:extLst>
          </p:cNvPr>
          <p:cNvSpPr txBox="1"/>
          <p:nvPr/>
        </p:nvSpPr>
        <p:spPr>
          <a:xfrm>
            <a:off x="1640206" y="2999024"/>
            <a:ext cx="41325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안용복</a:t>
            </a:r>
            <a:r>
              <a:rPr lang="en-US" altLang="ko-KR" sz="2800" b="1" dirty="0"/>
              <a:t>, </a:t>
            </a:r>
            <a:r>
              <a:rPr lang="ko-KR" altLang="en-US" sz="2800" b="1" dirty="0" err="1"/>
              <a:t>박어둔이</a:t>
            </a:r>
            <a:r>
              <a:rPr lang="ko-KR" altLang="en-US" sz="2800" b="1" dirty="0"/>
              <a:t> 끌려간 기록 有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648E5346-806D-98CD-9606-EE40F7DA8F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7030576" y="2505686"/>
            <a:ext cx="4047031" cy="24996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382D3A-11B1-157F-9AFF-62FF17140319}"/>
              </a:ext>
            </a:extLst>
          </p:cNvPr>
          <p:cNvSpPr txBox="1"/>
          <p:nvPr/>
        </p:nvSpPr>
        <p:spPr>
          <a:xfrm>
            <a:off x="392545" y="325432"/>
            <a:ext cx="610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02. </a:t>
            </a:r>
            <a:r>
              <a:rPr lang="ko-KR" altLang="en-US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한국 문헌 속 증거</a:t>
            </a:r>
          </a:p>
        </p:txBody>
      </p:sp>
      <p:pic>
        <p:nvPicPr>
          <p:cNvPr id="14" name="Picture 2" descr="#태극기 - velog">
            <a:extLst>
              <a:ext uri="{FF2B5EF4-FFF2-40B4-BE49-F238E27FC236}">
                <a16:creationId xmlns:a16="http://schemas.microsoft.com/office/drawing/2014/main" id="{9BA1AECC-95C2-B7A8-68E7-E1C5301415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 r="17758"/>
          <a:stretch/>
        </p:blipFill>
        <p:spPr bwMode="auto">
          <a:xfrm>
            <a:off x="2786756" y="325432"/>
            <a:ext cx="658407" cy="435763"/>
          </a:xfrm>
          <a:prstGeom prst="rect">
            <a:avLst/>
          </a:prstGeom>
          <a:noFill/>
          <a:effectLst>
            <a:outerShdw blurRad="165100" sx="114000" sy="114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69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자유형 152"/>
          <p:cNvSpPr/>
          <p:nvPr/>
        </p:nvSpPr>
        <p:spPr>
          <a:xfrm>
            <a:off x="967127" y="1830917"/>
            <a:ext cx="4814790" cy="45719"/>
          </a:xfrm>
          <a:custGeom>
            <a:avLst/>
            <a:gdLst>
              <a:gd name="connsiteX0" fmla="*/ 0 w 5476875"/>
              <a:gd name="connsiteY0" fmla="*/ 0 h 26669"/>
              <a:gd name="connsiteX1" fmla="*/ 5476875 w 5476875"/>
              <a:gd name="connsiteY1" fmla="*/ 0 h 26669"/>
              <a:gd name="connsiteX2" fmla="*/ 5476875 w 5476875"/>
              <a:gd name="connsiteY2" fmla="*/ 26669 h 26669"/>
              <a:gd name="connsiteX3" fmla="*/ 0 w 5476875"/>
              <a:gd name="connsiteY3" fmla="*/ 26669 h 2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5" h="26669">
                <a:moveTo>
                  <a:pt x="0" y="0"/>
                </a:moveTo>
                <a:lnTo>
                  <a:pt x="5476875" y="0"/>
                </a:lnTo>
                <a:lnTo>
                  <a:pt x="5476875" y="26669"/>
                </a:lnTo>
                <a:lnTo>
                  <a:pt x="0" y="26669"/>
                </a:lnTo>
                <a:close/>
              </a:path>
            </a:pathLst>
          </a:cu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액자 9">
            <a:extLst>
              <a:ext uri="{FF2B5EF4-FFF2-40B4-BE49-F238E27FC236}">
                <a16:creationId xmlns:a16="http://schemas.microsoft.com/office/drawing/2014/main" id="{478617FA-CB14-3697-AB8E-19692699F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77396C-815F-9E20-DC4B-90E98D935F12}"/>
              </a:ext>
            </a:extLst>
          </p:cNvPr>
          <p:cNvSpPr txBox="1"/>
          <p:nvPr/>
        </p:nvSpPr>
        <p:spPr>
          <a:xfrm>
            <a:off x="1614592" y="3176852"/>
            <a:ext cx="332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동쪽에 </a:t>
            </a:r>
            <a:r>
              <a:rPr lang="ko-KR" altLang="en-US" sz="2800" b="1" dirty="0" err="1"/>
              <a:t>한섬</a:t>
            </a:r>
            <a:r>
              <a:rPr lang="en-US" altLang="ko-KR" sz="2800" b="1" dirty="0"/>
              <a:t>(</a:t>
            </a:r>
            <a:r>
              <a:rPr lang="ko-KR" altLang="en-US" sz="2800" b="1" dirty="0"/>
              <a:t>독도</a:t>
            </a:r>
            <a:r>
              <a:rPr lang="en-US" altLang="ko-KR" sz="2800" b="1" dirty="0"/>
              <a:t>)</a:t>
            </a:r>
            <a:endParaRPr lang="ko-KR" altLang="en-US" sz="28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58272E-7A19-B030-7435-8DA9A7B8E65E}"/>
              </a:ext>
            </a:extLst>
          </p:cNvPr>
          <p:cNvSpPr txBox="1"/>
          <p:nvPr/>
        </p:nvSpPr>
        <p:spPr>
          <a:xfrm>
            <a:off x="801717" y="1137494"/>
            <a:ext cx="4814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7.</a:t>
            </a:r>
            <a:r>
              <a:rPr lang="ko-KR" altLang="en-US" sz="4000" b="1" dirty="0"/>
              <a:t>울릉도 사적</a:t>
            </a:r>
            <a:r>
              <a:rPr lang="en-US" altLang="ko-KR" sz="4000" b="1" dirty="0"/>
              <a:t>(1694)</a:t>
            </a:r>
            <a:endParaRPr lang="ko-KR" altLang="en-US" sz="4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3D3AAA-4ABB-0CDA-33C8-E7F3DE130804}"/>
              </a:ext>
            </a:extLst>
          </p:cNvPr>
          <p:cNvSpPr txBox="1"/>
          <p:nvPr/>
        </p:nvSpPr>
        <p:spPr>
          <a:xfrm>
            <a:off x="1614592" y="3970532"/>
            <a:ext cx="45998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크기 </a:t>
            </a:r>
            <a:r>
              <a:rPr lang="en-US" altLang="ko-KR" sz="2800" b="1" dirty="0"/>
              <a:t>: </a:t>
            </a:r>
            <a:r>
              <a:rPr lang="ko-KR" altLang="en-US" sz="2800" b="1" dirty="0" err="1"/>
              <a:t>울도의</a:t>
            </a:r>
            <a:r>
              <a:rPr lang="ko-KR" altLang="en-US" sz="2800" b="1" dirty="0"/>
              <a:t> </a:t>
            </a:r>
            <a:r>
              <a:rPr lang="en-US" altLang="ko-KR" sz="2800" b="1" dirty="0"/>
              <a:t>3</a:t>
            </a:r>
            <a:r>
              <a:rPr lang="ko-KR" altLang="en-US" sz="2800" b="1" dirty="0"/>
              <a:t>분의 </a:t>
            </a:r>
            <a:r>
              <a:rPr lang="en-US" altLang="ko-KR" sz="2800" b="1" dirty="0"/>
              <a:t>1</a:t>
            </a:r>
          </a:p>
          <a:p>
            <a:r>
              <a:rPr lang="ko-KR" altLang="en-US" sz="2800" b="1" dirty="0"/>
              <a:t>거리 </a:t>
            </a:r>
            <a:r>
              <a:rPr lang="en-US" altLang="ko-KR" sz="2800" b="1" dirty="0"/>
              <a:t>: 300</a:t>
            </a:r>
            <a:r>
              <a:rPr lang="ko-KR" altLang="en-US" sz="2800" b="1" dirty="0"/>
              <a:t>여리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177100-8244-54D5-1E68-ED84E6D71CDB}"/>
              </a:ext>
            </a:extLst>
          </p:cNvPr>
          <p:cNvSpPr txBox="1"/>
          <p:nvPr/>
        </p:nvSpPr>
        <p:spPr>
          <a:xfrm>
            <a:off x="6854521" y="4981412"/>
            <a:ext cx="4432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&lt;</a:t>
            </a:r>
            <a:r>
              <a:rPr lang="ko-KR" altLang="en-US" sz="2800" b="1" dirty="0"/>
              <a:t>울릉도 사적</a:t>
            </a:r>
            <a:r>
              <a:rPr lang="en-US" altLang="ko-KR" sz="2800" b="1" dirty="0"/>
              <a:t>&gt;(1694)</a:t>
            </a:r>
            <a:endParaRPr lang="ko-KR" altLang="en-US" sz="2800" b="1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76AEB13-6990-1398-CFEB-13A36C4D7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7025" y="1789413"/>
            <a:ext cx="4599867" cy="30786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E3EE09-8F0E-E0C6-CACA-5EF42D2F5402}"/>
              </a:ext>
            </a:extLst>
          </p:cNvPr>
          <p:cNvSpPr txBox="1"/>
          <p:nvPr/>
        </p:nvSpPr>
        <p:spPr>
          <a:xfrm>
            <a:off x="1614592" y="5152404"/>
            <a:ext cx="33268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조건의 해당 도서</a:t>
            </a:r>
            <a:r>
              <a:rPr lang="en-US" altLang="ko-KR" sz="2800" b="1" dirty="0"/>
              <a:t>: </a:t>
            </a:r>
            <a:r>
              <a:rPr lang="ko-KR" altLang="en-US" sz="2800" b="1" dirty="0"/>
              <a:t>오직 독도 </a:t>
            </a:r>
            <a:r>
              <a:rPr lang="en-US" altLang="ko-KR" sz="2800" b="1" dirty="0"/>
              <a:t>!!</a:t>
            </a:r>
            <a:endParaRPr lang="ko-KR" alt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4050F9-6A24-346F-F15E-B76C85D04512}"/>
              </a:ext>
            </a:extLst>
          </p:cNvPr>
          <p:cNvSpPr txBox="1"/>
          <p:nvPr/>
        </p:nvSpPr>
        <p:spPr>
          <a:xfrm>
            <a:off x="1614592" y="2420330"/>
            <a:ext cx="332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&lt;</a:t>
            </a:r>
            <a:r>
              <a:rPr lang="ko-KR" altLang="en-US" sz="2800" b="1" dirty="0"/>
              <a:t>기록</a:t>
            </a:r>
            <a:r>
              <a:rPr lang="en-US" altLang="ko-KR" sz="2800" b="1" dirty="0"/>
              <a:t>&gt;</a:t>
            </a:r>
            <a:endParaRPr lang="ko-KR" altLang="en-US" sz="2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E2249A-12B0-A0E2-174B-20953A712204}"/>
              </a:ext>
            </a:extLst>
          </p:cNvPr>
          <p:cNvSpPr txBox="1"/>
          <p:nvPr/>
        </p:nvSpPr>
        <p:spPr>
          <a:xfrm>
            <a:off x="392545" y="325432"/>
            <a:ext cx="610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02. </a:t>
            </a:r>
            <a:r>
              <a:rPr lang="ko-KR" altLang="en-US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한국 문헌 속 증거</a:t>
            </a:r>
          </a:p>
        </p:txBody>
      </p:sp>
      <p:pic>
        <p:nvPicPr>
          <p:cNvPr id="12" name="Picture 2" descr="#태극기 - velog">
            <a:extLst>
              <a:ext uri="{FF2B5EF4-FFF2-40B4-BE49-F238E27FC236}">
                <a16:creationId xmlns:a16="http://schemas.microsoft.com/office/drawing/2014/main" id="{103521A0-A3C2-B147-A839-ECE73A2DE3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 r="17758"/>
          <a:stretch/>
        </p:blipFill>
        <p:spPr bwMode="auto">
          <a:xfrm>
            <a:off x="2786756" y="325432"/>
            <a:ext cx="658407" cy="435763"/>
          </a:xfrm>
          <a:prstGeom prst="rect">
            <a:avLst/>
          </a:prstGeom>
          <a:noFill/>
          <a:effectLst>
            <a:outerShdw blurRad="165100" sx="114000" sy="114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3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자유형 152"/>
          <p:cNvSpPr/>
          <p:nvPr/>
        </p:nvSpPr>
        <p:spPr>
          <a:xfrm>
            <a:off x="957957" y="2159215"/>
            <a:ext cx="4814790" cy="45719"/>
          </a:xfrm>
          <a:custGeom>
            <a:avLst/>
            <a:gdLst>
              <a:gd name="connsiteX0" fmla="*/ 0 w 5476875"/>
              <a:gd name="connsiteY0" fmla="*/ 0 h 26669"/>
              <a:gd name="connsiteX1" fmla="*/ 5476875 w 5476875"/>
              <a:gd name="connsiteY1" fmla="*/ 0 h 26669"/>
              <a:gd name="connsiteX2" fmla="*/ 5476875 w 5476875"/>
              <a:gd name="connsiteY2" fmla="*/ 26669 h 26669"/>
              <a:gd name="connsiteX3" fmla="*/ 0 w 5476875"/>
              <a:gd name="connsiteY3" fmla="*/ 26669 h 2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5" h="26669">
                <a:moveTo>
                  <a:pt x="0" y="0"/>
                </a:moveTo>
                <a:lnTo>
                  <a:pt x="5476875" y="0"/>
                </a:lnTo>
                <a:lnTo>
                  <a:pt x="5476875" y="26669"/>
                </a:lnTo>
                <a:lnTo>
                  <a:pt x="0" y="26669"/>
                </a:lnTo>
                <a:close/>
              </a:path>
            </a:pathLst>
          </a:cu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1F816A-D55F-1511-9D4E-A3F70932BA34}"/>
              </a:ext>
            </a:extLst>
          </p:cNvPr>
          <p:cNvSpPr txBox="1"/>
          <p:nvPr/>
        </p:nvSpPr>
        <p:spPr>
          <a:xfrm>
            <a:off x="392545" y="325432"/>
            <a:ext cx="610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02. </a:t>
            </a:r>
            <a:r>
              <a:rPr lang="ko-KR" altLang="en-US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한국 문헌 속 증거</a:t>
            </a:r>
          </a:p>
        </p:txBody>
      </p:sp>
      <p:sp>
        <p:nvSpPr>
          <p:cNvPr id="10" name="액자 9">
            <a:extLst>
              <a:ext uri="{FF2B5EF4-FFF2-40B4-BE49-F238E27FC236}">
                <a16:creationId xmlns:a16="http://schemas.microsoft.com/office/drawing/2014/main" id="{478617FA-CB14-3697-AB8E-19692699F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2050" name="Picture 2" descr="#태극기 - velog">
            <a:extLst>
              <a:ext uri="{FF2B5EF4-FFF2-40B4-BE49-F238E27FC236}">
                <a16:creationId xmlns:a16="http://schemas.microsoft.com/office/drawing/2014/main" id="{12BB2CE6-C82D-D8F8-D944-C02529E8CD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 r="17758"/>
          <a:stretch/>
        </p:blipFill>
        <p:spPr bwMode="auto">
          <a:xfrm>
            <a:off x="2786756" y="325432"/>
            <a:ext cx="658407" cy="435763"/>
          </a:xfrm>
          <a:prstGeom prst="rect">
            <a:avLst/>
          </a:prstGeom>
          <a:noFill/>
          <a:effectLst>
            <a:outerShdw blurRad="165100" sx="114000" sy="114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C4DC66-740E-C526-F8E2-3A389F6F8EBD}"/>
              </a:ext>
            </a:extLst>
          </p:cNvPr>
          <p:cNvSpPr txBox="1"/>
          <p:nvPr/>
        </p:nvSpPr>
        <p:spPr>
          <a:xfrm>
            <a:off x="5509097" y="5078512"/>
            <a:ext cx="6601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&lt;</a:t>
            </a:r>
            <a:r>
              <a:rPr lang="ko-KR" altLang="en-US" sz="2800" b="1" dirty="0" err="1"/>
              <a:t>원록구병자년</a:t>
            </a:r>
            <a:r>
              <a:rPr lang="ko-KR" altLang="en-US" sz="2800" b="1" dirty="0"/>
              <a:t> </a:t>
            </a:r>
            <a:r>
              <a:rPr lang="ko-KR" altLang="en-US" sz="2800" b="1" dirty="0" err="1"/>
              <a:t>조선주착안일권지각서</a:t>
            </a:r>
            <a:r>
              <a:rPr lang="en-US" altLang="ko-KR" sz="2800" b="1" dirty="0"/>
              <a:t>&gt;</a:t>
            </a:r>
            <a:endParaRPr lang="ko-KR" altLang="en-US" sz="2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18DB03-FC1B-D827-A9C0-57FA1A4AFC67}"/>
              </a:ext>
            </a:extLst>
          </p:cNvPr>
          <p:cNvSpPr txBox="1"/>
          <p:nvPr/>
        </p:nvSpPr>
        <p:spPr>
          <a:xfrm>
            <a:off x="564204" y="1451329"/>
            <a:ext cx="10418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8.</a:t>
            </a:r>
            <a:r>
              <a:rPr lang="ko-KR" altLang="en-US" sz="4000" b="1" dirty="0" err="1"/>
              <a:t>원록구병자년조선주착안</a:t>
            </a:r>
            <a:r>
              <a:rPr lang="ko-KR" altLang="en-US" sz="4000" b="1" dirty="0"/>
              <a:t> 일권지각서</a:t>
            </a:r>
            <a:r>
              <a:rPr lang="en-US" altLang="ko-KR" sz="4000" b="1" dirty="0"/>
              <a:t>(1696)</a:t>
            </a:r>
            <a:r>
              <a:rPr lang="ko-KR" altLang="en-US" sz="4000" b="1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40568E-545F-8511-1747-C4FA5E323F49}"/>
              </a:ext>
            </a:extLst>
          </p:cNvPr>
          <p:cNvSpPr txBox="1"/>
          <p:nvPr/>
        </p:nvSpPr>
        <p:spPr>
          <a:xfrm>
            <a:off x="1044052" y="5124678"/>
            <a:ext cx="33268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진술 </a:t>
            </a:r>
            <a:r>
              <a:rPr lang="en-US" altLang="ko-KR" sz="2800" b="1" dirty="0"/>
              <a:t>: </a:t>
            </a:r>
            <a:r>
              <a:rPr lang="ko-KR" altLang="en-US" sz="2800" b="1" dirty="0"/>
              <a:t>울릉도</a:t>
            </a:r>
            <a:r>
              <a:rPr lang="en-US" altLang="ko-KR" sz="2800" b="1" dirty="0"/>
              <a:t>, </a:t>
            </a:r>
            <a:r>
              <a:rPr lang="ko-KR" altLang="en-US" sz="2800" b="1" dirty="0"/>
              <a:t>독도 </a:t>
            </a:r>
            <a:r>
              <a:rPr lang="en-US" altLang="ko-KR" sz="2800" b="1" dirty="0"/>
              <a:t>= </a:t>
            </a:r>
            <a:r>
              <a:rPr lang="ko-KR" altLang="en-US" sz="2800" b="1" dirty="0"/>
              <a:t>우리 땅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715189-4F1F-6662-7174-4D0CC5A5CE58}"/>
              </a:ext>
            </a:extLst>
          </p:cNvPr>
          <p:cNvSpPr txBox="1"/>
          <p:nvPr/>
        </p:nvSpPr>
        <p:spPr>
          <a:xfrm>
            <a:off x="1032847" y="4191478"/>
            <a:ext cx="3861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안용복 </a:t>
            </a:r>
            <a:r>
              <a:rPr lang="en-US" altLang="ko-KR" sz="2800" b="1" dirty="0"/>
              <a:t>-&gt; </a:t>
            </a:r>
            <a:r>
              <a:rPr lang="ko-KR" altLang="en-US" sz="2800" b="1" dirty="0" err="1"/>
              <a:t>오키섬</a:t>
            </a:r>
            <a:r>
              <a:rPr lang="ko-KR" altLang="en-US" sz="2800" b="1" dirty="0"/>
              <a:t> 관리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9BEEB4A-A1B1-06A1-8A15-A83E8C2209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0517"/>
          <a:stretch/>
        </p:blipFill>
        <p:spPr>
          <a:xfrm>
            <a:off x="6896043" y="2227794"/>
            <a:ext cx="3294641" cy="28278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B6605C-9E29-5187-AB75-E7B09BD1CCFF}"/>
              </a:ext>
            </a:extLst>
          </p:cNvPr>
          <p:cNvSpPr txBox="1"/>
          <p:nvPr/>
        </p:nvSpPr>
        <p:spPr>
          <a:xfrm>
            <a:off x="1032847" y="2441133"/>
            <a:ext cx="33268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안용복의 </a:t>
            </a:r>
            <a:endParaRPr lang="en-US" altLang="ko-KR" sz="2800" b="1" dirty="0"/>
          </a:p>
          <a:p>
            <a:r>
              <a:rPr lang="ko-KR" altLang="en-US" sz="2800" b="1" dirty="0"/>
              <a:t>자산도</a:t>
            </a:r>
            <a:r>
              <a:rPr lang="en-US" altLang="ko-KR" sz="2800" b="1" dirty="0"/>
              <a:t>(</a:t>
            </a:r>
            <a:r>
              <a:rPr lang="ko-KR" altLang="en-US" sz="2800" b="1" dirty="0"/>
              <a:t>독도</a:t>
            </a:r>
            <a:r>
              <a:rPr lang="en-US" altLang="ko-KR" sz="2800" b="1" dirty="0"/>
              <a:t>) </a:t>
            </a:r>
          </a:p>
          <a:p>
            <a:r>
              <a:rPr lang="ko-KR" altLang="en-US" sz="2800" b="1" dirty="0"/>
              <a:t>일본어선 격추 사건</a:t>
            </a:r>
          </a:p>
        </p:txBody>
      </p:sp>
    </p:spTree>
    <p:extLst>
      <p:ext uri="{BB962C8B-B14F-4D97-AF65-F5344CB8AC3E}">
        <p14:creationId xmlns:p14="http://schemas.microsoft.com/office/powerpoint/2010/main" val="67355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1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자유형 152"/>
          <p:cNvSpPr/>
          <p:nvPr/>
        </p:nvSpPr>
        <p:spPr>
          <a:xfrm>
            <a:off x="957957" y="2159215"/>
            <a:ext cx="4814790" cy="45719"/>
          </a:xfrm>
          <a:custGeom>
            <a:avLst/>
            <a:gdLst>
              <a:gd name="connsiteX0" fmla="*/ 0 w 5476875"/>
              <a:gd name="connsiteY0" fmla="*/ 0 h 26669"/>
              <a:gd name="connsiteX1" fmla="*/ 5476875 w 5476875"/>
              <a:gd name="connsiteY1" fmla="*/ 0 h 26669"/>
              <a:gd name="connsiteX2" fmla="*/ 5476875 w 5476875"/>
              <a:gd name="connsiteY2" fmla="*/ 26669 h 26669"/>
              <a:gd name="connsiteX3" fmla="*/ 0 w 5476875"/>
              <a:gd name="connsiteY3" fmla="*/ 26669 h 2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5" h="26669">
                <a:moveTo>
                  <a:pt x="0" y="0"/>
                </a:moveTo>
                <a:lnTo>
                  <a:pt x="5476875" y="0"/>
                </a:lnTo>
                <a:lnTo>
                  <a:pt x="5476875" y="26669"/>
                </a:lnTo>
                <a:lnTo>
                  <a:pt x="0" y="26669"/>
                </a:lnTo>
                <a:close/>
              </a:path>
            </a:pathLst>
          </a:cu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1F816A-D55F-1511-9D4E-A3F70932BA34}"/>
              </a:ext>
            </a:extLst>
          </p:cNvPr>
          <p:cNvSpPr txBox="1"/>
          <p:nvPr/>
        </p:nvSpPr>
        <p:spPr>
          <a:xfrm>
            <a:off x="392545" y="325432"/>
            <a:ext cx="610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02. </a:t>
            </a:r>
            <a:r>
              <a:rPr lang="ko-KR" altLang="en-US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한국 문헌 속 증거</a:t>
            </a:r>
          </a:p>
        </p:txBody>
      </p:sp>
      <p:sp>
        <p:nvSpPr>
          <p:cNvPr id="10" name="액자 9">
            <a:extLst>
              <a:ext uri="{FF2B5EF4-FFF2-40B4-BE49-F238E27FC236}">
                <a16:creationId xmlns:a16="http://schemas.microsoft.com/office/drawing/2014/main" id="{478617FA-CB14-3697-AB8E-19692699F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2050" name="Picture 2" descr="#태극기 - velog">
            <a:extLst>
              <a:ext uri="{FF2B5EF4-FFF2-40B4-BE49-F238E27FC236}">
                <a16:creationId xmlns:a16="http://schemas.microsoft.com/office/drawing/2014/main" id="{12BB2CE6-C82D-D8F8-D944-C02529E8CD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 r="17758"/>
          <a:stretch/>
        </p:blipFill>
        <p:spPr bwMode="auto">
          <a:xfrm>
            <a:off x="2786756" y="325432"/>
            <a:ext cx="658407" cy="435763"/>
          </a:xfrm>
          <a:prstGeom prst="rect">
            <a:avLst/>
          </a:prstGeom>
          <a:noFill/>
          <a:effectLst>
            <a:outerShdw blurRad="165100" sx="114000" sy="114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C4DC66-740E-C526-F8E2-3A389F6F8EBD}"/>
              </a:ext>
            </a:extLst>
          </p:cNvPr>
          <p:cNvSpPr txBox="1"/>
          <p:nvPr/>
        </p:nvSpPr>
        <p:spPr>
          <a:xfrm>
            <a:off x="6734782" y="5097413"/>
            <a:ext cx="4909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&lt;</a:t>
            </a:r>
            <a:r>
              <a:rPr lang="ko-KR" altLang="en-US" sz="2800" b="1" dirty="0" err="1"/>
              <a:t>동국문헌비고의</a:t>
            </a:r>
            <a:r>
              <a:rPr lang="ko-KR" altLang="en-US" sz="2800" b="1" dirty="0"/>
              <a:t> </a:t>
            </a:r>
            <a:r>
              <a:rPr lang="en-US" altLang="ko-KR" sz="2800" b="1" dirty="0"/>
              <a:t>‘</a:t>
            </a:r>
            <a:r>
              <a:rPr lang="ko-KR" altLang="en-US" sz="2800" b="1" dirty="0"/>
              <a:t>여지고</a:t>
            </a:r>
            <a:r>
              <a:rPr lang="en-US" altLang="ko-KR" sz="2800" b="1" dirty="0"/>
              <a:t>’&gt;</a:t>
            </a:r>
            <a:endParaRPr lang="ko-KR" altLang="en-US" sz="28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715189-4F1F-6662-7174-4D0CC5A5CE58}"/>
              </a:ext>
            </a:extLst>
          </p:cNvPr>
          <p:cNvSpPr txBox="1"/>
          <p:nvPr/>
        </p:nvSpPr>
        <p:spPr>
          <a:xfrm>
            <a:off x="1567868" y="3573742"/>
            <a:ext cx="33268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우산도</a:t>
            </a:r>
            <a:r>
              <a:rPr lang="en-US" altLang="ko-KR" sz="2800" b="1" dirty="0"/>
              <a:t>(</a:t>
            </a:r>
            <a:r>
              <a:rPr lang="ko-KR" altLang="en-US" sz="2800" b="1" dirty="0"/>
              <a:t>독도</a:t>
            </a:r>
            <a:r>
              <a:rPr lang="en-US" altLang="ko-KR" sz="2800" b="1" dirty="0"/>
              <a:t>)</a:t>
            </a:r>
            <a:r>
              <a:rPr lang="ko-KR" altLang="en-US" sz="2800" b="1" dirty="0"/>
              <a:t>와 울릉도 </a:t>
            </a:r>
            <a:r>
              <a:rPr lang="en-US" altLang="ko-KR" sz="2800" b="1" dirty="0"/>
              <a:t>…</a:t>
            </a:r>
          </a:p>
          <a:p>
            <a:endParaRPr lang="en-US" altLang="ko-KR" sz="2800" b="1" dirty="0"/>
          </a:p>
          <a:p>
            <a:endParaRPr lang="en-US" altLang="ko-KR" sz="2800" b="1" dirty="0"/>
          </a:p>
          <a:p>
            <a:r>
              <a:rPr lang="ko-KR" altLang="en-US" sz="2800" b="1" dirty="0"/>
              <a:t>우산 </a:t>
            </a:r>
            <a:r>
              <a:rPr lang="en-US" altLang="ko-KR" sz="2800" b="1" dirty="0"/>
              <a:t>= </a:t>
            </a:r>
            <a:r>
              <a:rPr lang="ko-KR" altLang="en-US" sz="2800" b="1" dirty="0"/>
              <a:t>일본이 말하는 송도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B6605C-9E29-5187-AB75-E7B09BD1CCFF}"/>
              </a:ext>
            </a:extLst>
          </p:cNvPr>
          <p:cNvSpPr txBox="1"/>
          <p:nvPr/>
        </p:nvSpPr>
        <p:spPr>
          <a:xfrm>
            <a:off x="1567868" y="2641768"/>
            <a:ext cx="4035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관찬서 </a:t>
            </a:r>
            <a:r>
              <a:rPr lang="en-US" altLang="ko-KR" sz="2800" b="1" dirty="0"/>
              <a:t>- </a:t>
            </a:r>
            <a:r>
              <a:rPr lang="ko-KR" altLang="en-US" sz="2800" b="1" dirty="0"/>
              <a:t>조선의 문물제도 기록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6878E57C-8D8E-9715-E91B-A6B7CF353F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623"/>
          <a:stretch/>
        </p:blipFill>
        <p:spPr>
          <a:xfrm>
            <a:off x="7171000" y="2280168"/>
            <a:ext cx="3851556" cy="25871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E6908B-02FC-B1D9-5F63-8B377E326D95}"/>
              </a:ext>
            </a:extLst>
          </p:cNvPr>
          <p:cNvSpPr txBox="1"/>
          <p:nvPr/>
        </p:nvSpPr>
        <p:spPr>
          <a:xfrm>
            <a:off x="957957" y="1456685"/>
            <a:ext cx="5539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9.</a:t>
            </a:r>
            <a:r>
              <a:rPr lang="ko-KR" altLang="en-US" sz="4000" b="1" dirty="0" err="1"/>
              <a:t>동국문헌비고</a:t>
            </a:r>
            <a:r>
              <a:rPr lang="en-US" altLang="ko-KR" sz="4000" b="1" dirty="0"/>
              <a:t>(1770)</a:t>
            </a:r>
            <a:endParaRPr lang="ko-KR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30849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" grpId="0"/>
      <p:bldP spid="3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422</Words>
  <Application>Microsoft Office PowerPoint</Application>
  <PresentationFormat>와이드스크린</PresentationFormat>
  <Paragraphs>77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8" baseType="lpstr">
      <vt:lpstr>HelveticaNeue</vt:lpstr>
      <vt:lpstr>HY헤드라인M</vt:lpstr>
      <vt:lpstr>se-nanumgothic</vt:lpstr>
      <vt:lpstr>나눔고딕</vt:lpstr>
      <vt:lpstr>Dotum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zekis0906@naver.com</dc:creator>
  <cp:lastModifiedBy>zekis0906@naver.com</cp:lastModifiedBy>
  <cp:revision>3</cp:revision>
  <dcterms:created xsi:type="dcterms:W3CDTF">2024-05-31T15:04:52Z</dcterms:created>
  <dcterms:modified xsi:type="dcterms:W3CDTF">2024-06-01T07:32:12Z</dcterms:modified>
</cp:coreProperties>
</file>