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0" r:id="rId2"/>
    <p:sldId id="304" r:id="rId3"/>
    <p:sldId id="306" r:id="rId4"/>
    <p:sldId id="300" r:id="rId5"/>
    <p:sldId id="309" r:id="rId6"/>
    <p:sldId id="307" r:id="rId7"/>
    <p:sldId id="311" r:id="rId8"/>
  </p:sldIdLst>
  <p:sldSz cx="12192000" cy="6858000"/>
  <p:notesSz cx="6858000" cy="9144000"/>
  <p:embeddedFontLst>
    <p:embeddedFont>
      <p:font typeface="나눔바른고딕" panose="020B0600000101010101" charset="-127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맑은 고딕" panose="020B0503020000020004" pitchFamily="50" charset="-127"/>
      <p:regular r:id="rId17"/>
      <p:bold r:id="rId18"/>
    </p:embeddedFont>
    <p:embeddedFont>
      <p:font typeface="나눔고딕 Bold" panose="020B0600000101010101" charset="-127"/>
      <p:regular r:id="rId19"/>
    </p:embeddedFont>
    <p:embeddedFont>
      <p:font typeface="HY견고딕" panose="02030600000101010101" pitchFamily="18" charset="-127"/>
      <p:regular r:id="rId20"/>
    </p:embeddedFont>
    <p:embeddedFont>
      <p:font typeface="나눔고딕" panose="020B0600000101010101" charset="-127"/>
      <p:regular r:id="rId21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C1DA"/>
    <a:srgbClr val="88E1DF"/>
    <a:srgbClr val="7EECCA"/>
    <a:srgbClr val="99CCFF"/>
    <a:srgbClr val="66FF99"/>
    <a:srgbClr val="7A933C"/>
    <a:srgbClr val="D99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>
        <p:scale>
          <a:sx n="119" d="100"/>
          <a:sy n="119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33A09-3F58-4FB0-9F57-70EFDE073792}" type="datetimeFigureOut">
              <a:rPr lang="ko-KR" altLang="en-US" smtClean="0"/>
              <a:pPr/>
              <a:t>2021-08-23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9F3D7-1775-4D4E-8F68-370044C673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9114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EB1D8-EEE8-4E50-962F-2D22C4F83168}" type="datetimeFigureOut">
              <a:rPr lang="ko-KR" altLang="en-US" smtClean="0"/>
              <a:pPr/>
              <a:t>2021-08-23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C1748-6E0F-4CD0-A59E-D81637F8E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4354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군사학과를</a:t>
            </a:r>
            <a:r>
              <a:rPr lang="ko-KR" altLang="en-US" dirty="0"/>
              <a:t> 소개합니다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pPr lvl="0">
              <a:lnSpc>
                <a:spcPct val="100000"/>
              </a:lnSpc>
              <a:buFont typeface="Calibri" panose="020F0502020204030204" pitchFamily="34" charset="0"/>
              <a:buChar char="̶"/>
            </a:pPr>
            <a:r>
              <a:rPr lang="ko-KR" altLang="en-US" dirty="0"/>
              <a:t>  먼저 군사학과의 전망을 살펴보면</a:t>
            </a:r>
            <a:r>
              <a:rPr lang="en-US" altLang="ko-KR" dirty="0"/>
              <a:t>, 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̶"/>
            </a:pPr>
            <a:r>
              <a:rPr lang="ko-KR" altLang="en-US" dirty="0"/>
              <a:t>  우리나라의 국방정책은 </a:t>
            </a:r>
            <a:r>
              <a:rPr lang="ko-KR" altLang="en-US" sz="1600" dirty="0"/>
              <a:t>무기체계를 </a:t>
            </a:r>
            <a:r>
              <a:rPr lang="ko-KR" altLang="en-US" sz="1600" dirty="0" err="1"/>
              <a:t>첨단과학화</a:t>
            </a:r>
            <a:r>
              <a:rPr lang="ko-KR" altLang="en-US" sz="1600" dirty="0"/>
              <a:t> 하고 군사 장비는 무인 운영체계로 재편될 것입니다</a:t>
            </a:r>
            <a:r>
              <a:rPr lang="en-US" altLang="ko-KR" sz="1600" dirty="0"/>
              <a:t>.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̶"/>
            </a:pPr>
            <a:r>
              <a:rPr lang="en-US" altLang="ko-KR" sz="1600" dirty="0"/>
              <a:t>  </a:t>
            </a:r>
            <a:r>
              <a:rPr lang="ko-KR" altLang="en-US" sz="1600" dirty="0"/>
              <a:t>따라서 국방력은 병사 중심에서 전문화된 중</a:t>
            </a:r>
            <a:r>
              <a:rPr lang="en-US" altLang="ko-KR" sz="1600" dirty="0"/>
              <a:t>, </a:t>
            </a:r>
            <a:r>
              <a:rPr lang="ko-KR" altLang="en-US" sz="1600" dirty="0"/>
              <a:t>장기 군 간부 중심으로 운영될 것이며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  </a:t>
            </a:r>
            <a:r>
              <a:rPr lang="ko-KR" altLang="en-US" sz="1600" dirty="0"/>
              <a:t>그에 따라 대학에서 전문적으로 군사학을 이수한 군사학과 졸업생들에 대한 수요는 지속적으로 증가할 것입니다</a:t>
            </a:r>
            <a:r>
              <a:rPr lang="en-US" altLang="ko-KR" sz="1600" dirty="0"/>
              <a:t>.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̶"/>
            </a:pPr>
            <a:endParaRPr lang="en-US" altLang="ko-KR" sz="1600" dirty="0"/>
          </a:p>
          <a:p>
            <a:pPr lvl="0">
              <a:lnSpc>
                <a:spcPct val="100000"/>
              </a:lnSpc>
              <a:buFont typeface="Calibri" panose="020F0502020204030204" pitchFamily="34" charset="0"/>
              <a:buChar char="̶"/>
            </a:pPr>
            <a:r>
              <a:rPr lang="ko-KR" altLang="en-US" sz="1600" dirty="0"/>
              <a:t>  </a:t>
            </a:r>
            <a:r>
              <a:rPr lang="en-US" altLang="ko-KR" sz="1600" dirty="0"/>
              <a:t>2022</a:t>
            </a:r>
            <a:r>
              <a:rPr lang="ko-KR" altLang="en-US" sz="1600" dirty="0"/>
              <a:t>학년에 개설하는 대구대 군사학과는</a:t>
            </a:r>
            <a:endParaRPr lang="en-US" altLang="ko-KR" sz="1600" dirty="0"/>
          </a:p>
          <a:p>
            <a:pPr marL="45720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̶"/>
              <a:tabLst/>
              <a:defRPr/>
            </a:pP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</a:rPr>
              <a:t>  다른 대학의 </a:t>
            </a:r>
            <a:r>
              <a:rPr lang="ko-KR" altLang="en-US" sz="1600" dirty="0" err="1">
                <a:solidFill>
                  <a:schemeClr val="accent6">
                    <a:lumMod val="75000"/>
                  </a:schemeClr>
                </a:solidFill>
              </a:rPr>
              <a:t>군사학과와</a:t>
            </a: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</a:rPr>
              <a:t> 차별화된 미래지향적 창의교육 프로그램을 운영할 것입니다</a:t>
            </a:r>
            <a:r>
              <a:rPr lang="en-US" altLang="ko-KR" sz="16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altLang="ko-KR" sz="1400" dirty="0"/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̶"/>
            </a:pPr>
            <a:r>
              <a:rPr lang="en-US" altLang="ko-KR" sz="1600" dirty="0"/>
              <a:t>  </a:t>
            </a:r>
            <a:r>
              <a:rPr lang="ko-KR" altLang="en-US" sz="1600" dirty="0"/>
              <a:t>즉</a:t>
            </a:r>
            <a:r>
              <a:rPr lang="en-US" altLang="ko-KR" sz="1600" dirty="0"/>
              <a:t>, </a:t>
            </a:r>
            <a:r>
              <a:rPr lang="ko-KR" altLang="en-US" sz="1600" dirty="0"/>
              <a:t>모든 학생들은 입학 후 본인의 희망과 적성에</a:t>
            </a:r>
            <a:r>
              <a:rPr lang="en-US" altLang="ko-KR" sz="1600" dirty="0"/>
              <a:t> </a:t>
            </a:r>
            <a:r>
              <a:rPr lang="ko-KR" altLang="en-US" sz="1600" dirty="0"/>
              <a:t>따라</a:t>
            </a:r>
            <a:r>
              <a:rPr lang="en-US" altLang="ko-KR" sz="1600" dirty="0"/>
              <a:t> </a:t>
            </a:r>
            <a:r>
              <a:rPr lang="ko-KR" altLang="en-US" sz="1600" dirty="0"/>
              <a:t>인문계열과</a:t>
            </a:r>
            <a:r>
              <a:rPr lang="en-US" altLang="ko-KR" sz="1600" dirty="0"/>
              <a:t> </a:t>
            </a:r>
            <a:r>
              <a:rPr lang="ko-KR" altLang="en-US" sz="1600" dirty="0"/>
              <a:t>자연 계열로 분리하여 수업하는</a:t>
            </a:r>
            <a:r>
              <a:rPr lang="en-US" altLang="ko-KR" sz="1600" dirty="0"/>
              <a:t> Two-Track </a:t>
            </a:r>
            <a:r>
              <a:rPr lang="ko-KR" altLang="en-US" sz="1600" dirty="0" err="1"/>
              <a:t>창의교육을</a:t>
            </a:r>
            <a:r>
              <a:rPr lang="en-US" altLang="ko-KR" sz="1600" dirty="0"/>
              <a:t> </a:t>
            </a:r>
            <a:r>
              <a:rPr lang="ko-KR" altLang="en-US" sz="1600" dirty="0"/>
              <a:t>실시하며</a:t>
            </a:r>
            <a:endParaRPr lang="en-US" altLang="ko-KR" sz="1600" dirty="0"/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̶"/>
            </a:pPr>
            <a:r>
              <a:rPr lang="ko-KR" altLang="en-US" sz="1600" dirty="0"/>
              <a:t>  </a:t>
            </a:r>
            <a:r>
              <a:rPr lang="en-US" altLang="ko-KR" sz="1600" dirty="0"/>
              <a:t>2</a:t>
            </a:r>
            <a:r>
              <a:rPr lang="ko-KR" altLang="en-US" sz="1600" dirty="0"/>
              <a:t>학년 부터는 자율 선택에 의해 필수적으로 복수전공을 이수하게 됩니다</a:t>
            </a:r>
            <a:r>
              <a:rPr lang="en-US" altLang="ko-KR" sz="1600" dirty="0"/>
              <a:t>.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̶"/>
            </a:pPr>
            <a:r>
              <a:rPr lang="en-US" altLang="ko-KR" sz="1600" dirty="0"/>
              <a:t>  </a:t>
            </a:r>
            <a:r>
              <a:rPr lang="ko-KR" altLang="en-US" sz="1600" dirty="0"/>
              <a:t>이러한 교육 프로그램을 통해 졸업하는 학생들은 군 </a:t>
            </a:r>
            <a:r>
              <a:rPr lang="ko-KR" altLang="en-US" sz="1600" dirty="0" err="1"/>
              <a:t>복무중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다중임무</a:t>
            </a:r>
            <a:r>
              <a:rPr lang="ko-KR" altLang="en-US" sz="1600" dirty="0"/>
              <a:t> 수행이 가능하므로 타 대학 출신자들에 비해 보직과 승진에서 우위를 선점하게 될 것입니다</a:t>
            </a:r>
            <a:r>
              <a:rPr lang="en-US" altLang="ko-KR" sz="1600" dirty="0"/>
              <a:t>.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̶"/>
            </a:pPr>
            <a:endParaRPr lang="en-US" altLang="ko-KR" sz="1600" dirty="0"/>
          </a:p>
          <a:p>
            <a:pPr lvl="0">
              <a:lnSpc>
                <a:spcPct val="100000"/>
              </a:lnSpc>
              <a:buSzPct val="150000"/>
              <a:buNone/>
            </a:pP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ko-KR" altLang="en-US" sz="1800" dirty="0">
                <a:solidFill>
                  <a:schemeClr val="accent6">
                    <a:lumMod val="75000"/>
                  </a:schemeClr>
                </a:solidFill>
              </a:rPr>
              <a:t>법행정대학에 소속된 군사학과는 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</a:rPr>
              <a:t>100% </a:t>
            </a:r>
            <a:r>
              <a:rPr lang="ko-KR" altLang="en-US" sz="1800" dirty="0">
                <a:solidFill>
                  <a:schemeClr val="accent6">
                    <a:lumMod val="75000"/>
                  </a:schemeClr>
                </a:solidFill>
              </a:rPr>
              <a:t>취업을 위해 특화된 진로 프로그램을 운영할 것입니다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altLang="ko-KR" sz="1600" dirty="0"/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̶"/>
            </a:pPr>
            <a:r>
              <a:rPr lang="en-US" altLang="ko-KR" sz="1600" dirty="0"/>
              <a:t>  1-2</a:t>
            </a:r>
            <a:r>
              <a:rPr lang="ko-KR" altLang="en-US" sz="1600" dirty="0"/>
              <a:t>학년 재학 중에 대구대 </a:t>
            </a:r>
            <a:r>
              <a:rPr lang="en-US" altLang="ko-KR" sz="1600" dirty="0"/>
              <a:t>ROTC</a:t>
            </a:r>
            <a:r>
              <a:rPr lang="ko-KR" altLang="en-US" sz="1600" dirty="0"/>
              <a:t>에</a:t>
            </a:r>
            <a:r>
              <a:rPr lang="en-US" altLang="ko-KR" sz="1600" dirty="0"/>
              <a:t> 90% </a:t>
            </a:r>
            <a:r>
              <a:rPr lang="ko-KR" altLang="en-US" sz="1600" dirty="0"/>
              <a:t>이상이</a:t>
            </a:r>
            <a:r>
              <a:rPr lang="en-US" altLang="ko-KR" sz="1600" dirty="0"/>
              <a:t> </a:t>
            </a:r>
            <a:r>
              <a:rPr lang="ko-KR" altLang="en-US" sz="1600" dirty="0"/>
              <a:t>합격하도록 </a:t>
            </a:r>
            <a:r>
              <a:rPr lang="ko-KR" altLang="en-US" sz="1600" dirty="0" err="1"/>
              <a:t>체력시험과</a:t>
            </a:r>
            <a:r>
              <a:rPr lang="ko-KR" altLang="en-US" sz="1600" dirty="0"/>
              <a:t> 필기시험을 위해 입학 전 프로그램 등을 운영하는 등 밀착 지도를 할 것입니다</a:t>
            </a:r>
            <a:r>
              <a:rPr lang="en-US" altLang="ko-KR" sz="1600" dirty="0"/>
              <a:t>.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̶"/>
            </a:pPr>
            <a:r>
              <a:rPr lang="en-US" altLang="ko-KR" sz="1600" dirty="0"/>
              <a:t>  </a:t>
            </a:r>
            <a:r>
              <a:rPr lang="ko-KR" altLang="en-US" sz="1600" dirty="0"/>
              <a:t>육해공군 및 해병대 간부로 진출하는 학생들에게는 </a:t>
            </a:r>
            <a:r>
              <a:rPr lang="en-US" altLang="ko-KR" sz="1600" dirty="0"/>
              <a:t>1-3</a:t>
            </a:r>
            <a:r>
              <a:rPr lang="ko-KR" altLang="en-US" sz="1600" dirty="0"/>
              <a:t>학년 재학 중 전원 </a:t>
            </a:r>
            <a:r>
              <a:rPr lang="ko-KR" altLang="en-US" sz="1600" dirty="0" err="1"/>
              <a:t>군장학생에</a:t>
            </a:r>
            <a:r>
              <a:rPr lang="ko-KR" altLang="en-US" sz="1600" dirty="0"/>
              <a:t> 합격하도록 하여 </a:t>
            </a:r>
            <a:r>
              <a:rPr lang="en-US" altLang="ko-KR" sz="1600" dirty="0"/>
              <a:t>4</a:t>
            </a:r>
            <a:r>
              <a:rPr lang="ko-KR" altLang="en-US" sz="1600" dirty="0"/>
              <a:t>년 전액 장학금을 지급 받도록 하겠습니다</a:t>
            </a:r>
            <a:r>
              <a:rPr lang="en-US" altLang="ko-KR" sz="1600" dirty="0"/>
              <a:t>.</a:t>
            </a:r>
            <a:br>
              <a:rPr lang="en-US" altLang="ko-KR" sz="1600" dirty="0"/>
            </a:br>
            <a:r>
              <a:rPr lang="en-US" altLang="ko-KR" sz="1600" dirty="0"/>
              <a:t>  </a:t>
            </a:r>
            <a:r>
              <a:rPr lang="ko-KR" altLang="en-US" sz="1600" dirty="0"/>
              <a:t>특히</a:t>
            </a:r>
            <a:r>
              <a:rPr lang="en-US" altLang="ko-KR" sz="1600" dirty="0"/>
              <a:t>, ROTC</a:t>
            </a:r>
            <a:r>
              <a:rPr lang="ko-KR" altLang="en-US" sz="1600" dirty="0"/>
              <a:t>에 합격한 학생들도 </a:t>
            </a:r>
            <a:r>
              <a:rPr lang="ko-KR" altLang="en-US" sz="1600" dirty="0" err="1"/>
              <a:t>군장학생이</a:t>
            </a:r>
            <a:r>
              <a:rPr lang="ko-KR" altLang="en-US" sz="1600" dirty="0"/>
              <a:t> 되어 장학금을 받을 수 있게 됩니다</a:t>
            </a:r>
            <a:r>
              <a:rPr lang="en-US" altLang="ko-KR" sz="1600" dirty="0"/>
              <a:t>.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̶"/>
            </a:pPr>
            <a:r>
              <a:rPr lang="ko-KR" altLang="en-US" sz="1600" dirty="0"/>
              <a:t>  </a:t>
            </a:r>
            <a:r>
              <a:rPr lang="en-US" altLang="ko-KR" sz="1600" dirty="0"/>
              <a:t>ROTC</a:t>
            </a:r>
            <a:r>
              <a:rPr lang="ko-KR" altLang="en-US" sz="1600" dirty="0"/>
              <a:t>와 군장학생의 진출 뿐만 아니라 법</a:t>
            </a:r>
            <a:r>
              <a:rPr lang="en-US" altLang="ko-KR" sz="1600" dirty="0"/>
              <a:t>·</a:t>
            </a:r>
            <a:r>
              <a:rPr lang="ko-KR" altLang="en-US" sz="1600" dirty="0" err="1"/>
              <a:t>행정대학의</a:t>
            </a:r>
            <a:r>
              <a:rPr lang="ko-KR" altLang="en-US" sz="1600" dirty="0"/>
              <a:t> 학생헌장에서 천명하고 있듯이 군사학과 학생들도 학생헌장에서 약속한 각종 프로그램을 통해서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  </a:t>
            </a:r>
            <a:r>
              <a:rPr lang="ko-KR" altLang="en-US" sz="1600" dirty="0"/>
              <a:t>육해공군 및 해병대와 특전사의 </a:t>
            </a:r>
            <a:r>
              <a:rPr lang="ko-KR" altLang="en-US" sz="1600" dirty="0" err="1"/>
              <a:t>학사장교와</a:t>
            </a:r>
            <a:r>
              <a:rPr lang="en-US" altLang="ko-KR" sz="1600" dirty="0"/>
              <a:t> </a:t>
            </a:r>
            <a:r>
              <a:rPr lang="ko-KR" altLang="en-US" sz="1600" dirty="0"/>
              <a:t>경찰 공무원</a:t>
            </a:r>
            <a:r>
              <a:rPr lang="en-US" altLang="ko-KR" sz="1600" dirty="0"/>
              <a:t>, </a:t>
            </a:r>
            <a:r>
              <a:rPr lang="ko-KR" altLang="en-US" sz="1600" dirty="0"/>
              <a:t>군 공무원</a:t>
            </a:r>
            <a:r>
              <a:rPr lang="en-US" altLang="ko-KR" sz="1600" dirty="0"/>
              <a:t>, </a:t>
            </a:r>
            <a:r>
              <a:rPr lang="ko-KR" altLang="en-US" sz="1600" dirty="0"/>
              <a:t>국가 공무원으로도 진출하게 됩니다</a:t>
            </a:r>
            <a:r>
              <a:rPr lang="en-US" altLang="ko-KR" sz="1600" dirty="0"/>
              <a:t>.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̶"/>
            </a:pPr>
            <a:endParaRPr lang="en-US" altLang="ko-KR" sz="1600" dirty="0"/>
          </a:p>
          <a:p>
            <a:pPr lvl="0">
              <a:lnSpc>
                <a:spcPct val="100000"/>
              </a:lnSpc>
              <a:buSzPct val="150000"/>
              <a:buNone/>
            </a:pP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ko-KR" altLang="en-US" sz="1800" dirty="0">
                <a:solidFill>
                  <a:schemeClr val="accent6">
                    <a:lumMod val="75000"/>
                  </a:schemeClr>
                </a:solidFill>
              </a:rPr>
              <a:t>국가와 민족을 위해 봉사할 젊은 청년들의 선택은 오직 하나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ko-KR" altLang="en-US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1">
              <a:lnSpc>
                <a:spcPct val="110000"/>
              </a:lnSpc>
              <a:buFont typeface="Calibri" panose="020F0502020204030204" pitchFamily="34" charset="0"/>
              <a:buChar char="̶"/>
            </a:pPr>
            <a:r>
              <a:rPr lang="ko-KR" altLang="en-US" sz="1600" dirty="0"/>
              <a:t>  진로</a:t>
            </a:r>
            <a:r>
              <a:rPr lang="en-US" altLang="ko-KR" sz="1600" dirty="0"/>
              <a:t>, </a:t>
            </a:r>
            <a:r>
              <a:rPr lang="ko-KR" altLang="en-US" sz="1600" dirty="0"/>
              <a:t>취업</a:t>
            </a:r>
            <a:r>
              <a:rPr lang="en-US" altLang="ko-KR" sz="1600" dirty="0"/>
              <a:t>, </a:t>
            </a:r>
            <a:r>
              <a:rPr lang="ko-KR" altLang="en-US" sz="1600" dirty="0"/>
              <a:t>병역</a:t>
            </a:r>
            <a:r>
              <a:rPr lang="en-US" altLang="ko-KR" sz="1600" dirty="0"/>
              <a:t>, </a:t>
            </a:r>
            <a:r>
              <a:rPr lang="ko-KR" altLang="en-US" sz="1600" dirty="0"/>
              <a:t>등록금 걱정 없는 대구대 군사학과 뿐입니다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̶"/>
            </a:pPr>
            <a:r>
              <a:rPr lang="ko-KR" altLang="en-US" sz="1600" dirty="0"/>
              <a:t>  우수한 체력과 리더십을 갖춘 야망 있는 학생들을 환영합니다</a:t>
            </a:r>
            <a:r>
              <a:rPr lang="en-US" altLang="ko-KR" sz="1600" dirty="0"/>
              <a:t>.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̶"/>
            </a:pPr>
            <a:endParaRPr lang="en-US" altLang="ko-KR" sz="1600" dirty="0"/>
          </a:p>
          <a:p>
            <a:pPr lvl="0">
              <a:lnSpc>
                <a:spcPct val="100000"/>
              </a:lnSpc>
              <a:buFont typeface="Calibri" panose="020F0502020204030204" pitchFamily="34" charset="0"/>
              <a:buChar char="̶"/>
            </a:pPr>
            <a:r>
              <a:rPr lang="ko-KR" altLang="en-US" sz="1600" dirty="0"/>
              <a:t>  감사합니다</a:t>
            </a:r>
            <a:r>
              <a:rPr lang="en-US" altLang="ko-KR" sz="1600" dirty="0"/>
              <a:t>.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̶"/>
            </a:pP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30440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04512" y="188640"/>
            <a:ext cx="1248003" cy="323397"/>
          </a:xfrm>
          <a:prstGeom prst="rect">
            <a:avLst/>
          </a:prstGeom>
        </p:spPr>
      </p:pic>
      <p:sp>
        <p:nvSpPr>
          <p:cNvPr id="3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10780447" y="6519964"/>
            <a:ext cx="1186835" cy="3654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4" b="1">
                <a:solidFill>
                  <a:schemeClr val="tx1"/>
                </a:solidFill>
              </a:defRPr>
            </a:lvl1pPr>
          </a:lstStyle>
          <a:p>
            <a:fld id="{F43B6049-7010-436F-9ACB-93DB4600561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073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10780447" y="6519964"/>
            <a:ext cx="1186835" cy="3654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F43B6049-7010-436F-9ACB-93DB4600561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424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68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0EDAAAF-B910-44D3-9107-084AFA6B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56D66653-514A-439F-9DBA-7FD9DDB95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2C2759D2-97A9-4623-8B24-B029D376B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60EDD02-4C99-44C2-A58B-7D061A11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72AAA34-0449-426D-8F9B-DDA3E9FF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637D-BF90-496F-A24D-C4DAED2389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024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6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2B632-66FC-4616-8D56-9152D78CF3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893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  <p:sldLayoutId id="2147483663" r:id="rId3"/>
    <p:sldLayoutId id="2147483660" r:id="rId4"/>
    <p:sldLayoutId id="2147483661" r:id="rId5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emf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647728" y="577191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3600" b="1" dirty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  <a:cs typeface="+mn-cs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839416" y="1673424"/>
            <a:ext cx="10657184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359817" y="44624"/>
            <a:ext cx="2760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단과대학 개관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20509" y="4078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12" y="3829464"/>
            <a:ext cx="2488702" cy="27127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869" y="999536"/>
            <a:ext cx="11321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대구대학교</a:t>
            </a:r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법</a:t>
            </a:r>
            <a:r>
              <a:rPr lang="en-US" altLang="ko-KR" sz="32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3200" dirty="0" err="1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행정대학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</a:t>
            </a:r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여러분의</a:t>
            </a:r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공무원 합격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을</a:t>
            </a:r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책임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집니다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064" y="1880114"/>
            <a:ext cx="10858444" cy="33855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법학부</a:t>
            </a:r>
            <a:r>
              <a:rPr lang="en-US" altLang="ko-KR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행정학과</a:t>
            </a:r>
            <a:r>
              <a:rPr lang="en-US" altLang="ko-KR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경찰학부</a:t>
            </a:r>
            <a:r>
              <a:rPr lang="en-US" altLang="ko-KR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경찰행정학전공</a:t>
            </a:r>
            <a:r>
              <a:rPr lang="en-US" altLang="ko-KR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자치경찰학전공</a:t>
            </a:r>
            <a:r>
              <a:rPr lang="en-US" altLang="ko-KR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), </a:t>
            </a:r>
            <a:r>
              <a:rPr lang="ko-KR" altLang="en-US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부동산</a:t>
            </a:r>
            <a:r>
              <a:rPr lang="en-US" altLang="ko-KR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6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지적학과</a:t>
            </a:r>
            <a:r>
              <a:rPr lang="en-US" altLang="ko-KR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군사학과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5065" y="2338706"/>
            <a:ext cx="1092878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여러분이 대구대학교 법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en-US" sz="16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행정대학을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선택하는 순간 교수진은 공무원이 되는 가장 빠르고 확실한 길로 안내할 것이다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algn="ctr">
              <a:lnSpc>
                <a:spcPts val="2500"/>
              </a:lnSpc>
            </a:pP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우리가 여러분의 공무원 합격을 자신하는 이유는 </a:t>
            </a: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  <a:latin typeface="나눔고딕 Bold" panose="020D0304000000000000" pitchFamily="50" charset="-127"/>
                <a:ea typeface="나눔고딕 Bold" panose="020D0304000000000000" pitchFamily="50" charset="-127"/>
              </a:rPr>
              <a:t>과감한 </a:t>
            </a:r>
            <a:r>
              <a:rPr lang="ko-KR" altLang="en-US" sz="1600" dirty="0" err="1">
                <a:solidFill>
                  <a:schemeClr val="accent6">
                    <a:lumMod val="75000"/>
                  </a:schemeClr>
                </a:solidFill>
                <a:latin typeface="나눔고딕 Bold" panose="020D0304000000000000" pitchFamily="50" charset="-127"/>
                <a:ea typeface="나눔고딕 Bold" panose="020D0304000000000000" pitchFamily="50" charset="-127"/>
              </a:rPr>
              <a:t>학제개편</a:t>
            </a:r>
            <a:r>
              <a:rPr lang="ko-KR" altLang="en-US" sz="16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과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  <a:latin typeface="나눔고딕 Bold" panose="020D0304000000000000" pitchFamily="50" charset="-127"/>
                <a:ea typeface="나눔고딕 Bold" panose="020D0304000000000000" pitchFamily="50" charset="-127"/>
              </a:rPr>
              <a:t>치열한 자기혁신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통해 </a:t>
            </a: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ts val="2500"/>
              </a:lnSpc>
            </a:pPr>
            <a:r>
              <a:rPr lang="ko-KR" altLang="en-US" sz="1600" dirty="0">
                <a:solidFill>
                  <a:srgbClr val="0070C0"/>
                </a:solidFill>
                <a:latin typeface="나눔고딕 Bold" panose="020D0304000000000000" pitchFamily="50" charset="-127"/>
                <a:ea typeface="나눔고딕 Bold" panose="020D0304000000000000" pitchFamily="50" charset="-127"/>
              </a:rPr>
              <a:t>공직자 양성의 </a:t>
            </a:r>
            <a:r>
              <a:rPr lang="ko-KR" altLang="en-US" sz="1600" dirty="0" err="1">
                <a:solidFill>
                  <a:srgbClr val="0070C0"/>
                </a:solidFill>
                <a:latin typeface="나눔고딕 Bold" panose="020D0304000000000000" pitchFamily="50" charset="-127"/>
                <a:ea typeface="나눔고딕 Bold" panose="020D0304000000000000" pitchFamily="50" charset="-127"/>
              </a:rPr>
              <a:t>블루오션을</a:t>
            </a:r>
            <a:r>
              <a:rPr lang="ko-KR" altLang="en-US" sz="1600" dirty="0">
                <a:solidFill>
                  <a:srgbClr val="0070C0"/>
                </a:solidFill>
                <a:latin typeface="나눔고딕 Bold" panose="020D0304000000000000" pitchFamily="50" charset="-127"/>
                <a:ea typeface="나눔고딕 Bold" panose="020D0304000000000000" pitchFamily="50" charset="-127"/>
              </a:rPr>
              <a:t> 개척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했기 때문이다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이에 교직원 일동은 아래 제시한 법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en-US" sz="16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행정대학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학생헌장을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통해 </a:t>
            </a: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ts val="2500"/>
              </a:lnSpc>
            </a:pP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약속한 것처럼 입학과 졸업은 물론 취업 후까지 헌신적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포괄적 서비스를 제공할 것이다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9860" y="3885828"/>
            <a:ext cx="7624106" cy="2689043"/>
          </a:xfrm>
          <a:prstGeom prst="rect">
            <a:avLst/>
          </a:prstGeom>
        </p:spPr>
      </p:pic>
      <p:sp>
        <p:nvSpPr>
          <p:cNvPr id="12" name="슬라이드 번호 개체 틀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3B6049-7010-436F-9ACB-93DB4600561D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421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2" y="58243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법학부</a:t>
            </a:r>
            <a:r>
              <a:rPr lang="en-US" altLang="ko-KR" sz="3600" b="1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(</a:t>
            </a:r>
            <a:r>
              <a:rPr lang="ko-KR" altLang="en-US" sz="3600" b="1" dirty="0" err="1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법학전공</a:t>
            </a:r>
            <a:r>
              <a:rPr lang="en-US" altLang="ko-KR" sz="3600" b="1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3600" b="1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공직법학전공</a:t>
            </a:r>
            <a:r>
              <a:rPr lang="en-US" altLang="ko-KR" sz="3600" b="1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)</a:t>
            </a:r>
            <a:endParaRPr lang="ko-KR" altLang="en-US" sz="3600" b="1" dirty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19336" y="836711"/>
            <a:ext cx="11927594" cy="5619647"/>
            <a:chOff x="629429" y="1479263"/>
            <a:chExt cx="11179659" cy="54790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대각선 방향의 모서리가 둥근 사각형 3"/>
            <p:cNvSpPr/>
            <p:nvPr/>
          </p:nvSpPr>
          <p:spPr>
            <a:xfrm>
              <a:off x="629429" y="1479263"/>
              <a:ext cx="11157973" cy="5395073"/>
            </a:xfrm>
            <a:prstGeom prst="round2DiagRect">
              <a:avLst>
                <a:gd name="adj1" fmla="val 9980"/>
                <a:gd name="adj2" fmla="val 0"/>
              </a:avLst>
            </a:prstGeom>
            <a:solidFill>
              <a:srgbClr val="77933C"/>
            </a:solidFill>
            <a:ln w="28575">
              <a:solidFill>
                <a:srgbClr val="77933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대각선 방향의 모서리가 둥근 사각형 4"/>
            <p:cNvSpPr/>
            <p:nvPr/>
          </p:nvSpPr>
          <p:spPr>
            <a:xfrm>
              <a:off x="651115" y="1760090"/>
              <a:ext cx="11157973" cy="5198228"/>
            </a:xfrm>
            <a:prstGeom prst="round2DiagRect">
              <a:avLst>
                <a:gd name="adj1" fmla="val 8662"/>
                <a:gd name="adj2" fmla="val 0"/>
              </a:avLst>
            </a:prstGeom>
            <a:solidFill>
              <a:schemeClr val="bg1"/>
            </a:solidFill>
            <a:ln w="28575">
              <a:solidFill>
                <a:srgbClr val="77933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accent1"/>
                  </a:solidFill>
                </a:rPr>
                <a:t> </a:t>
              </a:r>
              <a:endParaRPr lang="ko-KR" alt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D4AE6FC-67BE-4248-A709-9C343DDD024C}"/>
              </a:ext>
            </a:extLst>
          </p:cNvPr>
          <p:cNvSpPr txBox="1"/>
          <p:nvPr/>
        </p:nvSpPr>
        <p:spPr>
          <a:xfrm>
            <a:off x="1829506" y="2948313"/>
            <a:ext cx="5524263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▫ 2022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행정공무원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공채 필기시험 법학과목 필수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행정법총론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▫ 2022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경찰공무원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공채 필기시험 법학과목 필수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헌법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형사법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▫ 2022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소방공무원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공채 필기시험 법학과목 필수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행정법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소방관계법규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▫ 2023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법학전문대학원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지역 인재 선발 의무화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8403943" y="1487139"/>
            <a:ext cx="3168038" cy="1725838"/>
            <a:chOff x="1271464" y="1484784"/>
            <a:chExt cx="4176463" cy="2071041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xmlns="" id="{81341834-3104-4B93-BD7C-0120770A2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1464" y="1484784"/>
              <a:ext cx="4176463" cy="207104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F1AE1B9-127E-42C5-99FA-996A8091F26C}"/>
                </a:ext>
              </a:extLst>
            </p:cNvPr>
            <p:cNvSpPr txBox="1"/>
            <p:nvPr/>
          </p:nvSpPr>
          <p:spPr>
            <a:xfrm>
              <a:off x="1271464" y="1739434"/>
              <a:ext cx="4176463" cy="62787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</a:rPr>
                <a:t>대구시자치경찰위원장 </a:t>
              </a:r>
              <a:endParaRPr lang="en-US" altLang="ko-KR" sz="1400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1400" dirty="0">
                  <a:solidFill>
                    <a:schemeClr val="bg1"/>
                  </a:solidFill>
                </a:rPr>
                <a:t>대구대 법학부 </a:t>
              </a:r>
              <a:r>
                <a:rPr lang="ko-KR" altLang="en-US" sz="1400" dirty="0" err="1">
                  <a:solidFill>
                    <a:schemeClr val="bg1"/>
                  </a:solidFill>
                </a:rPr>
                <a:t>최철영</a:t>
              </a:r>
              <a:r>
                <a:rPr lang="ko-KR" altLang="en-US" sz="1400" dirty="0">
                  <a:solidFill>
                    <a:schemeClr val="bg1"/>
                  </a:solidFill>
                </a:rPr>
                <a:t> 교수</a:t>
              </a: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939794" y="3840748"/>
            <a:ext cx="3168352" cy="2008434"/>
            <a:chOff x="1271464" y="3838394"/>
            <a:chExt cx="3168352" cy="2008434"/>
          </a:xfrm>
        </p:grpSpPr>
        <p:pic>
          <p:nvPicPr>
            <p:cNvPr id="13" name="그림 12" descr="실내, 천장, 사람, 장면이(가) 표시된 사진&#10;&#10;자동 생성된 설명">
              <a:extLst>
                <a:ext uri="{FF2B5EF4-FFF2-40B4-BE49-F238E27FC236}">
                  <a16:creationId xmlns:a16="http://schemas.microsoft.com/office/drawing/2014/main" xmlns="" id="{B10ECD08-B0DF-4131-8546-869215F12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778" y="3838394"/>
              <a:ext cx="3168038" cy="2008434"/>
            </a:xfrm>
            <a:prstGeom prst="rect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B06CA2F-B630-42C0-912E-890D617BDA3C}"/>
                </a:ext>
              </a:extLst>
            </p:cNvPr>
            <p:cNvSpPr txBox="1"/>
            <p:nvPr/>
          </p:nvSpPr>
          <p:spPr>
            <a:xfrm>
              <a:off x="1271464" y="3959975"/>
              <a:ext cx="3168038" cy="52322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</a:rPr>
                <a:t>대구지방변호사협회</a:t>
              </a:r>
              <a:endParaRPr lang="en-US" altLang="ko-KR" sz="1400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1400" dirty="0">
                  <a:solidFill>
                    <a:schemeClr val="bg1"/>
                  </a:solidFill>
                </a:rPr>
                <a:t>소송실무교육 </a:t>
              </a:r>
              <a:r>
                <a:rPr lang="en-US" altLang="ko-KR" sz="1400" dirty="0">
                  <a:solidFill>
                    <a:schemeClr val="bg1"/>
                  </a:solidFill>
                </a:rPr>
                <a:t>MOU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4683821" y="3841292"/>
            <a:ext cx="3065361" cy="2005536"/>
            <a:chOff x="4820101" y="3841292"/>
            <a:chExt cx="3065361" cy="2005536"/>
          </a:xfrm>
        </p:grpSpPr>
        <p:pic>
          <p:nvPicPr>
            <p:cNvPr id="16" name="그림 15" descr="실내, 회의실이(가) 표시된 사진&#10;&#10;자동 생성된 설명">
              <a:extLst>
                <a:ext uri="{FF2B5EF4-FFF2-40B4-BE49-F238E27FC236}">
                  <a16:creationId xmlns:a16="http://schemas.microsoft.com/office/drawing/2014/main" xmlns="" id="{4A733598-7737-4F38-A755-9145CE01E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102" y="3841292"/>
              <a:ext cx="3065360" cy="2005536"/>
            </a:xfrm>
            <a:prstGeom prst="rect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1E2C102-703C-44A6-B5ED-929156B94B17}"/>
                </a:ext>
              </a:extLst>
            </p:cNvPr>
            <p:cNvSpPr txBox="1"/>
            <p:nvPr/>
          </p:nvSpPr>
          <p:spPr>
            <a:xfrm>
              <a:off x="4820101" y="3947106"/>
              <a:ext cx="3043130" cy="52322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</a:rPr>
                <a:t>소방공무원 특강</a:t>
              </a:r>
              <a:endParaRPr lang="en-US" altLang="ko-KR" sz="1400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1400" dirty="0">
                  <a:solidFill>
                    <a:schemeClr val="bg1"/>
                  </a:solidFill>
                </a:rPr>
                <a:t>행정법 소방관계법규 강좌</a:t>
              </a:r>
              <a:endParaRPr lang="en-US" altLang="ko-K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8403943" y="3838394"/>
            <a:ext cx="3142055" cy="2008434"/>
            <a:chOff x="8238898" y="3838394"/>
            <a:chExt cx="3142055" cy="2008434"/>
          </a:xfrm>
        </p:grpSpPr>
        <p:pic>
          <p:nvPicPr>
            <p:cNvPr id="19" name="그림 18" descr="사람들, 군중이(가) 표시된 사진&#10;&#10;자동 생성된 설명">
              <a:extLst>
                <a:ext uri="{FF2B5EF4-FFF2-40B4-BE49-F238E27FC236}">
                  <a16:creationId xmlns:a16="http://schemas.microsoft.com/office/drawing/2014/main" xmlns="" id="{01CF6903-97AE-40F8-B47A-D63AF7D8F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8898" y="3838394"/>
              <a:ext cx="3065362" cy="2008434"/>
            </a:xfrm>
            <a:prstGeom prst="rect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89597BA-CE75-46C5-ADFF-D2AB6FE13647}"/>
                </a:ext>
              </a:extLst>
            </p:cNvPr>
            <p:cNvSpPr txBox="1"/>
            <p:nvPr/>
          </p:nvSpPr>
          <p:spPr>
            <a:xfrm>
              <a:off x="8315591" y="3951254"/>
              <a:ext cx="3065362" cy="52322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</a:rPr>
                <a:t>다양한 학생활동</a:t>
              </a:r>
              <a:endParaRPr lang="en-US" altLang="ko-KR" sz="1400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1400" dirty="0">
                  <a:solidFill>
                    <a:schemeClr val="bg1"/>
                  </a:solidFill>
                </a:rPr>
                <a:t>모의재판</a:t>
              </a:r>
              <a:r>
                <a:rPr lang="en-US" altLang="ko-KR" sz="1400" dirty="0">
                  <a:solidFill>
                    <a:schemeClr val="bg1"/>
                  </a:solidFill>
                </a:rPr>
                <a:t>, </a:t>
              </a:r>
              <a:r>
                <a:rPr lang="ko-KR" altLang="en-US" sz="1400" dirty="0">
                  <a:solidFill>
                    <a:schemeClr val="bg1"/>
                  </a:solidFill>
                </a:rPr>
                <a:t>법원견학</a:t>
              </a:r>
              <a:r>
                <a:rPr lang="en-US" altLang="ko-KR" sz="1400" dirty="0">
                  <a:solidFill>
                    <a:schemeClr val="bg1"/>
                  </a:solidFill>
                </a:rPr>
                <a:t>, </a:t>
              </a:r>
              <a:r>
                <a:rPr lang="ko-KR" altLang="en-US" sz="1400" dirty="0">
                  <a:solidFill>
                    <a:schemeClr val="bg1"/>
                  </a:solidFill>
                </a:rPr>
                <a:t>저작권청년강사</a:t>
              </a:r>
            </a:p>
          </p:txBody>
        </p:sp>
      </p:grpSp>
      <p:pic>
        <p:nvPicPr>
          <p:cNvPr id="15" name="그림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231" y="2004184"/>
            <a:ext cx="1273909" cy="15379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D4AE6FC-67BE-4248-A709-9C343DDD024C}"/>
              </a:ext>
            </a:extLst>
          </p:cNvPr>
          <p:cNvSpPr txBox="1"/>
          <p:nvPr/>
        </p:nvSpPr>
        <p:spPr>
          <a:xfrm>
            <a:off x="2013872" y="1344259"/>
            <a:ext cx="5524263" cy="16119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pPr lvl="0">
              <a:lnSpc>
                <a:spcPts val="3000"/>
              </a:lnSpc>
              <a:defRPr/>
            </a:pPr>
            <a:r>
              <a:rPr lang="ko-KR" alt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대구∙경북</a:t>
            </a:r>
            <a:r>
              <a:rPr lang="ko-KR" alt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지역 법학부 </a:t>
            </a:r>
            <a:r>
              <a:rPr lang="ko-KR" altLang="en-US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최대 다수의 전임교원</a:t>
            </a:r>
            <a:endParaRPr lang="en-US" altLang="ko-KR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>
              <a:lnSpc>
                <a:spcPts val="3000"/>
              </a:lnSpc>
              <a:defRPr/>
            </a:pPr>
            <a:r>
              <a:rPr lang="ko-KR" alt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압도적인 </a:t>
            </a:r>
            <a:r>
              <a:rPr lang="ko-KR" altLang="en-US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법률전문가 및 공공인재 배출</a:t>
            </a:r>
            <a:endParaRPr lang="en-US" altLang="ko-KR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>
              <a:lnSpc>
                <a:spcPts val="3000"/>
              </a:lnSpc>
              <a:defRPr/>
            </a:pPr>
            <a:r>
              <a:rPr lang="ko-KR" alt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프리로스쿨</a:t>
            </a:r>
            <a:r>
              <a:rPr lang="ko-KR" alt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창의융복합</a:t>
            </a:r>
            <a:r>
              <a:rPr lang="ko-KR" alt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전공 과정 실시</a:t>
            </a:r>
            <a:endParaRPr lang="en-US" altLang="ko-KR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>
              <a:lnSpc>
                <a:spcPts val="3000"/>
              </a:lnSpc>
              <a:defRPr/>
            </a:pPr>
            <a:r>
              <a:rPr lang="ko-KR" alt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진로취업책임교수제</a:t>
            </a:r>
            <a:r>
              <a:rPr lang="ko-KR" alt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지정독서실</a:t>
            </a:r>
            <a:r>
              <a:rPr lang="ko-KR" alt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운영</a:t>
            </a:r>
            <a:endParaRPr lang="en-US" altLang="ko-KR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슬라이드 번호 개체 틀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3B6049-7010-436F-9ACB-93DB4600561D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pic>
        <p:nvPicPr>
          <p:cNvPr id="30" name="그래픽 29" descr="의사봉 윤곽선">
            <a:extLst>
              <a:ext uri="{FF2B5EF4-FFF2-40B4-BE49-F238E27FC236}">
                <a16:creationId xmlns:a16="http://schemas.microsoft.com/office/drawing/2014/main" xmlns="" id="{DD73AEC5-7AA8-42DA-A636-C0A7CB89B2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82226" y="1467782"/>
            <a:ext cx="217018" cy="217018"/>
          </a:xfrm>
          <a:prstGeom prst="rect">
            <a:avLst/>
          </a:prstGeom>
        </p:spPr>
      </p:pic>
      <p:pic>
        <p:nvPicPr>
          <p:cNvPr id="31" name="그래픽 30" descr="의사봉 윤곽선">
            <a:extLst>
              <a:ext uri="{FF2B5EF4-FFF2-40B4-BE49-F238E27FC236}">
                <a16:creationId xmlns:a16="http://schemas.microsoft.com/office/drawing/2014/main" xmlns="" id="{43AD59E9-005F-42A4-9100-CC1F66D407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93795" y="1891520"/>
            <a:ext cx="217018" cy="217018"/>
          </a:xfrm>
          <a:prstGeom prst="rect">
            <a:avLst/>
          </a:prstGeom>
        </p:spPr>
      </p:pic>
      <p:pic>
        <p:nvPicPr>
          <p:cNvPr id="32" name="그래픽 31" descr="의사봉 윤곽선">
            <a:extLst>
              <a:ext uri="{FF2B5EF4-FFF2-40B4-BE49-F238E27FC236}">
                <a16:creationId xmlns:a16="http://schemas.microsoft.com/office/drawing/2014/main" xmlns="" id="{4BC7D169-F1A5-4468-98E7-CA1D042D51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82226" y="2289270"/>
            <a:ext cx="217018" cy="217018"/>
          </a:xfrm>
          <a:prstGeom prst="rect">
            <a:avLst/>
          </a:prstGeom>
        </p:spPr>
      </p:pic>
      <p:pic>
        <p:nvPicPr>
          <p:cNvPr id="33" name="그래픽 32" descr="의사봉 윤곽선">
            <a:extLst>
              <a:ext uri="{FF2B5EF4-FFF2-40B4-BE49-F238E27FC236}">
                <a16:creationId xmlns:a16="http://schemas.microsoft.com/office/drawing/2014/main" xmlns="" id="{EC612EBE-5653-4CF6-9D17-2BE8022705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82226" y="2645158"/>
            <a:ext cx="217018" cy="21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3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242663" y="836711"/>
            <a:ext cx="11685985" cy="5619647"/>
            <a:chOff x="651115" y="1479263"/>
            <a:chExt cx="11157974" cy="54790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대각선 방향의 모서리가 둥근 사각형 6"/>
            <p:cNvSpPr/>
            <p:nvPr/>
          </p:nvSpPr>
          <p:spPr>
            <a:xfrm>
              <a:off x="651116" y="1479263"/>
              <a:ext cx="11157973" cy="5395073"/>
            </a:xfrm>
            <a:prstGeom prst="round2DiagRect">
              <a:avLst>
                <a:gd name="adj1" fmla="val 9980"/>
                <a:gd name="adj2" fmla="val 0"/>
              </a:avLst>
            </a:prstGeom>
            <a:solidFill>
              <a:srgbClr val="77933C"/>
            </a:solidFill>
            <a:ln w="28575">
              <a:solidFill>
                <a:srgbClr val="77933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대각선 방향의 모서리가 둥근 사각형 7"/>
            <p:cNvSpPr/>
            <p:nvPr/>
          </p:nvSpPr>
          <p:spPr>
            <a:xfrm>
              <a:off x="651115" y="1760090"/>
              <a:ext cx="11157973" cy="5198228"/>
            </a:xfrm>
            <a:prstGeom prst="round2DiagRect">
              <a:avLst>
                <a:gd name="adj1" fmla="val 8662"/>
                <a:gd name="adj2" fmla="val 0"/>
              </a:avLst>
            </a:prstGeom>
            <a:solidFill>
              <a:schemeClr val="bg1"/>
            </a:solidFill>
            <a:ln w="28575">
              <a:solidFill>
                <a:srgbClr val="77933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accent1"/>
                  </a:solidFill>
                </a:rPr>
                <a:t> </a:t>
              </a:r>
              <a:endParaRPr lang="ko-KR" alt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906788" y="1673424"/>
            <a:ext cx="2907008" cy="18203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647728" y="577191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3600" b="1" dirty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  <a:cs typeface="+mn-cs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839416" y="1673424"/>
            <a:ext cx="10657184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359817" y="44624"/>
            <a:ext cx="183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행정학과</a:t>
            </a:r>
          </a:p>
        </p:txBody>
      </p:sp>
      <p:grpSp>
        <p:nvGrpSpPr>
          <p:cNvPr id="13" name="그룹 1003"/>
          <p:cNvGrpSpPr/>
          <p:nvPr/>
        </p:nvGrpSpPr>
        <p:grpSpPr>
          <a:xfrm>
            <a:off x="4110812" y="4605965"/>
            <a:ext cx="3744416" cy="1137748"/>
            <a:chOff x="8701227" y="1288366"/>
            <a:chExt cx="6827714" cy="2485638"/>
          </a:xfrm>
        </p:grpSpPr>
        <p:pic>
          <p:nvPicPr>
            <p:cNvPr id="14" name="Object 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01227" y="1288366"/>
              <a:ext cx="6827714" cy="2485638"/>
            </a:xfrm>
            <a:prstGeom prst="rect">
              <a:avLst/>
            </a:prstGeom>
          </p:spPr>
        </p:pic>
      </p:grpSp>
      <p:pic>
        <p:nvPicPr>
          <p:cNvPr id="15" name="Object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5772" y="5400170"/>
            <a:ext cx="1503488" cy="257741"/>
          </a:xfrm>
          <a:prstGeom prst="rect">
            <a:avLst/>
          </a:prstGeom>
        </p:spPr>
      </p:pic>
      <p:grpSp>
        <p:nvGrpSpPr>
          <p:cNvPr id="16" name="그룹 1001"/>
          <p:cNvGrpSpPr/>
          <p:nvPr/>
        </p:nvGrpSpPr>
        <p:grpSpPr>
          <a:xfrm>
            <a:off x="1541718" y="4341622"/>
            <a:ext cx="1944216" cy="1392944"/>
            <a:chOff x="10220167" y="3774004"/>
            <a:chExt cx="3789833" cy="3175211"/>
          </a:xfrm>
        </p:grpSpPr>
        <p:pic>
          <p:nvPicPr>
            <p:cNvPr id="17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0167" y="3774004"/>
              <a:ext cx="3789833" cy="3175211"/>
            </a:xfrm>
            <a:prstGeom prst="rect">
              <a:avLst/>
            </a:prstGeom>
          </p:spPr>
        </p:pic>
      </p:grpSp>
      <p:pic>
        <p:nvPicPr>
          <p:cNvPr id="18" name="Object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4165" y="5777679"/>
            <a:ext cx="3155908" cy="31877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27448" y="1467375"/>
            <a:ext cx="24338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행정학은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1631" y="2105561"/>
            <a:ext cx="2658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국가 및 지방 발전에 적극적 </a:t>
            </a:r>
            <a:endParaRPr lang="en-US" altLang="ko-KR" sz="1600" dirty="0">
              <a:solidFill>
                <a:schemeClr val="accent4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대안을 제시</a:t>
            </a:r>
            <a:r>
              <a:rPr lang="en-US" altLang="ko-KR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실행하는 학문</a:t>
            </a:r>
            <a:endParaRPr lang="en-US" altLang="ko-KR" sz="1600" dirty="0">
              <a:solidFill>
                <a:schemeClr val="accent4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endParaRPr lang="en-US" altLang="ko-KR" sz="1600" dirty="0">
              <a:solidFill>
                <a:schemeClr val="accent4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국가계획 발전과 다양한 정책 및 </a:t>
            </a:r>
            <a:r>
              <a:rPr lang="ko-KR" altLang="en-US" sz="1600" dirty="0" err="1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행정이론</a:t>
            </a:r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연구 진행</a:t>
            </a:r>
            <a:endParaRPr lang="en-US" altLang="ko-KR" sz="1600" dirty="0">
              <a:solidFill>
                <a:schemeClr val="accent4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519121" y="1673424"/>
            <a:ext cx="2907008" cy="18203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735549" y="1467375"/>
            <a:ext cx="248331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행정학과 현황</a:t>
            </a:r>
            <a:endParaRPr lang="en-US" altLang="ko-KR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01124" y="2105561"/>
            <a:ext cx="2658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행정학과 연 평균 </a:t>
            </a:r>
            <a:r>
              <a:rPr lang="en-US" altLang="ko-KR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10</a:t>
            </a:r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명 정도의 </a:t>
            </a:r>
            <a:endParaRPr lang="en-US" altLang="ko-KR" sz="1600" dirty="0">
              <a:solidFill>
                <a:schemeClr val="accent4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정부기관 및 공기업 취업자를</a:t>
            </a:r>
            <a:endParaRPr lang="en-US" altLang="ko-KR" sz="1600" dirty="0">
              <a:solidFill>
                <a:schemeClr val="accent4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꾸준하게 배출 중</a:t>
            </a:r>
            <a:endParaRPr lang="en-US" altLang="ko-KR" sz="1600" dirty="0">
              <a:solidFill>
                <a:schemeClr val="accent4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endParaRPr lang="en-US" altLang="ko-KR" sz="1600" dirty="0">
              <a:solidFill>
                <a:schemeClr val="accent4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공공분야 취업에 유리</a:t>
            </a:r>
            <a:endParaRPr lang="en-US" altLang="ko-KR" sz="1600" dirty="0">
              <a:solidFill>
                <a:schemeClr val="accent4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8294416" y="1673424"/>
            <a:ext cx="2907008" cy="18203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8513950" y="1467375"/>
            <a:ext cx="237277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졸업 후 진로</a:t>
            </a:r>
            <a:endParaRPr lang="en-US" altLang="ko-KR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76419" y="2105561"/>
            <a:ext cx="2658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공무원 시험을 통한 정부기관 진출</a:t>
            </a:r>
            <a:endParaRPr lang="en-US" altLang="ko-KR" sz="1600" dirty="0">
              <a:solidFill>
                <a:schemeClr val="accent4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endParaRPr lang="en-US" altLang="ko-KR" sz="1600" dirty="0">
              <a:solidFill>
                <a:schemeClr val="accent4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중앙 및 지방공기업</a:t>
            </a:r>
            <a:r>
              <a:rPr lang="en-US" altLang="ko-KR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시민단체</a:t>
            </a:r>
            <a:r>
              <a:rPr lang="en-US" altLang="ko-KR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금융기관</a:t>
            </a:r>
            <a:r>
              <a:rPr lang="en-US" altLang="ko-KR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민간기업</a:t>
            </a:r>
            <a:r>
              <a:rPr lang="en-US" altLang="ko-KR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대학</a:t>
            </a:r>
            <a:endParaRPr lang="en-US" altLang="ko-KR" sz="1600" dirty="0">
              <a:solidFill>
                <a:schemeClr val="accent4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906788" y="4027324"/>
            <a:ext cx="10294636" cy="22091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1127448" y="3821276"/>
            <a:ext cx="24338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행정학과 졸업생 현황</a:t>
            </a:r>
          </a:p>
        </p:txBody>
      </p:sp>
      <p:grpSp>
        <p:nvGrpSpPr>
          <p:cNvPr id="38" name="그룹 37"/>
          <p:cNvGrpSpPr/>
          <p:nvPr/>
        </p:nvGrpSpPr>
        <p:grpSpPr>
          <a:xfrm>
            <a:off x="1127448" y="1365307"/>
            <a:ext cx="734826" cy="816011"/>
            <a:chOff x="1001672" y="1365307"/>
            <a:chExt cx="734826" cy="816011"/>
          </a:xfrm>
        </p:grpSpPr>
        <p:pic>
          <p:nvPicPr>
            <p:cNvPr id="36" name="그림 35"/>
            <p:cNvPicPr preferRelativeResize="0"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1012" flipH="1">
              <a:off x="1001672" y="1373080"/>
              <a:ext cx="734826" cy="808238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276093" y="1365307"/>
              <a:ext cx="422215" cy="555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latinLnBrk="0" hangingPunct="0">
                <a:lnSpc>
                  <a:spcPct val="110000"/>
                </a:lnSpc>
              </a:pPr>
              <a:r>
                <a:rPr lang="en-US" altLang="ko-KR" sz="28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</a:t>
              </a:r>
              <a:endParaRPr lang="ko-KR" alt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4804098" y="1365307"/>
            <a:ext cx="734826" cy="816011"/>
            <a:chOff x="1001672" y="1365307"/>
            <a:chExt cx="734826" cy="816011"/>
          </a:xfrm>
        </p:grpSpPr>
        <p:pic>
          <p:nvPicPr>
            <p:cNvPr id="40" name="그림 39"/>
            <p:cNvPicPr preferRelativeResize="0"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1012" flipH="1">
              <a:off x="1001672" y="1373080"/>
              <a:ext cx="734826" cy="80823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276093" y="1365307"/>
              <a:ext cx="422215" cy="555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latinLnBrk="0" hangingPunct="0">
                <a:lnSpc>
                  <a:spcPct val="110000"/>
                </a:lnSpc>
              </a:pPr>
              <a:r>
                <a:rPr lang="en-US" altLang="ko-KR" sz="28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B</a:t>
              </a:r>
              <a:endParaRPr lang="ko-KR" alt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8472264" y="1365307"/>
            <a:ext cx="734826" cy="816011"/>
            <a:chOff x="1001672" y="1365307"/>
            <a:chExt cx="734826" cy="816011"/>
          </a:xfrm>
        </p:grpSpPr>
        <p:pic>
          <p:nvPicPr>
            <p:cNvPr id="43" name="그림 42"/>
            <p:cNvPicPr preferRelativeResize="0"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1012" flipH="1">
              <a:off x="1001672" y="1373080"/>
              <a:ext cx="734826" cy="80823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1276093" y="1365307"/>
              <a:ext cx="422215" cy="555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latinLnBrk="0" hangingPunct="0">
                <a:lnSpc>
                  <a:spcPct val="110000"/>
                </a:lnSpc>
              </a:pPr>
              <a:r>
                <a:rPr lang="en-US" altLang="ko-KR" sz="28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C</a:t>
              </a:r>
              <a:endParaRPr lang="ko-KR" alt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3B6049-7010-436F-9ACB-93DB4600561D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042917" y="4365104"/>
            <a:ext cx="28931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한국가스공사 본부장</a:t>
            </a: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대구은행 부행장</a:t>
            </a: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영천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경산 부시장</a:t>
            </a: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군수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경찰서장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분당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대구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pPr algn="ctr"/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TBC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사장</a:t>
            </a: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특정직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사기업의 기관장 등</a:t>
            </a: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그 외 많은 공무원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공기업 배출</a:t>
            </a: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1667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119336" y="905697"/>
            <a:ext cx="11927594" cy="5619647"/>
            <a:chOff x="629429" y="1479263"/>
            <a:chExt cx="11179659" cy="54790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대각선 방향의 모서리가 둥근 사각형 24"/>
            <p:cNvSpPr/>
            <p:nvPr/>
          </p:nvSpPr>
          <p:spPr>
            <a:xfrm>
              <a:off x="629429" y="1479263"/>
              <a:ext cx="11157973" cy="5395073"/>
            </a:xfrm>
            <a:prstGeom prst="round2DiagRect">
              <a:avLst>
                <a:gd name="adj1" fmla="val 9980"/>
                <a:gd name="adj2" fmla="val 0"/>
              </a:avLst>
            </a:prstGeom>
            <a:solidFill>
              <a:srgbClr val="77933C"/>
            </a:solidFill>
            <a:ln w="28575">
              <a:solidFill>
                <a:srgbClr val="77933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대각선 방향의 모서리가 둥근 사각형 25"/>
            <p:cNvSpPr/>
            <p:nvPr/>
          </p:nvSpPr>
          <p:spPr>
            <a:xfrm>
              <a:off x="651115" y="1760090"/>
              <a:ext cx="11157973" cy="5198228"/>
            </a:xfrm>
            <a:prstGeom prst="round2DiagRect">
              <a:avLst>
                <a:gd name="adj1" fmla="val 8662"/>
                <a:gd name="adj2" fmla="val 0"/>
              </a:avLst>
            </a:prstGeom>
            <a:solidFill>
              <a:schemeClr val="bg1"/>
            </a:solidFill>
            <a:ln w="28575">
              <a:solidFill>
                <a:srgbClr val="77933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accent1"/>
                  </a:solidFill>
                </a:rPr>
                <a:t> </a:t>
              </a:r>
              <a:endParaRPr lang="ko-KR" alt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1" name="그룹 1006"/>
          <p:cNvGrpSpPr/>
          <p:nvPr/>
        </p:nvGrpSpPr>
        <p:grpSpPr>
          <a:xfrm>
            <a:off x="964463" y="3212976"/>
            <a:ext cx="952334" cy="952334"/>
            <a:chOff x="4930600" y="3261390"/>
            <a:chExt cx="1428501" cy="1428501"/>
          </a:xfrm>
        </p:grpSpPr>
        <p:pic>
          <p:nvPicPr>
            <p:cNvPr id="42" name="Object 1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0600" y="3261390"/>
              <a:ext cx="1428501" cy="1428501"/>
            </a:xfrm>
            <a:prstGeom prst="rect">
              <a:avLst/>
            </a:prstGeom>
          </p:spPr>
        </p:pic>
      </p:grpSp>
      <p:grpSp>
        <p:nvGrpSpPr>
          <p:cNvPr id="1001" name="그룹 1001"/>
          <p:cNvGrpSpPr/>
          <p:nvPr/>
        </p:nvGrpSpPr>
        <p:grpSpPr>
          <a:xfrm>
            <a:off x="551384" y="6352563"/>
            <a:ext cx="8300221" cy="28765"/>
            <a:chOff x="4930600" y="2356674"/>
            <a:chExt cx="12450332" cy="4314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0600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64463" y="4227017"/>
            <a:ext cx="952334" cy="952334"/>
            <a:chOff x="4930600" y="3261390"/>
            <a:chExt cx="1428501" cy="1428501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0600" y="3261390"/>
              <a:ext cx="1428501" cy="142850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94020" y="1381250"/>
            <a:ext cx="1343695" cy="1593992"/>
            <a:chOff x="16642121" y="896298"/>
            <a:chExt cx="1161953" cy="1378395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780000">
              <a:off x="16642121" y="896298"/>
              <a:ext cx="1161953" cy="137839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550445" y="1509410"/>
            <a:ext cx="1601723" cy="1378019"/>
            <a:chOff x="1872881" y="489948"/>
            <a:chExt cx="2402584" cy="2067028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2881" y="489948"/>
              <a:ext cx="2402584" cy="2067028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359817" y="44624"/>
            <a:ext cx="861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경찰학부</a:t>
            </a:r>
            <a:r>
              <a:rPr lang="en-US" altLang="ko-KR" sz="3600" b="1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(</a:t>
            </a:r>
            <a:r>
              <a:rPr lang="ko-KR" altLang="en-US" sz="3600" b="1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경찰행정학전공</a:t>
            </a:r>
            <a:r>
              <a:rPr lang="en-US" altLang="ko-KR" sz="3600" b="1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3600" b="1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자치경찰학전공</a:t>
            </a:r>
            <a:r>
              <a:rPr lang="en-US" altLang="ko-KR" sz="3600" b="1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)</a:t>
            </a:r>
            <a:endParaRPr lang="ko-KR" altLang="en-US" sz="3600" b="1" dirty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28" name="Object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77219" y="3279528"/>
            <a:ext cx="4781697" cy="974833"/>
          </a:xfrm>
          <a:prstGeom prst="rect">
            <a:avLst/>
          </a:prstGeom>
        </p:spPr>
      </p:pic>
      <p:pic>
        <p:nvPicPr>
          <p:cNvPr id="30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5837" y="3362921"/>
            <a:ext cx="853739" cy="778851"/>
          </a:xfrm>
          <a:prstGeom prst="rect">
            <a:avLst/>
          </a:prstGeom>
        </p:spPr>
      </p:pic>
      <p:pic>
        <p:nvPicPr>
          <p:cNvPr id="32" name="Object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22633" y="4656403"/>
            <a:ext cx="4568741" cy="279383"/>
          </a:xfrm>
          <a:prstGeom prst="rect">
            <a:avLst/>
          </a:prstGeom>
        </p:spPr>
      </p:pic>
      <p:pic>
        <p:nvPicPr>
          <p:cNvPr id="3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5480" y="4551610"/>
            <a:ext cx="832386" cy="365705"/>
          </a:xfrm>
          <a:prstGeom prst="rect">
            <a:avLst/>
          </a:prstGeom>
        </p:spPr>
      </p:pic>
      <p:pic>
        <p:nvPicPr>
          <p:cNvPr id="35" name="Object 2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68292" y="5509550"/>
            <a:ext cx="4877424" cy="664136"/>
          </a:xfrm>
          <a:prstGeom prst="rect">
            <a:avLst/>
          </a:prstGeom>
        </p:spPr>
      </p:pic>
      <p:grpSp>
        <p:nvGrpSpPr>
          <p:cNvPr id="36" name="그룹 1008"/>
          <p:cNvGrpSpPr/>
          <p:nvPr/>
        </p:nvGrpSpPr>
        <p:grpSpPr>
          <a:xfrm>
            <a:off x="979781" y="5218899"/>
            <a:ext cx="952334" cy="952334"/>
            <a:chOff x="18779151" y="7042202"/>
            <a:chExt cx="1428501" cy="1428501"/>
          </a:xfrm>
        </p:grpSpPr>
        <p:pic>
          <p:nvPicPr>
            <p:cNvPr id="38" name="Object 2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79151" y="7042202"/>
              <a:ext cx="1428501" cy="1428501"/>
            </a:xfrm>
            <a:prstGeom prst="rect">
              <a:avLst/>
            </a:prstGeom>
          </p:spPr>
        </p:pic>
      </p:grpSp>
      <p:pic>
        <p:nvPicPr>
          <p:cNvPr id="37" name="Object 2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79781" y="5549540"/>
            <a:ext cx="921699" cy="36570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10" y="4207999"/>
            <a:ext cx="4106950" cy="187379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2478512" y="1289786"/>
            <a:ext cx="6675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경찰학부는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경찰행정학전공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 </a:t>
            </a: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자치경찰학전공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으로 구성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신설한 </a:t>
            </a:r>
            <a:r>
              <a:rPr lang="ko-KR" altLang="en-US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자치경찰학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전공도 교육과정 유사하며 경찰공무원 특별채용 응시 가능 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기존 경찰행정학과를 경찰행정 전공으로 개편하여 </a:t>
            </a:r>
            <a:r>
              <a:rPr lang="ko-KR" altLang="en-US" sz="1600" dirty="0" err="1">
                <a:solidFill>
                  <a:schemeClr val="accent6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경찰학부로</a:t>
            </a: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통합 출범</a:t>
            </a:r>
            <a:endParaRPr lang="en-US" altLang="ko-KR" sz="1600" dirty="0">
              <a:solidFill>
                <a:schemeClr val="accent6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전통적 경찰활동 영역과 자치경찰활동 영역의 융합과 시너지를 강화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할 계획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002" name="그룹 1002"/>
          <p:cNvGrpSpPr/>
          <p:nvPr/>
        </p:nvGrpSpPr>
        <p:grpSpPr>
          <a:xfrm>
            <a:off x="510400" y="2837723"/>
            <a:ext cx="8346924" cy="208972"/>
            <a:chOff x="4910724" y="639654"/>
            <a:chExt cx="12520386" cy="31345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10724" y="639654"/>
              <a:ext cx="12520386" cy="313458"/>
            </a:xfrm>
            <a:prstGeom prst="rect">
              <a:avLst/>
            </a:prstGeom>
          </p:spPr>
        </p:pic>
      </p:grpSp>
      <p:pic>
        <p:nvPicPr>
          <p:cNvPr id="47" name="Picture 2" descr="H:\디자인\11_디자인 소스\png\체크_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18" y="1318802"/>
            <a:ext cx="328887" cy="3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:\디자인\11_디자인 소스\png\체크_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18" y="1699802"/>
            <a:ext cx="328887" cy="3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:\디자인\11_디자인 소스\png\체크_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18" y="2071277"/>
            <a:ext cx="328887" cy="3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:\디자인\11_디자인 소스\png\체크_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18" y="2442752"/>
            <a:ext cx="328887" cy="3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3B6049-7010-436F-9ACB-93DB4600561D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6850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그룹 76"/>
          <p:cNvGrpSpPr/>
          <p:nvPr/>
        </p:nvGrpSpPr>
        <p:grpSpPr>
          <a:xfrm>
            <a:off x="119336" y="905697"/>
            <a:ext cx="11927594" cy="5619647"/>
            <a:chOff x="629429" y="1479263"/>
            <a:chExt cx="11179659" cy="54790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8" name="대각선 방향의 모서리가 둥근 사각형 77"/>
            <p:cNvSpPr/>
            <p:nvPr/>
          </p:nvSpPr>
          <p:spPr>
            <a:xfrm>
              <a:off x="629429" y="1479263"/>
              <a:ext cx="11157973" cy="5395073"/>
            </a:xfrm>
            <a:prstGeom prst="round2DiagRect">
              <a:avLst>
                <a:gd name="adj1" fmla="val 9980"/>
                <a:gd name="adj2" fmla="val 0"/>
              </a:avLst>
            </a:prstGeom>
            <a:solidFill>
              <a:srgbClr val="77933C"/>
            </a:solidFill>
            <a:ln w="28575">
              <a:solidFill>
                <a:srgbClr val="77933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대각선 방향의 모서리가 둥근 사각형 78"/>
            <p:cNvSpPr/>
            <p:nvPr/>
          </p:nvSpPr>
          <p:spPr>
            <a:xfrm>
              <a:off x="651115" y="1760090"/>
              <a:ext cx="11157973" cy="5198228"/>
            </a:xfrm>
            <a:prstGeom prst="round2DiagRect">
              <a:avLst>
                <a:gd name="adj1" fmla="val 8662"/>
                <a:gd name="adj2" fmla="val 0"/>
              </a:avLst>
            </a:prstGeom>
            <a:solidFill>
              <a:schemeClr val="bg1"/>
            </a:solidFill>
            <a:ln w="28575">
              <a:solidFill>
                <a:srgbClr val="77933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accent1"/>
                  </a:solidFill>
                </a:rPr>
                <a:t> </a:t>
              </a:r>
              <a:endParaRPr lang="ko-KR" altLang="en-US" dirty="0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336056"/>
              </p:ext>
            </p:extLst>
          </p:nvPr>
        </p:nvGraphicFramePr>
        <p:xfrm>
          <a:off x="157163" y="2359025"/>
          <a:ext cx="5046662" cy="415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Image" r:id="rId3" imgW="6755556" imgH="5561905" progId="">
                  <p:embed/>
                </p:oleObj>
              </mc:Choice>
              <mc:Fallback>
                <p:oleObj name="Image" r:id="rId3" imgW="6755556" imgH="556190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2359025"/>
                        <a:ext cx="5046662" cy="415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359817" y="44624"/>
            <a:ext cx="861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부동산</a:t>
            </a:r>
            <a:r>
              <a:rPr lang="en-US" altLang="ko-KR" sz="3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· </a:t>
            </a:r>
            <a:r>
              <a:rPr lang="ko-KR" altLang="en-US" sz="3600" b="1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지적학과</a:t>
            </a:r>
            <a:endParaRPr lang="ko-KR" altLang="en-US" sz="36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7736" y="5163179"/>
            <a:ext cx="1261069" cy="13132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7D9D76CE-CE37-4F07-AABD-C23390A2D2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59" y="4477157"/>
            <a:ext cx="5816712" cy="82714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DB4E9ED8-5AAC-4258-A2AB-E130B4C63D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024" y="5465006"/>
            <a:ext cx="5669581" cy="709547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BF1D9672-35D2-4F98-B15C-726EDBDDEC2D}"/>
              </a:ext>
            </a:extLst>
          </p:cNvPr>
          <p:cNvGrpSpPr/>
          <p:nvPr/>
        </p:nvGrpSpPr>
        <p:grpSpPr>
          <a:xfrm>
            <a:off x="5154705" y="1472989"/>
            <a:ext cx="1542773" cy="402888"/>
            <a:chOff x="432292" y="1720334"/>
            <a:chExt cx="2742708" cy="716243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xmlns="" id="{57D7CC36-C329-4789-A06A-9EA035460767}"/>
                </a:ext>
              </a:extLst>
            </p:cNvPr>
            <p:cNvGrpSpPr/>
            <p:nvPr/>
          </p:nvGrpSpPr>
          <p:grpSpPr>
            <a:xfrm>
              <a:off x="432292" y="1720334"/>
              <a:ext cx="2358599" cy="716243"/>
              <a:chOff x="3023092" y="1059934"/>
              <a:chExt cx="2358599" cy="716243"/>
            </a:xfrm>
          </p:grpSpPr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xmlns="" id="{42DEA44B-6D0E-4051-8953-BE9E95907AA8}"/>
                  </a:ext>
                </a:extLst>
              </p:cNvPr>
              <p:cNvSpPr/>
              <p:nvPr/>
            </p:nvSpPr>
            <p:spPr>
              <a:xfrm>
                <a:off x="3023092" y="1181143"/>
                <a:ext cx="2009669" cy="595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575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rgbClr val="1B733E"/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공인중개사</a:t>
                </a:r>
                <a:endParaRPr lang="ko-KR" altLang="en-US" sz="1013" dirty="0">
                  <a:solidFill>
                    <a:srgbClr val="1B733E"/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xmlns="" id="{4C5AB476-9D26-4900-B681-EC5A5FB64A71}"/>
                  </a:ext>
                </a:extLst>
              </p:cNvPr>
              <p:cNvSpPr/>
              <p:nvPr/>
            </p:nvSpPr>
            <p:spPr>
              <a:xfrm>
                <a:off x="3049997" y="1059934"/>
                <a:ext cx="2331694" cy="325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591" dirty="0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chemeClr val="bg1">
                        <a:lumMod val="65000"/>
                      </a:schemeClr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LICENSED REAL ESTATE AGENT</a:t>
                </a:r>
                <a:endParaRPr lang="ko-KR" altLang="en-US" sz="591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</p:grp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xmlns="" id="{3EC55D74-5422-4DB9-A76E-7DD7E6904703}"/>
                </a:ext>
              </a:extLst>
            </p:cNvPr>
            <p:cNvSpPr/>
            <p:nvPr/>
          </p:nvSpPr>
          <p:spPr>
            <a:xfrm>
              <a:off x="526891" y="2313962"/>
              <a:ext cx="2648109" cy="73638"/>
            </a:xfrm>
            <a:prstGeom prst="rect">
              <a:avLst/>
            </a:prstGeom>
            <a:solidFill>
              <a:srgbClr val="1B73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 dirty="0">
                <a:solidFill>
                  <a:srgbClr val="1B733E"/>
                </a:solidFill>
                <a:latin typeface="ELAND 초이스 Bold" panose="02020603020101020101" pitchFamily="18" charset="-127"/>
                <a:ea typeface="ELAND 초이스 Bold" panose="02020603020101020101" pitchFamily="18" charset="-127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0A2E6F85-F8A4-4FCE-92D5-9B01E963CDE6}"/>
              </a:ext>
            </a:extLst>
          </p:cNvPr>
          <p:cNvGrpSpPr/>
          <p:nvPr/>
        </p:nvGrpSpPr>
        <p:grpSpPr>
          <a:xfrm>
            <a:off x="6747761" y="1472989"/>
            <a:ext cx="1542773" cy="402888"/>
            <a:chOff x="432292" y="1720334"/>
            <a:chExt cx="2742708" cy="716243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xmlns="" id="{530A5737-14F8-4F4B-9AB6-7AF17E5A1E4A}"/>
                </a:ext>
              </a:extLst>
            </p:cNvPr>
            <p:cNvGrpSpPr/>
            <p:nvPr/>
          </p:nvGrpSpPr>
          <p:grpSpPr>
            <a:xfrm>
              <a:off x="432292" y="1720334"/>
              <a:ext cx="2009667" cy="716243"/>
              <a:chOff x="3023092" y="1059934"/>
              <a:chExt cx="2009667" cy="716243"/>
            </a:xfrm>
          </p:grpSpPr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xmlns="" id="{9CBEFD50-25C2-40E8-B029-5F86A9FB477D}"/>
                  </a:ext>
                </a:extLst>
              </p:cNvPr>
              <p:cNvSpPr/>
              <p:nvPr/>
            </p:nvSpPr>
            <p:spPr>
              <a:xfrm>
                <a:off x="3023092" y="1181143"/>
                <a:ext cx="2009667" cy="595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575" dirty="0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rgbClr val="1B733E"/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감정평가사</a:t>
                </a:r>
                <a:endParaRPr lang="ko-KR" altLang="en-US" sz="1013" dirty="0">
                  <a:solidFill>
                    <a:srgbClr val="1B733E"/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xmlns="" id="{76237F82-CA19-481D-BD6B-DF75A87FF6C9}"/>
                  </a:ext>
                </a:extLst>
              </p:cNvPr>
              <p:cNvSpPr/>
              <p:nvPr/>
            </p:nvSpPr>
            <p:spPr>
              <a:xfrm>
                <a:off x="3049997" y="1059934"/>
                <a:ext cx="1775984" cy="325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591" dirty="0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chemeClr val="bg1">
                        <a:lumMod val="65000"/>
                      </a:schemeClr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CERTIFIED APPRAISER</a:t>
                </a:r>
                <a:endParaRPr lang="ko-KR" altLang="en-US" sz="591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</p:grp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xmlns="" id="{79E7761A-4082-4E57-8B92-04C0D7F4F5B2}"/>
                </a:ext>
              </a:extLst>
            </p:cNvPr>
            <p:cNvSpPr/>
            <p:nvPr/>
          </p:nvSpPr>
          <p:spPr>
            <a:xfrm>
              <a:off x="526891" y="2313962"/>
              <a:ext cx="2648109" cy="73638"/>
            </a:xfrm>
            <a:prstGeom prst="rect">
              <a:avLst/>
            </a:prstGeom>
            <a:solidFill>
              <a:srgbClr val="1B73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rgbClr val="1B733E"/>
                </a:solidFill>
                <a:latin typeface="ELAND 초이스 Bold" panose="02020603020101020101" pitchFamily="18" charset="-127"/>
                <a:ea typeface="ELAND 초이스 Bold" panose="02020603020101020101" pitchFamily="18" charset="-127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xmlns="" id="{4E3229B7-2D14-4D1C-B4F8-A0839C225143}"/>
              </a:ext>
            </a:extLst>
          </p:cNvPr>
          <p:cNvGrpSpPr/>
          <p:nvPr/>
        </p:nvGrpSpPr>
        <p:grpSpPr>
          <a:xfrm>
            <a:off x="8326530" y="1472989"/>
            <a:ext cx="1542773" cy="402887"/>
            <a:chOff x="432292" y="1720334"/>
            <a:chExt cx="2742708" cy="716241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xmlns="" id="{A1DBB256-0BBB-4214-B429-B15B3DE765C4}"/>
                </a:ext>
              </a:extLst>
            </p:cNvPr>
            <p:cNvGrpSpPr/>
            <p:nvPr/>
          </p:nvGrpSpPr>
          <p:grpSpPr>
            <a:xfrm>
              <a:off x="432292" y="1720334"/>
              <a:ext cx="2345942" cy="716241"/>
              <a:chOff x="3023092" y="1059934"/>
              <a:chExt cx="2345942" cy="716241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xmlns="" id="{1C036A16-7905-48D7-89CA-DF6D450E0FAE}"/>
                  </a:ext>
                </a:extLst>
              </p:cNvPr>
              <p:cNvSpPr/>
              <p:nvPr/>
            </p:nvSpPr>
            <p:spPr>
              <a:xfrm>
                <a:off x="3023092" y="1181142"/>
                <a:ext cx="2345942" cy="595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575" dirty="0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rgbClr val="1B733E"/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한국부동산원</a:t>
                </a:r>
                <a:endParaRPr lang="ko-KR" altLang="en-US" sz="1013" dirty="0">
                  <a:solidFill>
                    <a:srgbClr val="1B733E"/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xmlns="" id="{99EADA6E-6BD3-427E-8611-2E2260F59DA7}"/>
                  </a:ext>
                </a:extLst>
              </p:cNvPr>
              <p:cNvSpPr/>
              <p:nvPr/>
            </p:nvSpPr>
            <p:spPr>
              <a:xfrm>
                <a:off x="3049997" y="1059934"/>
                <a:ext cx="2012518" cy="325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591" dirty="0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chemeClr val="bg1">
                        <a:lumMod val="65000"/>
                      </a:schemeClr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KOREA APPRAISAL BOARD</a:t>
                </a:r>
                <a:endParaRPr lang="ko-KR" altLang="en-US" sz="591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</p:grp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xmlns="" id="{AF03D5A2-F36F-4FA7-8A54-6C186EB7E942}"/>
                </a:ext>
              </a:extLst>
            </p:cNvPr>
            <p:cNvSpPr/>
            <p:nvPr/>
          </p:nvSpPr>
          <p:spPr>
            <a:xfrm>
              <a:off x="526891" y="2313962"/>
              <a:ext cx="2648109" cy="73638"/>
            </a:xfrm>
            <a:prstGeom prst="rect">
              <a:avLst/>
            </a:prstGeom>
            <a:solidFill>
              <a:srgbClr val="1B73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rgbClr val="1B733E"/>
                </a:solidFill>
                <a:latin typeface="ELAND 초이스 Bold" panose="02020603020101020101" pitchFamily="18" charset="-127"/>
                <a:ea typeface="ELAND 초이스 Bold" panose="02020603020101020101" pitchFamily="18" charset="-127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xmlns="" id="{BC5EA20B-3E08-4C75-9FC3-A8A0E550E3D0}"/>
              </a:ext>
            </a:extLst>
          </p:cNvPr>
          <p:cNvGrpSpPr/>
          <p:nvPr/>
        </p:nvGrpSpPr>
        <p:grpSpPr>
          <a:xfrm>
            <a:off x="9919586" y="1472989"/>
            <a:ext cx="1542773" cy="402888"/>
            <a:chOff x="432292" y="1720334"/>
            <a:chExt cx="2742708" cy="716243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xmlns="" id="{4AD43BBB-6E7F-43C3-AE7A-741C87DE12A7}"/>
                </a:ext>
              </a:extLst>
            </p:cNvPr>
            <p:cNvGrpSpPr/>
            <p:nvPr/>
          </p:nvGrpSpPr>
          <p:grpSpPr>
            <a:xfrm>
              <a:off x="432292" y="1720334"/>
              <a:ext cx="2345941" cy="716243"/>
              <a:chOff x="3023092" y="1059934"/>
              <a:chExt cx="2345941" cy="716243"/>
            </a:xfrm>
          </p:grpSpPr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xmlns="" id="{5B85ED1A-81B9-4688-9EB4-F233300CD760}"/>
                  </a:ext>
                </a:extLst>
              </p:cNvPr>
              <p:cNvSpPr/>
              <p:nvPr/>
            </p:nvSpPr>
            <p:spPr>
              <a:xfrm>
                <a:off x="3023092" y="1181143"/>
                <a:ext cx="2345941" cy="595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575" dirty="0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rgbClr val="1B733E"/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감정평가법인</a:t>
                </a:r>
                <a:endParaRPr lang="ko-KR" altLang="en-US" sz="1013" dirty="0">
                  <a:solidFill>
                    <a:srgbClr val="1B733E"/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xmlns="" id="{61058F1F-FEA1-4179-940E-B34A4FF288A2}"/>
                  </a:ext>
                </a:extLst>
              </p:cNvPr>
              <p:cNvSpPr/>
              <p:nvPr/>
            </p:nvSpPr>
            <p:spPr>
              <a:xfrm>
                <a:off x="3049997" y="1059934"/>
                <a:ext cx="1419763" cy="325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591" dirty="0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chemeClr val="bg1">
                        <a:lumMod val="65000"/>
                      </a:schemeClr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APPRAISAL FIRM</a:t>
                </a:r>
                <a:endParaRPr lang="ko-KR" altLang="en-US" sz="591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</p:grp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xmlns="" id="{5C715461-EEB8-4940-AFE3-1910CDF5A43F}"/>
                </a:ext>
              </a:extLst>
            </p:cNvPr>
            <p:cNvSpPr/>
            <p:nvPr/>
          </p:nvSpPr>
          <p:spPr>
            <a:xfrm>
              <a:off x="526891" y="2313962"/>
              <a:ext cx="2648109" cy="73638"/>
            </a:xfrm>
            <a:prstGeom prst="rect">
              <a:avLst/>
            </a:prstGeom>
            <a:solidFill>
              <a:srgbClr val="1B73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rgbClr val="1B733E"/>
                </a:solidFill>
                <a:latin typeface="ELAND 초이스 Bold" panose="02020603020101020101" pitchFamily="18" charset="-127"/>
                <a:ea typeface="ELAND 초이스 Bold" panose="02020603020101020101" pitchFamily="18" charset="-127"/>
              </a:endParaRPr>
            </a:p>
          </p:txBody>
        </p:sp>
      </p:grp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xmlns="" id="{B5DBEC3A-815C-4665-9DF5-75BBC5DEEC7A}"/>
              </a:ext>
            </a:extLst>
          </p:cNvPr>
          <p:cNvCxnSpPr/>
          <p:nvPr/>
        </p:nvCxnSpPr>
        <p:spPr>
          <a:xfrm>
            <a:off x="5169838" y="2884169"/>
            <a:ext cx="1513352" cy="0"/>
          </a:xfrm>
          <a:prstGeom prst="line">
            <a:avLst/>
          </a:prstGeom>
          <a:ln w="12700">
            <a:solidFill>
              <a:srgbClr val="1B73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xmlns="" id="{399AEACF-0768-4B50-9530-8949BC98B282}"/>
              </a:ext>
            </a:extLst>
          </p:cNvPr>
          <p:cNvCxnSpPr/>
          <p:nvPr/>
        </p:nvCxnSpPr>
        <p:spPr>
          <a:xfrm>
            <a:off x="6798613" y="2884169"/>
            <a:ext cx="1513352" cy="0"/>
          </a:xfrm>
          <a:prstGeom prst="line">
            <a:avLst/>
          </a:prstGeom>
          <a:ln w="12700">
            <a:solidFill>
              <a:srgbClr val="1B73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xmlns="" id="{7C6DDD07-79AD-40A1-90AB-384349347058}"/>
              </a:ext>
            </a:extLst>
          </p:cNvPr>
          <p:cNvCxnSpPr/>
          <p:nvPr/>
        </p:nvCxnSpPr>
        <p:spPr>
          <a:xfrm>
            <a:off x="8391669" y="2884169"/>
            <a:ext cx="1513352" cy="0"/>
          </a:xfrm>
          <a:prstGeom prst="line">
            <a:avLst/>
          </a:prstGeom>
          <a:ln w="12700">
            <a:solidFill>
              <a:srgbClr val="1B73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xmlns="" id="{1532CCA9-D090-4E21-9C50-03BF2CCDAEA8}"/>
              </a:ext>
            </a:extLst>
          </p:cNvPr>
          <p:cNvCxnSpPr/>
          <p:nvPr/>
        </p:nvCxnSpPr>
        <p:spPr>
          <a:xfrm>
            <a:off x="9991869" y="2884169"/>
            <a:ext cx="1513352" cy="0"/>
          </a:xfrm>
          <a:prstGeom prst="line">
            <a:avLst/>
          </a:prstGeom>
          <a:ln w="12700">
            <a:solidFill>
              <a:srgbClr val="1B73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그림 42">
            <a:extLst>
              <a:ext uri="{FF2B5EF4-FFF2-40B4-BE49-F238E27FC236}">
                <a16:creationId xmlns:a16="http://schemas.microsoft.com/office/drawing/2014/main" xmlns="" id="{FEC1E40A-BE08-4204-A73E-640B92703920}"/>
              </a:ext>
            </a:extLst>
          </p:cNvPr>
          <p:cNvPicPr preferRelativeResize="0"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04459" y="1896324"/>
            <a:ext cx="1496475" cy="925425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xmlns="" id="{32E192A2-B4F3-4D6E-8350-C5AA51A06F3A}"/>
              </a:ext>
            </a:extLst>
          </p:cNvPr>
          <p:cNvPicPr preferRelativeResize="0"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94059" y="1899639"/>
            <a:ext cx="1496475" cy="929475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xmlns="" id="{2990AF69-7BE3-4CD5-A5B5-1F4F285054DF}"/>
              </a:ext>
            </a:extLst>
          </p:cNvPr>
          <p:cNvPicPr preferRelativeResize="0"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83658" y="1901510"/>
            <a:ext cx="1496475" cy="929475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24A29C2F-E8BE-4CAE-880A-5CEF4502349E}"/>
              </a:ext>
            </a:extLst>
          </p:cNvPr>
          <p:cNvPicPr preferRelativeResize="0"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975349" y="1893559"/>
            <a:ext cx="1496475" cy="929475"/>
          </a:xfrm>
          <a:prstGeom prst="rect">
            <a:avLst/>
          </a:prstGeom>
        </p:spPr>
      </p:pic>
      <p:grpSp>
        <p:nvGrpSpPr>
          <p:cNvPr id="47" name="그룹 46">
            <a:extLst>
              <a:ext uri="{FF2B5EF4-FFF2-40B4-BE49-F238E27FC236}">
                <a16:creationId xmlns:a16="http://schemas.microsoft.com/office/drawing/2014/main" xmlns="" id="{D81F4C79-168E-44A0-A07D-7285F18BA04E}"/>
              </a:ext>
            </a:extLst>
          </p:cNvPr>
          <p:cNvGrpSpPr/>
          <p:nvPr/>
        </p:nvGrpSpPr>
        <p:grpSpPr>
          <a:xfrm>
            <a:off x="5140781" y="2887645"/>
            <a:ext cx="1542773" cy="402888"/>
            <a:chOff x="432292" y="1720334"/>
            <a:chExt cx="2742708" cy="716243"/>
          </a:xfrm>
        </p:grpSpPr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xmlns="" id="{CD83B8EA-7AA3-44AD-BD63-5E9AAF590321}"/>
                </a:ext>
              </a:extLst>
            </p:cNvPr>
            <p:cNvGrpSpPr/>
            <p:nvPr/>
          </p:nvGrpSpPr>
          <p:grpSpPr>
            <a:xfrm>
              <a:off x="432292" y="1720334"/>
              <a:ext cx="2345941" cy="716243"/>
              <a:chOff x="3023092" y="1059934"/>
              <a:chExt cx="2345941" cy="716243"/>
            </a:xfrm>
          </p:grpSpPr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xmlns="" id="{6CF64184-82D9-4C5B-A3B5-A3C8336E1852}"/>
                  </a:ext>
                </a:extLst>
              </p:cNvPr>
              <p:cNvSpPr/>
              <p:nvPr/>
            </p:nvSpPr>
            <p:spPr>
              <a:xfrm>
                <a:off x="3023092" y="1181143"/>
                <a:ext cx="2345941" cy="595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575" dirty="0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rgbClr val="1B733E"/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지적직공무원</a:t>
                </a:r>
                <a:endParaRPr lang="ko-KR" altLang="en-US" sz="1013" dirty="0">
                  <a:solidFill>
                    <a:srgbClr val="1B733E"/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xmlns="" id="{BBBF3094-1FEA-403B-8578-22B1CF81F29D}"/>
                  </a:ext>
                </a:extLst>
              </p:cNvPr>
              <p:cNvSpPr/>
              <p:nvPr/>
            </p:nvSpPr>
            <p:spPr>
              <a:xfrm>
                <a:off x="3049997" y="1059934"/>
                <a:ext cx="1747486" cy="325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591" dirty="0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chemeClr val="bg1">
                        <a:lumMod val="65000"/>
                      </a:schemeClr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CADASTRAL OFFICIAL</a:t>
                </a:r>
                <a:endParaRPr lang="ko-KR" altLang="en-US" sz="591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</p:grp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xmlns="" id="{37A2C36B-0927-4A7D-93C3-613C4DDA8C34}"/>
                </a:ext>
              </a:extLst>
            </p:cNvPr>
            <p:cNvSpPr/>
            <p:nvPr/>
          </p:nvSpPr>
          <p:spPr>
            <a:xfrm>
              <a:off x="526891" y="2313962"/>
              <a:ext cx="2648109" cy="73638"/>
            </a:xfrm>
            <a:prstGeom prst="rect">
              <a:avLst/>
            </a:prstGeom>
            <a:solidFill>
              <a:srgbClr val="1B73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rgbClr val="1B733E"/>
                </a:solidFill>
                <a:latin typeface="ELAND 초이스 Bold" panose="02020603020101020101" pitchFamily="18" charset="-127"/>
                <a:ea typeface="ELAND 초이스 Bold" panose="02020603020101020101" pitchFamily="18" charset="-127"/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xmlns="" id="{0A18920A-4453-43A8-A30D-86DCC2699155}"/>
              </a:ext>
            </a:extLst>
          </p:cNvPr>
          <p:cNvGrpSpPr/>
          <p:nvPr/>
        </p:nvGrpSpPr>
        <p:grpSpPr>
          <a:xfrm>
            <a:off x="6733837" y="2887645"/>
            <a:ext cx="1614545" cy="402887"/>
            <a:chOff x="432292" y="1720334"/>
            <a:chExt cx="2870302" cy="716241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xmlns="" id="{B2EE8FBA-25BF-4CDD-93FD-FBA8FB31C060}"/>
                </a:ext>
              </a:extLst>
            </p:cNvPr>
            <p:cNvGrpSpPr/>
            <p:nvPr/>
          </p:nvGrpSpPr>
          <p:grpSpPr>
            <a:xfrm>
              <a:off x="432292" y="1720334"/>
              <a:ext cx="2870302" cy="716241"/>
              <a:chOff x="3023092" y="1059934"/>
              <a:chExt cx="2870302" cy="716241"/>
            </a:xfrm>
          </p:grpSpPr>
          <p:sp>
            <p:nvSpPr>
              <p:cNvPr id="55" name="직사각형 54">
                <a:extLst>
                  <a:ext uri="{FF2B5EF4-FFF2-40B4-BE49-F238E27FC236}">
                    <a16:creationId xmlns:a16="http://schemas.microsoft.com/office/drawing/2014/main" xmlns="" id="{53B00D50-A10D-49AD-992E-D4DC532CDED6}"/>
                  </a:ext>
                </a:extLst>
              </p:cNvPr>
              <p:cNvSpPr/>
              <p:nvPr/>
            </p:nvSpPr>
            <p:spPr>
              <a:xfrm>
                <a:off x="3023092" y="1181142"/>
                <a:ext cx="2870302" cy="595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575" dirty="0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rgbClr val="1B733E"/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LX</a:t>
                </a:r>
                <a:r>
                  <a:rPr lang="ko-KR" altLang="en-US" sz="1575" dirty="0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rgbClr val="1B733E"/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국토정보공사</a:t>
                </a:r>
                <a:endParaRPr lang="ko-KR" altLang="en-US" sz="1013" dirty="0">
                  <a:solidFill>
                    <a:srgbClr val="1B733E"/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xmlns="" id="{6F32EDB7-5C56-4A35-8A14-8B2CFAD51F1D}"/>
                  </a:ext>
                </a:extLst>
              </p:cNvPr>
              <p:cNvSpPr/>
              <p:nvPr/>
            </p:nvSpPr>
            <p:spPr>
              <a:xfrm>
                <a:off x="3049997" y="1059934"/>
                <a:ext cx="1468208" cy="325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591" dirty="0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chemeClr val="bg1">
                        <a:lumMod val="65000"/>
                      </a:schemeClr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LX CORPORATION</a:t>
                </a:r>
                <a:endParaRPr lang="ko-KR" altLang="en-US" sz="591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</p:grp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xmlns="" id="{7C3F1730-2206-43FF-A91B-8429B0FDA7AC}"/>
                </a:ext>
              </a:extLst>
            </p:cNvPr>
            <p:cNvSpPr/>
            <p:nvPr/>
          </p:nvSpPr>
          <p:spPr>
            <a:xfrm>
              <a:off x="526891" y="2313962"/>
              <a:ext cx="2648109" cy="73638"/>
            </a:xfrm>
            <a:prstGeom prst="rect">
              <a:avLst/>
            </a:prstGeom>
            <a:solidFill>
              <a:srgbClr val="1B73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rgbClr val="1B733E"/>
                </a:solidFill>
                <a:latin typeface="ELAND 초이스 Bold" panose="02020603020101020101" pitchFamily="18" charset="-127"/>
                <a:ea typeface="ELAND 초이스 Bold" panose="02020603020101020101" pitchFamily="18" charset="-127"/>
              </a:endParaRPr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xmlns="" id="{0EC85E8F-6E64-489D-9074-34D0DADF771B}"/>
              </a:ext>
            </a:extLst>
          </p:cNvPr>
          <p:cNvGrpSpPr/>
          <p:nvPr/>
        </p:nvGrpSpPr>
        <p:grpSpPr>
          <a:xfrm>
            <a:off x="8312606" y="2887645"/>
            <a:ext cx="1542773" cy="402888"/>
            <a:chOff x="432292" y="1720334"/>
            <a:chExt cx="2742708" cy="716243"/>
          </a:xfrm>
        </p:grpSpPr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xmlns="" id="{244B8AB9-D750-46EA-A1A3-320C2C9296F2}"/>
                </a:ext>
              </a:extLst>
            </p:cNvPr>
            <p:cNvGrpSpPr/>
            <p:nvPr/>
          </p:nvGrpSpPr>
          <p:grpSpPr>
            <a:xfrm>
              <a:off x="432292" y="1720334"/>
              <a:ext cx="1000845" cy="716243"/>
              <a:chOff x="3023092" y="1059934"/>
              <a:chExt cx="1000845" cy="716243"/>
            </a:xfrm>
          </p:grpSpPr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xmlns="" id="{E3296DE4-7BCB-43CA-A876-7B533403BB6C}"/>
                  </a:ext>
                </a:extLst>
              </p:cNvPr>
              <p:cNvSpPr/>
              <p:nvPr/>
            </p:nvSpPr>
            <p:spPr>
              <a:xfrm>
                <a:off x="3023092" y="1181143"/>
                <a:ext cx="1000845" cy="595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575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rgbClr val="1B733E"/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은행</a:t>
                </a:r>
                <a:endParaRPr lang="ko-KR" altLang="en-US" sz="1013" dirty="0">
                  <a:solidFill>
                    <a:srgbClr val="1B733E"/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xmlns="" id="{6227A5A7-1E2A-43E0-9FC7-5A9122E077F4}"/>
                  </a:ext>
                </a:extLst>
              </p:cNvPr>
              <p:cNvSpPr/>
              <p:nvPr/>
            </p:nvSpPr>
            <p:spPr>
              <a:xfrm>
                <a:off x="3049997" y="1059934"/>
                <a:ext cx="690219" cy="325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591" dirty="0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chemeClr val="bg1">
                        <a:lumMod val="65000"/>
                      </a:schemeClr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BANK</a:t>
                </a:r>
                <a:endParaRPr lang="ko-KR" altLang="en-US" sz="591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</p:grp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xmlns="" id="{C1C51AB2-AFB1-4F7D-9DD5-9200E3B70A61}"/>
                </a:ext>
              </a:extLst>
            </p:cNvPr>
            <p:cNvSpPr/>
            <p:nvPr/>
          </p:nvSpPr>
          <p:spPr>
            <a:xfrm>
              <a:off x="526891" y="2313962"/>
              <a:ext cx="2648109" cy="73638"/>
            </a:xfrm>
            <a:prstGeom prst="rect">
              <a:avLst/>
            </a:prstGeom>
            <a:solidFill>
              <a:srgbClr val="1B73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 dirty="0">
                <a:solidFill>
                  <a:srgbClr val="1B733E"/>
                </a:solidFill>
                <a:latin typeface="ELAND 초이스 Bold" panose="02020603020101020101" pitchFamily="18" charset="-127"/>
                <a:ea typeface="ELAND 초이스 Bold" panose="02020603020101020101" pitchFamily="18" charset="-127"/>
              </a:endParaRP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xmlns="" id="{C014959E-52B7-4607-BC0C-C8B443AA8878}"/>
              </a:ext>
            </a:extLst>
          </p:cNvPr>
          <p:cNvGrpSpPr/>
          <p:nvPr/>
        </p:nvGrpSpPr>
        <p:grpSpPr>
          <a:xfrm>
            <a:off x="9905662" y="2887645"/>
            <a:ext cx="1542773" cy="402888"/>
            <a:chOff x="432292" y="1720334"/>
            <a:chExt cx="2742708" cy="716243"/>
          </a:xfrm>
        </p:grpSpPr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xmlns="" id="{8484B966-BBBC-42C2-855D-5BDC619A36F1}"/>
                </a:ext>
              </a:extLst>
            </p:cNvPr>
            <p:cNvGrpSpPr/>
            <p:nvPr/>
          </p:nvGrpSpPr>
          <p:grpSpPr>
            <a:xfrm>
              <a:off x="432292" y="1720334"/>
              <a:ext cx="1660400" cy="716243"/>
              <a:chOff x="3023092" y="1059934"/>
              <a:chExt cx="1660400" cy="716243"/>
            </a:xfrm>
          </p:grpSpPr>
          <p:sp>
            <p:nvSpPr>
              <p:cNvPr id="67" name="직사각형 66">
                <a:extLst>
                  <a:ext uri="{FF2B5EF4-FFF2-40B4-BE49-F238E27FC236}">
                    <a16:creationId xmlns:a16="http://schemas.microsoft.com/office/drawing/2014/main" xmlns="" id="{410376F2-DC0C-442F-A1D2-ED7553001089}"/>
                  </a:ext>
                </a:extLst>
              </p:cNvPr>
              <p:cNvSpPr/>
              <p:nvPr/>
            </p:nvSpPr>
            <p:spPr>
              <a:xfrm>
                <a:off x="3023092" y="1181143"/>
                <a:ext cx="1337118" cy="595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575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rgbClr val="1B733E"/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대학원</a:t>
                </a:r>
                <a:endParaRPr lang="ko-KR" altLang="en-US" sz="1013" dirty="0">
                  <a:solidFill>
                    <a:srgbClr val="1B733E"/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  <p:sp>
            <p:nvSpPr>
              <p:cNvPr id="68" name="직사각형 67">
                <a:extLst>
                  <a:ext uri="{FF2B5EF4-FFF2-40B4-BE49-F238E27FC236}">
                    <a16:creationId xmlns:a16="http://schemas.microsoft.com/office/drawing/2014/main" xmlns="" id="{B95F2EAC-0DBE-487E-8C46-E6FA721BBE29}"/>
                  </a:ext>
                </a:extLst>
              </p:cNvPr>
              <p:cNvSpPr/>
              <p:nvPr/>
            </p:nvSpPr>
            <p:spPr>
              <a:xfrm>
                <a:off x="3049997" y="1059934"/>
                <a:ext cx="1633495" cy="325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591" dirty="0">
                    <a:ln>
                      <a:solidFill>
                        <a:schemeClr val="tx1">
                          <a:lumMod val="65000"/>
                          <a:lumOff val="35000"/>
                          <a:alpha val="0"/>
                        </a:schemeClr>
                      </a:solidFill>
                    </a:ln>
                    <a:solidFill>
                      <a:schemeClr val="bg1">
                        <a:lumMod val="65000"/>
                      </a:schemeClr>
                    </a:solidFill>
                    <a:latin typeface="ELAND 초이스 Bold" panose="02020603020101020101" pitchFamily="18" charset="-127"/>
                    <a:ea typeface="ELAND 초이스 Bold" panose="02020603020101020101" pitchFamily="18" charset="-127"/>
                  </a:rPr>
                  <a:t>GRADUATE SCHOOL</a:t>
                </a:r>
                <a:endParaRPr lang="ko-KR" altLang="en-US" sz="591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ELAND 초이스 Bold" panose="02020603020101020101" pitchFamily="18" charset="-127"/>
                  <a:ea typeface="ELAND 초이스 Bold" panose="02020603020101020101" pitchFamily="18" charset="-127"/>
                </a:endParaRPr>
              </a:p>
            </p:txBody>
          </p:sp>
        </p:grp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xmlns="" id="{97EEB002-9B79-45B8-870B-520E850628DF}"/>
                </a:ext>
              </a:extLst>
            </p:cNvPr>
            <p:cNvSpPr/>
            <p:nvPr/>
          </p:nvSpPr>
          <p:spPr>
            <a:xfrm>
              <a:off x="526891" y="2313962"/>
              <a:ext cx="2648109" cy="73638"/>
            </a:xfrm>
            <a:prstGeom prst="rect">
              <a:avLst/>
            </a:prstGeom>
            <a:solidFill>
              <a:srgbClr val="1B73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rgbClr val="1B733E"/>
                </a:solidFill>
                <a:latin typeface="ELAND 초이스 Bold" panose="02020603020101020101" pitchFamily="18" charset="-127"/>
                <a:ea typeface="ELAND 초이스 Bold" panose="02020603020101020101" pitchFamily="18" charset="-127"/>
              </a:endParaRPr>
            </a:p>
          </p:txBody>
        </p:sp>
      </p:grp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xmlns="" id="{6EBBCB16-D251-47CA-B5D3-B025B19173DA}"/>
              </a:ext>
            </a:extLst>
          </p:cNvPr>
          <p:cNvCxnSpPr/>
          <p:nvPr/>
        </p:nvCxnSpPr>
        <p:spPr>
          <a:xfrm>
            <a:off x="5155915" y="4298825"/>
            <a:ext cx="1513352" cy="0"/>
          </a:xfrm>
          <a:prstGeom prst="line">
            <a:avLst/>
          </a:prstGeom>
          <a:ln w="12700">
            <a:solidFill>
              <a:srgbClr val="00C33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xmlns="" id="{ED487F4A-D418-47A9-A407-33ED9227429B}"/>
              </a:ext>
            </a:extLst>
          </p:cNvPr>
          <p:cNvCxnSpPr/>
          <p:nvPr/>
        </p:nvCxnSpPr>
        <p:spPr>
          <a:xfrm>
            <a:off x="6784690" y="4298825"/>
            <a:ext cx="1513352" cy="0"/>
          </a:xfrm>
          <a:prstGeom prst="line">
            <a:avLst/>
          </a:prstGeom>
          <a:ln w="12700">
            <a:solidFill>
              <a:srgbClr val="00C33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xmlns="" id="{7AF9E26A-AB62-4262-B5A2-ACF8E0831657}"/>
              </a:ext>
            </a:extLst>
          </p:cNvPr>
          <p:cNvCxnSpPr/>
          <p:nvPr/>
        </p:nvCxnSpPr>
        <p:spPr>
          <a:xfrm>
            <a:off x="8377747" y="4298825"/>
            <a:ext cx="1513352" cy="0"/>
          </a:xfrm>
          <a:prstGeom prst="line">
            <a:avLst/>
          </a:prstGeom>
          <a:ln w="12700">
            <a:solidFill>
              <a:srgbClr val="00C33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xmlns="" id="{57201CA6-313F-4971-A44B-FF70C6535A94}"/>
              </a:ext>
            </a:extLst>
          </p:cNvPr>
          <p:cNvCxnSpPr/>
          <p:nvPr/>
        </p:nvCxnSpPr>
        <p:spPr>
          <a:xfrm>
            <a:off x="9977947" y="4298825"/>
            <a:ext cx="1513352" cy="0"/>
          </a:xfrm>
          <a:prstGeom prst="line">
            <a:avLst/>
          </a:prstGeom>
          <a:ln w="12700">
            <a:solidFill>
              <a:srgbClr val="00C33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그림 72">
            <a:extLst>
              <a:ext uri="{FF2B5EF4-FFF2-40B4-BE49-F238E27FC236}">
                <a16:creationId xmlns:a16="http://schemas.microsoft.com/office/drawing/2014/main" xmlns="" id="{6650A99E-A15D-4A51-9FA4-F6CC676C336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2" cstate="print"/>
          <a:srcRect t="10832" b="6927"/>
          <a:stretch/>
        </p:blipFill>
        <p:spPr>
          <a:xfrm>
            <a:off x="6783737" y="3318191"/>
            <a:ext cx="1496475" cy="925425"/>
          </a:xfrm>
          <a:prstGeom prst="rect">
            <a:avLst/>
          </a:prstGeom>
        </p:spPr>
      </p:pic>
      <p:pic>
        <p:nvPicPr>
          <p:cNvPr id="74" name="Picture 39" descr="EMB00000eb80021">
            <a:extLst>
              <a:ext uri="{FF2B5EF4-FFF2-40B4-BE49-F238E27FC236}">
                <a16:creationId xmlns:a16="http://schemas.microsoft.com/office/drawing/2014/main" xmlns="" id="{1B3BC24A-09B2-4E03-BEC8-0C7EB097E5A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204" y="3330053"/>
            <a:ext cx="1496475" cy="9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xmlns="" id="{8881B0C7-34B4-4993-BE02-CAB9915A4AF5}"/>
              </a:ext>
            </a:extLst>
          </p:cNvPr>
          <p:cNvPicPr preferRelativeResize="0"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368137" y="3316377"/>
            <a:ext cx="1496475" cy="925425"/>
          </a:xfrm>
          <a:prstGeom prst="rect">
            <a:avLst/>
          </a:prstGeom>
        </p:spPr>
      </p:pic>
      <p:pic>
        <p:nvPicPr>
          <p:cNvPr id="76" name="그림 75">
            <a:extLst>
              <a:ext uri="{FF2B5EF4-FFF2-40B4-BE49-F238E27FC236}">
                <a16:creationId xmlns:a16="http://schemas.microsoft.com/office/drawing/2014/main" xmlns="" id="{511584DA-70AF-42A7-8266-793FF6CD1928}"/>
              </a:ext>
            </a:extLst>
          </p:cNvPr>
          <p:cNvPicPr preferRelativeResize="0">
            <a:picLocks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965884" y="3321029"/>
            <a:ext cx="1496475" cy="929475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212772" y="1291691"/>
            <a:ext cx="4440635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accent3">
                    <a:lumMod val="75000"/>
                  </a:schemeClr>
                </a:solidFill>
                <a:latin typeface="나눔고딕 Bold" panose="020D0304000000000000" pitchFamily="50" charset="-127"/>
                <a:ea typeface="나눔고딕 Bold" panose="020D0304000000000000" pitchFamily="50" charset="-127"/>
              </a:rPr>
              <a:t>국토를 이해하고</a:t>
            </a:r>
            <a:endParaRPr lang="en-US" altLang="ko-KR" dirty="0">
              <a:solidFill>
                <a:schemeClr val="accent3">
                  <a:lumMod val="75000"/>
                </a:schemeClr>
              </a:solidFill>
              <a:latin typeface="나눔고딕 Bold" panose="020D0304000000000000" pitchFamily="50" charset="-127"/>
              <a:ea typeface="나눔고딕 Bold" panose="020D0304000000000000" pitchFamily="50" charset="-127"/>
            </a:endParaRPr>
          </a:p>
          <a:p>
            <a:pPr algn="ctr"/>
            <a:r>
              <a:rPr lang="ko-KR" altLang="en-US" dirty="0">
                <a:solidFill>
                  <a:schemeClr val="accent3">
                    <a:lumMod val="75000"/>
                  </a:schemeClr>
                </a:solidFill>
                <a:latin typeface="나눔고딕 Bold" panose="020D0304000000000000" pitchFamily="50" charset="-127"/>
                <a:ea typeface="나눔고딕 Bold" panose="020D0304000000000000" pitchFamily="50" charset="-127"/>
              </a:rPr>
              <a:t>공간을 지배하는</a:t>
            </a:r>
            <a:endParaRPr lang="en-US" altLang="ko-KR" dirty="0">
              <a:solidFill>
                <a:schemeClr val="accent3">
                  <a:lumMod val="75000"/>
                </a:schemeClr>
              </a:solidFill>
              <a:latin typeface="나눔고딕 Bold" panose="020D0304000000000000" pitchFamily="50" charset="-127"/>
              <a:ea typeface="나눔고딕 Bold" panose="020D0304000000000000" pitchFamily="50" charset="-127"/>
            </a:endParaRPr>
          </a:p>
          <a:p>
            <a:pPr algn="ctr"/>
            <a:r>
              <a:rPr lang="ko-KR" altLang="en-US" dirty="0">
                <a:solidFill>
                  <a:schemeClr val="accent3">
                    <a:lumMod val="75000"/>
                  </a:schemeClr>
                </a:solidFill>
                <a:latin typeface="나눔고딕 Bold" panose="020D0304000000000000" pitchFamily="50" charset="-127"/>
                <a:ea typeface="나눔고딕 Bold" panose="020D0304000000000000" pitchFamily="50" charset="-127"/>
              </a:rPr>
              <a:t>인재를 양성하다</a:t>
            </a:r>
            <a:endParaRPr lang="en-US" altLang="ko-KR" dirty="0">
              <a:solidFill>
                <a:schemeClr val="accent3">
                  <a:lumMod val="75000"/>
                </a:schemeClr>
              </a:solidFill>
              <a:latin typeface="나눔고딕 Bold" panose="020D0304000000000000" pitchFamily="50" charset="-127"/>
              <a:ea typeface="나눔고딕 Bold" panose="020D0304000000000000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3B6049-7010-436F-9ACB-93DB4600561D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9569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19336" y="905697"/>
            <a:ext cx="11927594" cy="5619647"/>
            <a:chOff x="629429" y="1479263"/>
            <a:chExt cx="11179659" cy="54790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대각선 방향의 모서리가 둥근 사각형 6"/>
            <p:cNvSpPr/>
            <p:nvPr/>
          </p:nvSpPr>
          <p:spPr>
            <a:xfrm>
              <a:off x="629429" y="1479263"/>
              <a:ext cx="11157973" cy="5395073"/>
            </a:xfrm>
            <a:prstGeom prst="round2DiagRect">
              <a:avLst>
                <a:gd name="adj1" fmla="val 9980"/>
                <a:gd name="adj2" fmla="val 0"/>
              </a:avLst>
            </a:prstGeom>
            <a:solidFill>
              <a:srgbClr val="77933C"/>
            </a:solidFill>
            <a:ln w="28575">
              <a:solidFill>
                <a:srgbClr val="77933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대각선 방향의 모서리가 둥근 사각형 7"/>
            <p:cNvSpPr/>
            <p:nvPr/>
          </p:nvSpPr>
          <p:spPr>
            <a:xfrm>
              <a:off x="651115" y="1760090"/>
              <a:ext cx="11157973" cy="5198228"/>
            </a:xfrm>
            <a:prstGeom prst="round2DiagRect">
              <a:avLst>
                <a:gd name="adj1" fmla="val 8662"/>
                <a:gd name="adj2" fmla="val 0"/>
              </a:avLst>
            </a:prstGeom>
            <a:solidFill>
              <a:schemeClr val="bg1"/>
            </a:solidFill>
            <a:ln w="28575">
              <a:solidFill>
                <a:srgbClr val="77933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accent1"/>
                  </a:solidFill>
                </a:rPr>
                <a:t> </a:t>
              </a:r>
              <a:endParaRPr lang="ko-KR" altLang="en-US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5" t="20319" r="15095"/>
          <a:stretch/>
        </p:blipFill>
        <p:spPr>
          <a:xfrm>
            <a:off x="9633354" y="3038243"/>
            <a:ext cx="2197247" cy="23839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817" y="44624"/>
            <a:ext cx="861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군사학과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xmlns="" id="{80E69E93-FCDA-4438-BE2A-3A789FA1B77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70638" y="1414460"/>
            <a:ext cx="4752528" cy="1559723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" lvl="0" indent="0">
              <a:lnSpc>
                <a:spcPct val="110000"/>
              </a:lnSpc>
              <a:buNone/>
            </a:pPr>
            <a:r>
              <a:rPr lang="ko-KR" altLang="en-US" sz="2800" dirty="0">
                <a:solidFill>
                  <a:schemeClr val="accent5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선택은 오직 하나 </a:t>
            </a:r>
          </a:p>
          <a:p>
            <a:pPr marL="57150" indent="0" algn="ctr">
              <a:lnSpc>
                <a:spcPct val="110000"/>
              </a:lnSpc>
              <a:buNone/>
            </a:pP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진로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취업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병역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등록금 걱정 없는  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57150" indent="0" algn="r">
              <a:lnSpc>
                <a:spcPct val="110000"/>
              </a:lnSpc>
              <a:buNone/>
            </a:pPr>
            <a:r>
              <a:rPr lang="ko-KR" altLang="en-US" dirty="0">
                <a:solidFill>
                  <a:schemeClr val="accent3">
                    <a:lumMod val="75000"/>
                  </a:schemeClr>
                </a:solidFill>
                <a:latin typeface="나눔고딕 Bold" panose="020D0304000000000000" pitchFamily="50" charset="-127"/>
                <a:ea typeface="나눔고딕 Bold" panose="020D0304000000000000" pitchFamily="50" charset="-127"/>
              </a:rPr>
              <a:t>대구대 군사학과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4497" y="3661528"/>
            <a:ext cx="5086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국방정책은 무기체계의 </a:t>
            </a:r>
            <a:r>
              <a:rPr lang="ko-KR" altLang="en-US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첨단과학화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및 무인 운영체계를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지향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전문화된 중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장기 군 간부의 요구 증가 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2904" y="4693657"/>
            <a:ext cx="3256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buSzPct val="150000"/>
            </a:pP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미래지향적 창의교육 프로그램</a:t>
            </a:r>
            <a:endParaRPr lang="en-US" altLang="ko-KR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0756" y="4470702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적성에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따른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인문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자연 계열별 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Two-Track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창의교육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자율 선택에 의한 복수전공 필수 교육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다중임무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수행이 가능한 초급장교 양성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3432" y="5822081"/>
            <a:ext cx="5569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buSzPct val="150000"/>
            </a:pP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100% 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취업을 위한 특화된 진로 프로그램</a:t>
            </a:r>
            <a:endParaRPr lang="en-US" altLang="ko-KR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91944" y="55503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1-2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학년 재학 중 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ROTC 90%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이상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합격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1-3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학년 재학 중 군장학생 합격 및 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전액 장학생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(ROTC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와 중복 가능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법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행정대학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학생헌장으로 학사장교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경찰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군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국가 공무원 합격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3432" y="373761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군사학과 전망</a:t>
            </a:r>
            <a:endParaRPr lang="en-US" altLang="ko-KR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582928" y="3705487"/>
            <a:ext cx="439976" cy="439976"/>
            <a:chOff x="1569104" y="4720946"/>
            <a:chExt cx="1738628" cy="1738628"/>
          </a:xfrm>
        </p:grpSpPr>
        <p:sp>
          <p:nvSpPr>
            <p:cNvPr id="30" name="타원 29"/>
            <p:cNvSpPr/>
            <p:nvPr/>
          </p:nvSpPr>
          <p:spPr>
            <a:xfrm>
              <a:off x="1569104" y="4720946"/>
              <a:ext cx="1738628" cy="1738628"/>
            </a:xfrm>
            <a:prstGeom prst="ellipse">
              <a:avLst/>
            </a:prstGeom>
            <a:solidFill>
              <a:srgbClr val="0067A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u="sng"/>
            </a:p>
          </p:txBody>
        </p: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649" y="5088725"/>
              <a:ext cx="1151998" cy="927999"/>
            </a:xfrm>
            <a:prstGeom prst="rect">
              <a:avLst/>
            </a:prstGeom>
            <a:ln>
              <a:noFill/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</p:pic>
      </p:grpSp>
      <p:grpSp>
        <p:nvGrpSpPr>
          <p:cNvPr id="32" name="그룹 31"/>
          <p:cNvGrpSpPr/>
          <p:nvPr/>
        </p:nvGrpSpPr>
        <p:grpSpPr>
          <a:xfrm>
            <a:off x="582928" y="4657987"/>
            <a:ext cx="439976" cy="439976"/>
            <a:chOff x="1569104" y="4720946"/>
            <a:chExt cx="1738628" cy="1738628"/>
          </a:xfrm>
        </p:grpSpPr>
        <p:sp>
          <p:nvSpPr>
            <p:cNvPr id="33" name="타원 32"/>
            <p:cNvSpPr/>
            <p:nvPr/>
          </p:nvSpPr>
          <p:spPr>
            <a:xfrm>
              <a:off x="1569104" y="4720946"/>
              <a:ext cx="1738628" cy="1738628"/>
            </a:xfrm>
            <a:prstGeom prst="ellipse">
              <a:avLst/>
            </a:prstGeom>
            <a:solidFill>
              <a:srgbClr val="0067A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u="sng"/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649" y="5088725"/>
              <a:ext cx="1151998" cy="927999"/>
            </a:xfrm>
            <a:prstGeom prst="rect">
              <a:avLst/>
            </a:prstGeom>
            <a:ln>
              <a:noFill/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</p:pic>
      </p:grpSp>
      <p:grpSp>
        <p:nvGrpSpPr>
          <p:cNvPr id="35" name="그룹 34"/>
          <p:cNvGrpSpPr/>
          <p:nvPr/>
        </p:nvGrpSpPr>
        <p:grpSpPr>
          <a:xfrm>
            <a:off x="582928" y="5772412"/>
            <a:ext cx="439976" cy="439976"/>
            <a:chOff x="1569104" y="4720946"/>
            <a:chExt cx="1738628" cy="1738628"/>
          </a:xfrm>
        </p:grpSpPr>
        <p:sp>
          <p:nvSpPr>
            <p:cNvPr id="36" name="타원 35"/>
            <p:cNvSpPr/>
            <p:nvPr/>
          </p:nvSpPr>
          <p:spPr>
            <a:xfrm>
              <a:off x="1569104" y="4720946"/>
              <a:ext cx="1738628" cy="1738628"/>
            </a:xfrm>
            <a:prstGeom prst="ellipse">
              <a:avLst/>
            </a:prstGeom>
            <a:solidFill>
              <a:srgbClr val="0067A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u="sng"/>
            </a:p>
          </p:txBody>
        </p:sp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649" y="5088725"/>
              <a:ext cx="1151998" cy="927999"/>
            </a:xfrm>
            <a:prstGeom prst="rect">
              <a:avLst/>
            </a:prstGeom>
            <a:ln>
              <a:noFill/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</p:pic>
      </p:grpSp>
      <p:sp>
        <p:nvSpPr>
          <p:cNvPr id="38" name="순서도: 추출 37"/>
          <p:cNvSpPr/>
          <p:nvPr/>
        </p:nvSpPr>
        <p:spPr>
          <a:xfrm rot="5400000">
            <a:off x="2625209" y="3830158"/>
            <a:ext cx="165855" cy="151221"/>
          </a:xfrm>
          <a:prstGeom prst="flowChartExtract">
            <a:avLst/>
          </a:prstGeom>
          <a:solidFill>
            <a:srgbClr val="EB7013"/>
          </a:solidFill>
          <a:ln>
            <a:solidFill>
              <a:srgbClr val="EB7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순서도: 추출 38"/>
          <p:cNvSpPr/>
          <p:nvPr/>
        </p:nvSpPr>
        <p:spPr>
          <a:xfrm rot="5400000">
            <a:off x="4320659" y="4801708"/>
            <a:ext cx="165855" cy="151221"/>
          </a:xfrm>
          <a:prstGeom prst="flowChartExtract">
            <a:avLst/>
          </a:prstGeom>
          <a:solidFill>
            <a:srgbClr val="EB7013"/>
          </a:solidFill>
          <a:ln>
            <a:solidFill>
              <a:srgbClr val="EB7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순서도: 추출 39"/>
          <p:cNvSpPr/>
          <p:nvPr/>
        </p:nvSpPr>
        <p:spPr>
          <a:xfrm rot="5400000">
            <a:off x="5377934" y="5916133"/>
            <a:ext cx="165855" cy="151221"/>
          </a:xfrm>
          <a:prstGeom prst="flowChartExtract">
            <a:avLst/>
          </a:prstGeom>
          <a:solidFill>
            <a:srgbClr val="EB7013"/>
          </a:solidFill>
          <a:ln>
            <a:solidFill>
              <a:srgbClr val="EB7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5" y="1210816"/>
            <a:ext cx="6524625" cy="2362200"/>
          </a:xfrm>
          <a:prstGeom prst="rect">
            <a:avLst/>
          </a:prstGeom>
        </p:spPr>
      </p:pic>
      <p:grpSp>
        <p:nvGrpSpPr>
          <p:cNvPr id="44" name="그룹 1001"/>
          <p:cNvGrpSpPr/>
          <p:nvPr/>
        </p:nvGrpSpPr>
        <p:grpSpPr>
          <a:xfrm>
            <a:off x="634649" y="4330541"/>
            <a:ext cx="8300221" cy="28765"/>
            <a:chOff x="4930600" y="2356674"/>
            <a:chExt cx="12450332" cy="43148"/>
          </a:xfrm>
        </p:grpSpPr>
        <p:pic>
          <p:nvPicPr>
            <p:cNvPr id="45" name="Object 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30600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49" name="그룹 1001"/>
          <p:cNvGrpSpPr/>
          <p:nvPr/>
        </p:nvGrpSpPr>
        <p:grpSpPr>
          <a:xfrm>
            <a:off x="634649" y="5382506"/>
            <a:ext cx="8300221" cy="28765"/>
            <a:chOff x="4930600" y="2356674"/>
            <a:chExt cx="12450332" cy="43148"/>
          </a:xfrm>
        </p:grpSpPr>
        <p:pic>
          <p:nvPicPr>
            <p:cNvPr id="50" name="Object 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30600" y="2356674"/>
              <a:ext cx="12450332" cy="43148"/>
            </a:xfrm>
            <a:prstGeom prst="rect">
              <a:avLst/>
            </a:prstGeom>
          </p:spPr>
        </p:pic>
      </p:grpSp>
      <p:sp>
        <p:nvSpPr>
          <p:cNvPr id="3" name="슬라이드 번호 개체 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3B6049-7010-436F-9ACB-93DB4600561D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871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98"/>
    </mc:Choice>
    <mc:Fallback xmlns="">
      <p:transition spd="slow" advTm="9079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631504" y="1412776"/>
            <a:ext cx="8229600" cy="4500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54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498550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7971</TotalTime>
  <Words>502</Words>
  <Application>Microsoft Office PowerPoint</Application>
  <PresentationFormat>사용자 지정</PresentationFormat>
  <Paragraphs>126</Paragraphs>
  <Slides>7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8" baseType="lpstr">
      <vt:lpstr>굴림</vt:lpstr>
      <vt:lpstr>Arial</vt:lpstr>
      <vt:lpstr>나눔바른고딕</vt:lpstr>
      <vt:lpstr>ELAND 초이스 Bold</vt:lpstr>
      <vt:lpstr>Calibri</vt:lpstr>
      <vt:lpstr>맑은 고딕</vt:lpstr>
      <vt:lpstr>나눔고딕 Bold</vt:lpstr>
      <vt:lpstr>HY견고딕</vt:lpstr>
      <vt:lpstr>나눔고딕</vt:lpstr>
      <vt:lpstr>Office 테마</vt:lpstr>
      <vt:lpstr>Image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DU인재법학부</dc:title>
  <dc:creator>USER</dc:creator>
  <cp:lastModifiedBy>USER</cp:lastModifiedBy>
  <cp:revision>220</cp:revision>
  <dcterms:created xsi:type="dcterms:W3CDTF">2018-02-05T07:30:25Z</dcterms:created>
  <dcterms:modified xsi:type="dcterms:W3CDTF">2021-08-23T02:46:59Z</dcterms:modified>
</cp:coreProperties>
</file>