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9802475" cy="51206400"/>
  <p:notesSz cx="9144000" cy="6858000"/>
  <p:defaultTextStyle>
    <a:defPPr>
      <a:defRPr lang="ko-KR"/>
    </a:defPPr>
    <a:lvl1pPr marL="0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1pPr>
    <a:lvl2pPr marL="2028567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2pPr>
    <a:lvl3pPr marL="4057132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3pPr>
    <a:lvl4pPr marL="6085699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4pPr>
    <a:lvl5pPr marL="8114266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5pPr>
    <a:lvl6pPr marL="101428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6pPr>
    <a:lvl7pPr marL="12171398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7pPr>
    <a:lvl8pPr marL="14199965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8pPr>
    <a:lvl9pPr marL="162285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7" d="100"/>
          <a:sy n="17" d="100"/>
        </p:scale>
        <p:origin x="-3804" y="-210"/>
      </p:cViewPr>
      <p:guideLst>
        <p:guide orient="horz" pos="16129"/>
        <p:guide pos="6237"/>
      </p:guideLst>
    </p:cSldViewPr>
  </p:slideViewPr>
  <p:notesTextViewPr>
    <p:cViewPr>
      <p:scale>
        <a:sx n="66" d="100"/>
        <a:sy n="66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DBEA92-5212-48D0-B020-EAEFBB7869F5}" type="datetimeFigureOut">
              <a:rPr lang="ko-KR" altLang="en-US" smtClean="0"/>
              <a:pPr/>
              <a:t>2012-11-27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4075113" y="514350"/>
            <a:ext cx="993775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DE691C4-AB55-4DED-8F13-A949984330C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17047013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59206" rtl="0" eaLnBrk="1" latinLnBrk="1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479603" algn="l" defTabSz="959206" rtl="0" eaLnBrk="1" latinLnBrk="1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959206" algn="l" defTabSz="959206" rtl="0" eaLnBrk="1" latinLnBrk="1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438808" algn="l" defTabSz="959206" rtl="0" eaLnBrk="1" latinLnBrk="1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918411" algn="l" defTabSz="959206" rtl="0" eaLnBrk="1" latinLnBrk="1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2398014" algn="l" defTabSz="959206" rtl="0" eaLnBrk="1" latinLnBrk="1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877617" algn="l" defTabSz="959206" rtl="0" eaLnBrk="1" latinLnBrk="1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3357220" algn="l" defTabSz="959206" rtl="0" eaLnBrk="1" latinLnBrk="1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3836822" algn="l" defTabSz="959206" rtl="0" eaLnBrk="1" latinLnBrk="1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4075113" y="514350"/>
            <a:ext cx="993775" cy="2571750"/>
          </a:xfrm>
        </p:spPr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E691C4-AB55-4DED-8F13-A949984330C3}" type="slidenum">
              <a:rPr lang="ko-KR" altLang="en-US" smtClean="0"/>
              <a:pPr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8972533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4057132" rtl="0" eaLnBrk="1" latinLnBrk="1" hangingPunct="1">
        <a:spcBef>
          <a:spcPct val="0"/>
        </a:spcBef>
        <a:buNone/>
        <a:defRPr sz="101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521424" indent="-1521424" algn="l" defTabSz="4057132" rtl="0" eaLnBrk="1" latinLnBrk="1" hangingPunct="1">
        <a:spcBef>
          <a:spcPct val="20000"/>
        </a:spcBef>
        <a:buFont typeface="Arial" pitchFamily="34" charset="0"/>
        <a:buChar char="•"/>
        <a:defRPr sz="8400" kern="1200">
          <a:solidFill>
            <a:schemeClr val="tx1"/>
          </a:solidFill>
          <a:latin typeface="+mn-lt"/>
          <a:ea typeface="+mn-ea"/>
          <a:cs typeface="+mn-cs"/>
        </a:defRPr>
      </a:lvl1pPr>
      <a:lvl2pPr marL="3296421" indent="-1267855" algn="l" defTabSz="4057132" rtl="0" eaLnBrk="1" latinLnBrk="1" hangingPunct="1">
        <a:spcBef>
          <a:spcPct val="20000"/>
        </a:spcBef>
        <a:buFont typeface="Arial" pitchFamily="34" charset="0"/>
        <a:buChar char="–"/>
        <a:defRPr sz="8400" kern="1200">
          <a:solidFill>
            <a:schemeClr val="tx1"/>
          </a:solidFill>
          <a:latin typeface="+mn-lt"/>
          <a:ea typeface="+mn-ea"/>
          <a:cs typeface="+mn-cs"/>
        </a:defRPr>
      </a:lvl2pPr>
      <a:lvl3pPr marL="5071416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7099982" indent="-1014283" algn="l" defTabSz="4057132" rtl="0" eaLnBrk="1" latinLnBrk="1" hangingPunct="1">
        <a:spcBef>
          <a:spcPct val="20000"/>
        </a:spcBef>
        <a:buFont typeface="Arial" pitchFamily="34" charset="0"/>
        <a:buChar char="–"/>
        <a:defRPr sz="6300" kern="1200">
          <a:solidFill>
            <a:schemeClr val="tx1"/>
          </a:solidFill>
          <a:latin typeface="+mn-lt"/>
          <a:ea typeface="+mn-ea"/>
          <a:cs typeface="+mn-cs"/>
        </a:defRPr>
      </a:lvl4pPr>
      <a:lvl5pPr marL="9128549" indent="-1014283" algn="l" defTabSz="4057132" rtl="0" eaLnBrk="1" latinLnBrk="1" hangingPunct="1">
        <a:spcBef>
          <a:spcPct val="20000"/>
        </a:spcBef>
        <a:buFont typeface="Arial" pitchFamily="34" charset="0"/>
        <a:buChar char="»"/>
        <a:defRPr sz="6300" kern="1200">
          <a:solidFill>
            <a:schemeClr val="tx1"/>
          </a:solidFill>
          <a:latin typeface="+mn-lt"/>
          <a:ea typeface="+mn-ea"/>
          <a:cs typeface="+mn-cs"/>
        </a:defRPr>
      </a:lvl5pPr>
      <a:lvl6pPr marL="11157115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6pPr>
      <a:lvl7pPr marL="13185681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7pPr>
      <a:lvl8pPr marL="15214248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8pPr>
      <a:lvl9pPr marL="17242814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2028567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057132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3pPr>
      <a:lvl4pPr marL="6085699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4pPr>
      <a:lvl5pPr marL="8114266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5pPr>
      <a:lvl6pPr marL="101428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6pPr>
      <a:lvl7pPr marL="12171398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7pPr>
      <a:lvl8pPr marL="14199965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8pPr>
      <a:lvl9pPr marL="162285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548156" y="6104386"/>
            <a:ext cx="996277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작품 명</a:t>
            </a:r>
            <a:endParaRPr lang="ko-KR" altLang="en-US" sz="6300" dirty="0"/>
          </a:p>
        </p:txBody>
      </p:sp>
      <p:sp>
        <p:nvSpPr>
          <p:cNvPr id="5" name="오각형 4"/>
          <p:cNvSpPr/>
          <p:nvPr/>
        </p:nvSpPr>
        <p:spPr>
          <a:xfrm>
            <a:off x="1590936" y="10119472"/>
            <a:ext cx="996277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목</a:t>
            </a:r>
            <a:r>
              <a:rPr lang="ko-KR" altLang="en-US" sz="6300" dirty="0"/>
              <a:t>적 </a:t>
            </a:r>
            <a:r>
              <a:rPr lang="ko-KR" altLang="en-US" sz="6300" dirty="0" smtClean="0"/>
              <a:t>및 필요성</a:t>
            </a:r>
            <a:endParaRPr lang="ko-KR" altLang="en-US" sz="6300" dirty="0"/>
          </a:p>
        </p:txBody>
      </p:sp>
      <p:sp>
        <p:nvSpPr>
          <p:cNvPr id="6" name="오각형 5"/>
          <p:cNvSpPr/>
          <p:nvPr/>
        </p:nvSpPr>
        <p:spPr>
          <a:xfrm>
            <a:off x="1590936" y="18334842"/>
            <a:ext cx="996277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디자인 및 제작</a:t>
            </a:r>
            <a:endParaRPr lang="ko-KR" altLang="en-US" sz="6300" dirty="0"/>
          </a:p>
        </p:txBody>
      </p:sp>
      <p:sp>
        <p:nvSpPr>
          <p:cNvPr id="7" name="오각형 6"/>
          <p:cNvSpPr/>
          <p:nvPr/>
        </p:nvSpPr>
        <p:spPr>
          <a:xfrm>
            <a:off x="1590936" y="27494600"/>
            <a:ext cx="996277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대상자</a:t>
            </a:r>
            <a:endParaRPr lang="ko-KR" altLang="en-US" sz="6300" dirty="0"/>
          </a:p>
        </p:txBody>
      </p:sp>
      <p:sp>
        <p:nvSpPr>
          <p:cNvPr id="8" name="오각형 7"/>
          <p:cNvSpPr/>
          <p:nvPr/>
        </p:nvSpPr>
        <p:spPr>
          <a:xfrm>
            <a:off x="1590935" y="31479434"/>
            <a:ext cx="996277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및 평가 방법</a:t>
            </a:r>
            <a:endParaRPr lang="ko-KR" altLang="en-US" sz="6300" dirty="0"/>
          </a:p>
        </p:txBody>
      </p:sp>
      <p:sp>
        <p:nvSpPr>
          <p:cNvPr id="9" name="오각형 8"/>
          <p:cNvSpPr/>
          <p:nvPr/>
        </p:nvSpPr>
        <p:spPr>
          <a:xfrm>
            <a:off x="1479906" y="39242463"/>
            <a:ext cx="757170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적용 및 평가 결과 </a:t>
            </a:r>
            <a:endParaRPr lang="ko-KR" altLang="en-US" sz="63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1610099" y="7919978"/>
            <a:ext cx="16538204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“</a:t>
            </a:r>
            <a:r>
              <a:rPr lang="ko-KR" altLang="en-US" sz="6900" dirty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주의력 결핍 </a:t>
            </a:r>
            <a:r>
              <a:rPr lang="ko-KR" altLang="en-US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과잉행동장애 위한 집중력 강화 훈련용 어플리케이션 개발</a:t>
            </a:r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”</a:t>
            </a:r>
          </a:p>
        </p:txBody>
      </p:sp>
      <p:sp>
        <p:nvSpPr>
          <p:cNvPr id="11" name="모서리가 둥근 직사각형 10"/>
          <p:cNvSpPr/>
          <p:nvPr/>
        </p:nvSpPr>
        <p:spPr>
          <a:xfrm>
            <a:off x="1610099" y="11935064"/>
            <a:ext cx="16538204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377640"/>
            <a:r>
              <a:rPr lang="ko-KR" altLang="en-US" sz="3800" b="1" dirty="0" smtClean="0">
                <a:solidFill>
                  <a:schemeClr val="tx1"/>
                </a:solidFill>
              </a:rPr>
              <a:t>주의력 결핍 및 과잉행동 장애 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(ADHD)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란 주의력이 부족하고 것과 이로 인해 과잉행동을 하는 상태를 말한다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 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이러한 대상자의 집중력 훈련을 위한 어플리케이션 개발에 목적이 있다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2" name="모서리가 둥근 직사각형 11"/>
          <p:cNvSpPr/>
          <p:nvPr/>
        </p:nvSpPr>
        <p:spPr>
          <a:xfrm>
            <a:off x="1668933" y="20122590"/>
            <a:ext cx="6089164" cy="6989508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  <a:p>
            <a:pPr algn="ctr"/>
            <a:endParaRPr lang="en-US" altLang="ko-KR" sz="2900" dirty="0" smtClean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1549349" y="29327831"/>
            <a:ext cx="16538204" cy="175583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4600" b="1" dirty="0">
                <a:solidFill>
                  <a:schemeClr val="tx1"/>
                </a:solidFill>
              </a:rPr>
              <a:t>주의력 결핍 및 과잉행동 장애 </a:t>
            </a:r>
            <a:r>
              <a:rPr lang="en-US" altLang="ko-KR" sz="4600" b="1" dirty="0">
                <a:solidFill>
                  <a:schemeClr val="tx1"/>
                </a:solidFill>
              </a:rPr>
              <a:t>(ADHD</a:t>
            </a:r>
            <a:r>
              <a:rPr lang="en-US" altLang="ko-KR" sz="4600" b="1" dirty="0" smtClean="0">
                <a:solidFill>
                  <a:schemeClr val="tx1"/>
                </a:solidFill>
              </a:rPr>
              <a:t>)</a:t>
            </a:r>
            <a:r>
              <a:rPr lang="ko-KR" altLang="en-US" sz="4600" b="1" dirty="0" smtClean="0">
                <a:solidFill>
                  <a:schemeClr val="tx1"/>
                </a:solidFill>
              </a:rPr>
              <a:t>가 있는 대상자</a:t>
            </a:r>
          </a:p>
        </p:txBody>
      </p:sp>
      <p:sp>
        <p:nvSpPr>
          <p:cNvPr id="14" name="모서리가 둥근 직사각형 13"/>
          <p:cNvSpPr/>
          <p:nvPr/>
        </p:nvSpPr>
        <p:spPr>
          <a:xfrm>
            <a:off x="1610099" y="33336822"/>
            <a:ext cx="16538204" cy="547363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t"/>
          <a:lstStyle/>
          <a:p>
            <a:endParaRPr lang="en-US" altLang="ko-KR" sz="4200" b="1" dirty="0" smtClean="0">
              <a:solidFill>
                <a:schemeClr val="tx1"/>
              </a:solidFill>
            </a:endParaRP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스마트 </a:t>
            </a:r>
            <a:r>
              <a:rPr lang="ko-KR" altLang="en-US" sz="4200" b="1" dirty="0" err="1" smtClean="0">
                <a:solidFill>
                  <a:schemeClr val="tx1"/>
                </a:solidFill>
              </a:rPr>
              <a:t>폰을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 이용해 어플리케이션을 실행 시킨다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제시된 단어에 맞는 색상을 선택하며 문제를 푼다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단어의 뜻을 맞추었다면 다음 문제로 넘어간다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 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틀렸다면 다시 문제를 푼다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en-US" altLang="ko-KR" sz="4200" b="1" dirty="0" smtClean="0">
                <a:solidFill>
                  <a:schemeClr val="tx1"/>
                </a:solidFill>
              </a:rPr>
              <a:t>Reset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버튼을 이용해 맞는 개수 틀린 개수를 초기화 할 수 있다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6" name="모서리가 둥근 직사각형 15"/>
          <p:cNvSpPr/>
          <p:nvPr/>
        </p:nvSpPr>
        <p:spPr>
          <a:xfrm>
            <a:off x="8438492" y="20049354"/>
            <a:ext cx="9645244" cy="6773338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 sz="29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1300830" y="1528594"/>
            <a:ext cx="4948200" cy="2106320"/>
          </a:xfrm>
          <a:prstGeom prst="rect">
            <a:avLst/>
          </a:prstGeom>
        </p:spPr>
        <p:txBody>
          <a:bodyPr vert="horz" lIns="405713" tIns="202857" rIns="405713" bIns="202857" rtlCol="0" anchor="ctr">
            <a:noAutofit/>
          </a:bodyPr>
          <a:lstStyle/>
          <a:p>
            <a:pPr>
              <a:spcBef>
                <a:spcPct val="0"/>
              </a:spcBef>
              <a:defRPr/>
            </a:pPr>
            <a:r>
              <a:rPr lang="en-US" altLang="ko-KR" sz="10100" b="1" dirty="0" smtClean="0">
                <a:latin typeface="HY바다L" pitchFamily="18" charset="-127"/>
                <a:ea typeface="HY바다L" pitchFamily="18" charset="-127"/>
                <a:cs typeface="+mj-cs"/>
              </a:rPr>
              <a:t>2012</a:t>
            </a:r>
            <a:endParaRPr lang="ko-KR" altLang="en-US" sz="10100" b="1" dirty="0" smtClean="0"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534711" y="3058460"/>
            <a:ext cx="18733056" cy="3005345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500" b="1" dirty="0" smtClean="0">
                <a:latin typeface="HY바다L" pitchFamily="18" charset="-127"/>
                <a:ea typeface="HY바다L" pitchFamily="18" charset="-127"/>
              </a:rPr>
              <a:t> 9</a:t>
            </a: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5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5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590936" y="14188140"/>
            <a:ext cx="996277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팀 구성원 소개</a:t>
            </a:r>
            <a:endParaRPr lang="ko-KR" altLang="en-US" sz="63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1732448" y="16003731"/>
            <a:ext cx="16419250" cy="18858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1888200"/>
            <a:r>
              <a:rPr lang="en-US" altLang="ko-KR" sz="4200" b="1" dirty="0" smtClean="0">
                <a:solidFill>
                  <a:schemeClr val="tx1"/>
                </a:solidFill>
              </a:rPr>
              <a:t>11’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학번 박하늘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(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) </a:t>
            </a:r>
          </a:p>
          <a:p>
            <a:pPr marL="1888200"/>
            <a:r>
              <a:rPr lang="en-US" altLang="ko-KR" sz="4200" b="1" dirty="0" smtClean="0">
                <a:solidFill>
                  <a:schemeClr val="tx1"/>
                </a:solidFill>
              </a:rPr>
              <a:t>11’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학번 이효정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(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) </a:t>
            </a:r>
          </a:p>
          <a:p>
            <a:pPr marL="1888200"/>
            <a:r>
              <a:rPr lang="en-US" altLang="ko-KR" sz="4200" b="1" dirty="0" smtClean="0">
                <a:solidFill>
                  <a:schemeClr val="tx1"/>
                </a:solidFill>
              </a:rPr>
              <a:t>06</a:t>
            </a:r>
            <a:r>
              <a:rPr lang="en-US" altLang="ko-KR" sz="4200" b="1" dirty="0">
                <a:solidFill>
                  <a:schemeClr val="tx1"/>
                </a:solidFill>
              </a:rPr>
              <a:t>’</a:t>
            </a:r>
            <a:r>
              <a:rPr lang="ko-KR" altLang="en-US" sz="4200" b="1" dirty="0">
                <a:solidFill>
                  <a:schemeClr val="tx1"/>
                </a:solidFill>
              </a:rPr>
              <a:t>학번 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최봉근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(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팀원</a:t>
            </a:r>
            <a:r>
              <a:rPr lang="en-US" altLang="ko-KR" sz="4200" b="1" dirty="0" smtClean="0">
                <a:solidFill>
                  <a:schemeClr val="tx1"/>
                </a:solidFill>
              </a:rPr>
              <a:t>)</a:t>
            </a:r>
            <a:endParaRPr lang="ko-KR" altLang="en-US" sz="4200" b="1" dirty="0">
              <a:solidFill>
                <a:schemeClr val="tx1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534710" y="47410108"/>
            <a:ext cx="18733058" cy="1651128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pPr algn="ctr"/>
            <a:r>
              <a:rPr lang="ko-KR" altLang="en-US" sz="101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101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10959977" y="39242463"/>
            <a:ext cx="7571708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기대효과</a:t>
            </a:r>
            <a:endParaRPr lang="ko-KR" altLang="en-US" sz="63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10729993" y="41039164"/>
            <a:ext cx="738655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en-US" altLang="ko-KR" sz="5000" dirty="0">
              <a:solidFill>
                <a:schemeClr val="tx1"/>
              </a:solidFill>
            </a:endParaRPr>
          </a:p>
          <a:p>
            <a:pPr algn="ctr"/>
            <a:r>
              <a:rPr lang="ko-KR" altLang="en-US" sz="3800" b="1" dirty="0" smtClean="0">
                <a:solidFill>
                  <a:schemeClr val="tx1"/>
                </a:solidFill>
              </a:rPr>
              <a:t>어플리케이션을 통한 훈련으로 주의력 결핍 과잉 행동장애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(ADGD)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를 가진 대상자의 집중력을 향상시켜 자존 감 확립과 삶의 질 향상의 효과 기대</a:t>
            </a: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669030" y="41044214"/>
            <a:ext cx="7386558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어플리케이션을 실행시켜 문제를 푼다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단어에 맞는 색상을 보기 중 선택하였을 경우 </a:t>
            </a:r>
            <a:r>
              <a:rPr lang="en-US" altLang="ko-KR" sz="3800" b="1" dirty="0" err="1" smtClean="0">
                <a:solidFill>
                  <a:schemeClr val="tx1"/>
                </a:solidFill>
              </a:rPr>
              <a:t>corrent</a:t>
            </a:r>
            <a:r>
              <a:rPr lang="ko-KR" altLang="en-US" sz="3800" b="1" dirty="0">
                <a:solidFill>
                  <a:schemeClr val="tx1"/>
                </a:solidFill>
              </a:rPr>
              <a:t> 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+1</a:t>
            </a:r>
            <a:r>
              <a:rPr lang="ko-KR" altLang="en-US" sz="3800" b="1" dirty="0">
                <a:solidFill>
                  <a:schemeClr val="tx1"/>
                </a:solidFill>
              </a:rPr>
              <a:t> 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되고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, </a:t>
            </a:r>
            <a:r>
              <a:rPr lang="ko-KR" altLang="en-US" sz="3800" b="1" dirty="0" err="1" smtClean="0">
                <a:solidFill>
                  <a:schemeClr val="tx1"/>
                </a:solidFill>
              </a:rPr>
              <a:t>아닐경우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 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incorrect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가 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+1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이 된다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 문제를 맞추었을 경우 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next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를 눌러 다음문제로 넘어가고 같은 형식의 문제를 반복한다</a:t>
            </a:r>
            <a:r>
              <a:rPr lang="en-US" altLang="ko-KR" sz="3800" b="1" dirty="0" smtClean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0" y="0"/>
            <a:ext cx="193780" cy="1327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5921" tIns="47960" rIns="95921" bIns="4796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28" name="Rectangle 4"/>
          <p:cNvSpPr>
            <a:spLocks noChangeArrowheads="1"/>
          </p:cNvSpPr>
          <p:nvPr/>
        </p:nvSpPr>
        <p:spPr bwMode="auto">
          <a:xfrm>
            <a:off x="0" y="0"/>
            <a:ext cx="193780" cy="1327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5921" tIns="47960" rIns="95921" bIns="4796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0"/>
            <a:ext cx="193780" cy="1327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5921" tIns="47960" rIns="95921" bIns="4796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pic>
        <p:nvPicPr>
          <p:cNvPr id="1030" name="_x33162800" descr="EMB00000a1814a4"/>
          <p:cNvPicPr>
            <a:picLocks noChangeAspect="1" noChangeArrowheads="1"/>
          </p:cNvPicPr>
          <p:nvPr/>
        </p:nvPicPr>
        <p:blipFill>
          <a:blip r:embed="rId3"/>
          <a:srcRect l="6326" t="10387" r="57831" b="1448"/>
          <a:stretch>
            <a:fillRect/>
          </a:stretch>
        </p:blipFill>
        <p:spPr bwMode="auto">
          <a:xfrm>
            <a:off x="1941723" y="20338760"/>
            <a:ext cx="4744804" cy="6384032"/>
          </a:xfrm>
          <a:prstGeom prst="rect">
            <a:avLst/>
          </a:prstGeom>
          <a:noFill/>
        </p:spPr>
      </p:pic>
      <p:sp>
        <p:nvSpPr>
          <p:cNvPr id="41" name="직사각형 40"/>
          <p:cNvSpPr/>
          <p:nvPr/>
        </p:nvSpPr>
        <p:spPr>
          <a:xfrm>
            <a:off x="10173074" y="23794611"/>
            <a:ext cx="1897922" cy="576454"/>
          </a:xfrm>
          <a:prstGeom prst="rect">
            <a:avLst/>
          </a:prstGeom>
          <a:solidFill>
            <a:schemeClr val="accent6"/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2100" dirty="0" smtClean="0">
                <a:solidFill>
                  <a:schemeClr val="tx1"/>
                </a:solidFill>
              </a:rPr>
              <a:t>Correct +1</a:t>
            </a:r>
            <a:endParaRPr lang="ko-KR" altLang="en-US" sz="2100" dirty="0">
              <a:solidFill>
                <a:schemeClr val="tx1"/>
              </a:solidFill>
            </a:endParaRPr>
          </a:p>
        </p:txBody>
      </p:sp>
      <p:sp>
        <p:nvSpPr>
          <p:cNvPr id="42" name="직사각형 41"/>
          <p:cNvSpPr/>
          <p:nvPr/>
        </p:nvSpPr>
        <p:spPr>
          <a:xfrm>
            <a:off x="12954739" y="21494685"/>
            <a:ext cx="1977002" cy="576454"/>
          </a:xfrm>
          <a:prstGeom prst="rect">
            <a:avLst/>
          </a:prstGeom>
          <a:solidFill>
            <a:schemeClr val="accent4"/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2100" dirty="0" smtClean="0">
                <a:solidFill>
                  <a:schemeClr val="tx1"/>
                </a:solidFill>
              </a:rPr>
              <a:t>Incorrect +1</a:t>
            </a:r>
            <a:endParaRPr lang="ko-KR" altLang="en-US" sz="2100" dirty="0">
              <a:solidFill>
                <a:schemeClr val="tx1"/>
              </a:solidFill>
            </a:endParaRPr>
          </a:p>
        </p:txBody>
      </p:sp>
      <p:sp>
        <p:nvSpPr>
          <p:cNvPr id="51" name="모서리가 둥근 직사각형 50"/>
          <p:cNvSpPr/>
          <p:nvPr/>
        </p:nvSpPr>
        <p:spPr>
          <a:xfrm>
            <a:off x="9999829" y="24963042"/>
            <a:ext cx="2293322" cy="1369079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2100" dirty="0" smtClean="0">
                <a:solidFill>
                  <a:schemeClr val="tx1"/>
                </a:solidFill>
              </a:rPr>
              <a:t>Next</a:t>
            </a:r>
            <a:endParaRPr lang="ko-KR" altLang="en-US" sz="2100" dirty="0">
              <a:solidFill>
                <a:schemeClr val="tx1"/>
              </a:solidFill>
            </a:endParaRPr>
          </a:p>
        </p:txBody>
      </p:sp>
      <p:sp>
        <p:nvSpPr>
          <p:cNvPr id="2" name="육각형 1"/>
          <p:cNvSpPr/>
          <p:nvPr/>
        </p:nvSpPr>
        <p:spPr>
          <a:xfrm>
            <a:off x="9869642" y="22070422"/>
            <a:ext cx="2470314" cy="1065903"/>
          </a:xfrm>
          <a:prstGeom prst="hexagon">
            <a:avLst/>
          </a:prstGeom>
          <a:solidFill>
            <a:schemeClr val="accent2"/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2100" dirty="0" smtClean="0">
                <a:solidFill>
                  <a:schemeClr val="tx1"/>
                </a:solidFill>
              </a:rPr>
              <a:t>단어에 맞는 색깔이 선택 되었는가</a:t>
            </a:r>
            <a:r>
              <a:rPr lang="en-US" altLang="ko-KR" sz="2100" dirty="0" smtClean="0">
                <a:solidFill>
                  <a:schemeClr val="tx1"/>
                </a:solidFill>
              </a:rPr>
              <a:t>?</a:t>
            </a:r>
            <a:r>
              <a:rPr lang="ko-KR" altLang="en-US" sz="2100" dirty="0" smtClean="0">
                <a:solidFill>
                  <a:schemeClr val="tx1"/>
                </a:solidFill>
              </a:rPr>
              <a:t> </a:t>
            </a:r>
            <a:endParaRPr lang="ko-KR" altLang="en-US" sz="2100" dirty="0">
              <a:solidFill>
                <a:schemeClr val="tx1"/>
              </a:solidFill>
            </a:endParaRPr>
          </a:p>
        </p:txBody>
      </p:sp>
      <p:sp>
        <p:nvSpPr>
          <p:cNvPr id="3" name="직사각형 2"/>
          <p:cNvSpPr/>
          <p:nvPr/>
        </p:nvSpPr>
        <p:spPr>
          <a:xfrm>
            <a:off x="10073237" y="20424804"/>
            <a:ext cx="1913064" cy="1040992"/>
          </a:xfrm>
          <a:prstGeom prst="rect">
            <a:avLst/>
          </a:prstGeom>
          <a:solidFill>
            <a:schemeClr val="accent3"/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2100" dirty="0" smtClean="0">
                <a:solidFill>
                  <a:schemeClr val="tx1"/>
                </a:solidFill>
              </a:rPr>
              <a:t>시</a:t>
            </a:r>
            <a:r>
              <a:rPr lang="ko-KR" altLang="en-US" sz="2100" dirty="0">
                <a:solidFill>
                  <a:schemeClr val="tx1"/>
                </a:solidFill>
              </a:rPr>
              <a:t>작</a:t>
            </a:r>
          </a:p>
        </p:txBody>
      </p:sp>
      <p:cxnSp>
        <p:nvCxnSpPr>
          <p:cNvPr id="25" name="직선 화살표 연결선 24"/>
          <p:cNvCxnSpPr>
            <a:stCxn id="3" idx="2"/>
          </p:cNvCxnSpPr>
          <p:nvPr/>
        </p:nvCxnSpPr>
        <p:spPr>
          <a:xfrm rot="5400000">
            <a:off x="10739242" y="21756323"/>
            <a:ext cx="581054" cy="1588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직선 화살표 연결선 29"/>
          <p:cNvCxnSpPr/>
          <p:nvPr/>
        </p:nvCxnSpPr>
        <p:spPr>
          <a:xfrm rot="5400000">
            <a:off x="10725156" y="23489998"/>
            <a:ext cx="609226" cy="1588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직선 화살표 연결선 43"/>
          <p:cNvCxnSpPr/>
          <p:nvPr/>
        </p:nvCxnSpPr>
        <p:spPr>
          <a:xfrm rot="5400000">
            <a:off x="10733780" y="24667054"/>
            <a:ext cx="591978" cy="1588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꺾인 연결선 31"/>
          <p:cNvCxnSpPr>
            <a:endCxn id="42" idx="2"/>
          </p:cNvCxnSpPr>
          <p:nvPr/>
        </p:nvCxnSpPr>
        <p:spPr>
          <a:xfrm flipV="1">
            <a:off x="12410468" y="22071139"/>
            <a:ext cx="1532772" cy="532236"/>
          </a:xfrm>
          <a:prstGeom prst="bentConnector2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꺾인 연결선 34"/>
          <p:cNvCxnSpPr>
            <a:stCxn id="42" idx="0"/>
          </p:cNvCxnSpPr>
          <p:nvPr/>
        </p:nvCxnSpPr>
        <p:spPr>
          <a:xfrm rot="16200000" flipV="1">
            <a:off x="12717383" y="20268828"/>
            <a:ext cx="549384" cy="1902330"/>
          </a:xfrm>
          <a:prstGeom prst="bentConnector2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꺾인 연결선 36"/>
          <p:cNvCxnSpPr>
            <a:stCxn id="51" idx="1"/>
            <a:endCxn id="3" idx="1"/>
          </p:cNvCxnSpPr>
          <p:nvPr/>
        </p:nvCxnSpPr>
        <p:spPr>
          <a:xfrm rot="10800000" flipH="1">
            <a:off x="9999829" y="20945300"/>
            <a:ext cx="73408" cy="4702282"/>
          </a:xfrm>
          <a:prstGeom prst="bentConnector3">
            <a:avLst>
              <a:gd name="adj1" fmla="val -311410"/>
            </a:avLst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꺾인 연결선 38"/>
          <p:cNvCxnSpPr>
            <a:endCxn id="42" idx="3"/>
          </p:cNvCxnSpPr>
          <p:nvPr/>
        </p:nvCxnSpPr>
        <p:spPr>
          <a:xfrm rot="16200000" flipV="1">
            <a:off x="14042435" y="22672219"/>
            <a:ext cx="2299927" cy="521313"/>
          </a:xfrm>
          <a:prstGeom prst="bentConnector2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7" name="직선 화살표 연결선 1056"/>
          <p:cNvCxnSpPr>
            <a:endCxn id="41" idx="3"/>
          </p:cNvCxnSpPr>
          <p:nvPr/>
        </p:nvCxnSpPr>
        <p:spPr>
          <a:xfrm rot="10800000">
            <a:off x="12070997" y="24082838"/>
            <a:ext cx="3760205" cy="1588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8" name="정오각형 1057"/>
          <p:cNvSpPr/>
          <p:nvPr/>
        </p:nvSpPr>
        <p:spPr>
          <a:xfrm>
            <a:off x="15526973" y="23185385"/>
            <a:ext cx="2589634" cy="1540119"/>
          </a:xfrm>
          <a:prstGeom prst="pentagon">
            <a:avLst/>
          </a:prstGeom>
          <a:solidFill>
            <a:schemeClr val="accent5">
              <a:lumMod val="75000"/>
            </a:schemeClr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2100" dirty="0">
                <a:solidFill>
                  <a:schemeClr val="tx1"/>
                </a:solidFill>
              </a:rPr>
              <a:t>Reset</a:t>
            </a:r>
            <a:endParaRPr lang="ko-KR" altLang="en-US" sz="2100" dirty="0">
              <a:solidFill>
                <a:schemeClr val="tx1"/>
              </a:solidFill>
            </a:endParaRPr>
          </a:p>
        </p:txBody>
      </p:sp>
      <p:sp>
        <p:nvSpPr>
          <p:cNvPr id="1062" name="TextBox 1061"/>
          <p:cNvSpPr txBox="1"/>
          <p:nvPr/>
        </p:nvSpPr>
        <p:spPr>
          <a:xfrm>
            <a:off x="11135481" y="23136325"/>
            <a:ext cx="803144" cy="358467"/>
          </a:xfrm>
          <a:prstGeom prst="rect">
            <a:avLst/>
          </a:prstGeom>
          <a:noFill/>
        </p:spPr>
        <p:txBody>
          <a:bodyPr wrap="square" lIns="95921" tIns="47960" rIns="95921" bIns="47960" rtlCol="0">
            <a:spAutoFit/>
          </a:bodyPr>
          <a:lstStyle/>
          <a:p>
            <a:r>
              <a:rPr lang="en-US" altLang="ko-KR" sz="1700" b="1" dirty="0"/>
              <a:t>Y</a:t>
            </a:r>
            <a:r>
              <a:rPr lang="en-US" altLang="ko-KR" sz="1700" b="1" dirty="0" smtClean="0"/>
              <a:t>es</a:t>
            </a:r>
            <a:endParaRPr lang="ko-KR" altLang="en-US" sz="1700" b="1" dirty="0"/>
          </a:p>
        </p:txBody>
      </p:sp>
      <p:sp>
        <p:nvSpPr>
          <p:cNvPr id="103" name="TextBox 102"/>
          <p:cNvSpPr txBox="1"/>
          <p:nvPr/>
        </p:nvSpPr>
        <p:spPr>
          <a:xfrm>
            <a:off x="13488426" y="22576944"/>
            <a:ext cx="803144" cy="358467"/>
          </a:xfrm>
          <a:prstGeom prst="rect">
            <a:avLst/>
          </a:prstGeom>
          <a:noFill/>
        </p:spPr>
        <p:txBody>
          <a:bodyPr wrap="square" lIns="95921" tIns="47960" rIns="95921" bIns="47960" rtlCol="0">
            <a:spAutoFit/>
          </a:bodyPr>
          <a:lstStyle/>
          <a:p>
            <a:r>
              <a:rPr lang="en-US" altLang="ko-KR" sz="1700" b="1" dirty="0">
                <a:solidFill>
                  <a:srgbClr val="FF0000"/>
                </a:solidFill>
              </a:rPr>
              <a:t>N</a:t>
            </a:r>
            <a:r>
              <a:rPr lang="en-US" altLang="ko-KR" sz="1700" b="1" dirty="0" smtClean="0">
                <a:solidFill>
                  <a:srgbClr val="FF0000"/>
                </a:solidFill>
              </a:rPr>
              <a:t>o</a:t>
            </a:r>
            <a:endParaRPr lang="ko-KR" altLang="en-US" sz="1700" b="1" dirty="0">
              <a:solidFill>
                <a:srgbClr val="FF0000"/>
              </a:solidFill>
            </a:endParaRPr>
          </a:p>
        </p:txBody>
      </p:sp>
      <p:sp>
        <p:nvSpPr>
          <p:cNvPr id="46" name="모서리가 둥근 직사각형 45"/>
          <p:cNvSpPr/>
          <p:nvPr/>
        </p:nvSpPr>
        <p:spPr>
          <a:xfrm>
            <a:off x="514351" y="571500"/>
            <a:ext cx="18773774" cy="50063400"/>
          </a:xfrm>
          <a:prstGeom prst="roundRect">
            <a:avLst>
              <a:gd name="adj" fmla="val 3968"/>
            </a:avLst>
          </a:prstGeom>
          <a:noFill/>
          <a:ln w="762000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ko-KR"/>
            </a:defPPr>
            <a:lvl1pPr marL="0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2028567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4057132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6085699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8114266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10142831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12171398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14199965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16228531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833</TotalTime>
  <Words>223</Words>
  <Application>Microsoft Office PowerPoint</Application>
  <PresentationFormat>사용자 지정</PresentationFormat>
  <Paragraphs>41</Paragraphs>
  <Slides>1</Slides>
  <Notes>1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Com</cp:lastModifiedBy>
  <cp:revision>96</cp:revision>
  <dcterms:created xsi:type="dcterms:W3CDTF">2010-11-24T05:11:25Z</dcterms:created>
  <dcterms:modified xsi:type="dcterms:W3CDTF">2012-11-27T04:47:22Z</dcterms:modified>
</cp:coreProperties>
</file>

<file path=docProps/thumbnail.jpeg>
</file>