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58" r:id="rId5"/>
    <p:sldId id="257" r:id="rId6"/>
    <p:sldId id="260" r:id="rId7"/>
    <p:sldId id="259" r:id="rId8"/>
    <p:sldId id="261" r:id="rId9"/>
    <p:sldId id="262" r:id="rId1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60"/>
  </p:normalViewPr>
  <p:slideViewPr>
    <p:cSldViewPr showGuides="1">
      <p:cViewPr>
        <p:scale>
          <a:sx n="75" d="100"/>
          <a:sy n="75" d="100"/>
        </p:scale>
        <p:origin x="-1320" y="-36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</c:v>
                </c:pt>
                <c:pt idx="1">
                  <c:v>19</c:v>
                </c:pt>
                <c:pt idx="2">
                  <c:v>51</c:v>
                </c:pt>
                <c:pt idx="3">
                  <c:v>90</c:v>
                </c:pt>
                <c:pt idx="4">
                  <c:v>172</c:v>
                </c:pt>
                <c:pt idx="5">
                  <c:v>265</c:v>
                </c:pt>
                <c:pt idx="6">
                  <c:v>325</c:v>
                </c:pt>
                <c:pt idx="7">
                  <c:v>378</c:v>
                </c:pt>
                <c:pt idx="8">
                  <c:v>397</c:v>
                </c:pt>
                <c:pt idx="9">
                  <c:v>415</c:v>
                </c:pt>
                <c:pt idx="10">
                  <c:v>443</c:v>
                </c:pt>
                <c:pt idx="11">
                  <c:v>451</c:v>
                </c:pt>
                <c:pt idx="12">
                  <c:v>485</c:v>
                </c:pt>
                <c:pt idx="13">
                  <c:v>519</c:v>
                </c:pt>
                <c:pt idx="14">
                  <c:v>561</c:v>
                </c:pt>
                <c:pt idx="15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1650560"/>
        <c:axId val="141664640"/>
        <c:axId val="0"/>
      </c:bar3DChart>
      <c:catAx>
        <c:axId val="1416505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41664640"/>
        <c:crosses val="autoZero"/>
        <c:auto val="1"/>
        <c:lblAlgn val="ctr"/>
        <c:lblOffset val="100"/>
        <c:noMultiLvlLbl val="0"/>
      </c:catAx>
      <c:valAx>
        <c:axId val="14166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650560"/>
        <c:crosses val="autoZero"/>
        <c:crossBetween val="between"/>
      </c:valAx>
      <c:spPr>
        <a:noFill/>
        <a:ln w="25407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86FF-0CBC-4B78-809C-4CCC4E1F3832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B446-EEFE-44B8-B426-07BEB042BD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28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B5B0B-0426-4A80-B6AD-E682C282DBE6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3E251-65D5-4096-87AE-1AF56689BB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577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86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57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1109985"/>
          </a:xfrm>
          <a:solidFill>
            <a:schemeClr val="bg2">
              <a:lumMod val="90000"/>
              <a:alpha val="32000"/>
            </a:schemeClr>
          </a:solidFill>
          <a:ln>
            <a:solidFill>
              <a:schemeClr val="bg1">
                <a:lumMod val="85000"/>
                <a:alpha val="40000"/>
              </a:schemeClr>
            </a:solidFill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액자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57"/>
            </a:avLst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Woongjin\Desktop\D드라이브\상품-회사관련 자료모음(이미지,문서,교안포함)\웅진로고,이미지,인증마크,기타 경영관련\NEWCI\회사로고조합 1copy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t="33560" r="25971" b="33220"/>
          <a:stretch/>
        </p:blipFill>
        <p:spPr bwMode="auto">
          <a:xfrm>
            <a:off x="3292456" y="4720231"/>
            <a:ext cx="25590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oongjin\Desktop\GHP비즈니스 커리어 과정\Big challenge\사진\GSH_1477-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7"/>
            <a:ext cx="1856805" cy="123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oongjin\Desktop\GHP비즈니스 커리어 과정\Big challenge\사진\저용량\LJY_2217-214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84" y="2852937"/>
            <a:ext cx="1872208" cy="124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Woongjin\Desktop\GHP비즈니스 커리어 과정\Big challenge\사진\저용량\GSH_1487-21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51" y="2852937"/>
            <a:ext cx="1872208" cy="12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Woongjin\Desktop\GHP비즈니스 커리어 과정\Big challenge\사진\저용량\LJY_0836-21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8" y="2852937"/>
            <a:ext cx="1872208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Woongjin\Desktop\GHP비즈니스 커리어 과정\Big challenge\사진\저용량\LJY_2233-21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2937"/>
            <a:ext cx="842764" cy="12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1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86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9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92408"/>
            <a:ext cx="8784976" cy="692696"/>
          </a:xfrm>
          <a:solidFill>
            <a:schemeClr val="bg2">
              <a:lumMod val="90000"/>
              <a:alpha val="4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액자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157"/>
            </a:avLst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144795" y="6438086"/>
            <a:ext cx="838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91AC7F8-1236-486C-B406-06D56F8F33A0}" type="slidenum">
              <a:rPr lang="en-US" altLang="ko-KR" sz="1400" b="1" smtClean="0"/>
              <a:pPr/>
              <a:t>‹#›</a:t>
            </a:fld>
            <a:r>
              <a:rPr lang="en-US" altLang="ko-KR" sz="1400" b="1" dirty="0" smtClean="0"/>
              <a:t>page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6231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86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626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69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1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4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76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7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E8AD-92F6-484A-BA62-2BF0B42BCA41}" type="datetimeFigureOut">
              <a:rPr lang="ko-KR" altLang="en-US" smtClean="0"/>
              <a:pPr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63D01-1499-4A7A-B5AD-1695C21627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85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대학교 </a:t>
            </a:r>
            <a:r>
              <a:rPr lang="ko-KR" altLang="en-US" dirty="0" err="1" smtClean="0"/>
              <a:t>세일즈</a:t>
            </a:r>
            <a:r>
              <a:rPr lang="ko-KR" altLang="en-US" dirty="0" smtClean="0"/>
              <a:t> 현장실습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9803" y="1273097"/>
            <a:ext cx="434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</a:t>
            </a:r>
            <a:r>
              <a:rPr lang="en-US" altLang="ko-KR" b="1" dirty="0" smtClean="0"/>
              <a:t>ales/</a:t>
            </a:r>
            <a:r>
              <a:rPr lang="en-US" altLang="ko-KR" b="1" dirty="0" smtClean="0">
                <a:solidFill>
                  <a:srgbClr val="0000FF"/>
                </a:solidFill>
              </a:rPr>
              <a:t>M</a:t>
            </a:r>
            <a:r>
              <a:rPr lang="en-US" altLang="ko-KR" b="1" dirty="0" smtClean="0"/>
              <a:t>arketing/</a:t>
            </a:r>
            <a:r>
              <a:rPr lang="en-US" altLang="ko-KR" b="1" dirty="0" smtClean="0">
                <a:solidFill>
                  <a:srgbClr val="0000FF"/>
                </a:solidFill>
              </a:rPr>
              <a:t>A</a:t>
            </a:r>
            <a:r>
              <a:rPr lang="en-US" altLang="ko-KR" b="1" dirty="0" smtClean="0"/>
              <a:t>ction/</a:t>
            </a:r>
            <a:r>
              <a:rPr lang="en-US" altLang="ko-KR" b="1" dirty="0" smtClean="0">
                <a:solidFill>
                  <a:srgbClr val="0000FF"/>
                </a:solidFill>
              </a:rPr>
              <a:t>R</a:t>
            </a:r>
            <a:r>
              <a:rPr lang="en-US" altLang="ko-KR" b="1" dirty="0" smtClean="0"/>
              <a:t>ole/</a:t>
            </a:r>
            <a:r>
              <a:rPr lang="en-US" altLang="ko-KR" b="1" dirty="0" smtClean="0">
                <a:solidFill>
                  <a:srgbClr val="0000FF"/>
                </a:solidFill>
              </a:rPr>
              <a:t>T</a:t>
            </a:r>
            <a:r>
              <a:rPr lang="en-US" altLang="ko-KR" b="1" dirty="0" smtClean="0"/>
              <a:t>raining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20715" y="476672"/>
            <a:ext cx="5902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국내에서 유일무이하게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영업직군 취업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준비생만을</a:t>
            </a:r>
            <a:r>
              <a:rPr lang="ko-KR" altLang="en-US" b="1" dirty="0" smtClean="0">
                <a:solidFill>
                  <a:srgbClr val="FF0000"/>
                </a:solidFill>
              </a:rPr>
              <a:t> 위해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만들어진 </a:t>
            </a:r>
            <a:r>
              <a:rPr lang="en-US" altLang="ko-KR" b="1" dirty="0" smtClean="0">
                <a:solidFill>
                  <a:srgbClr val="FF0000"/>
                </a:solidFill>
              </a:rPr>
              <a:t>Sales</a:t>
            </a:r>
            <a:r>
              <a:rPr lang="ko-KR" altLang="en-US" b="1" dirty="0" smtClean="0">
                <a:solidFill>
                  <a:srgbClr val="FF0000"/>
                </a:solidFill>
              </a:rPr>
              <a:t>＆</a:t>
            </a:r>
            <a:r>
              <a:rPr lang="en-US" altLang="ko-KR" b="1" dirty="0" smtClean="0">
                <a:solidFill>
                  <a:srgbClr val="FF0000"/>
                </a:solidFill>
              </a:rPr>
              <a:t>Marketing</a:t>
            </a:r>
            <a:r>
              <a:rPr lang="ko-KR" altLang="en-US" b="1" dirty="0" smtClean="0">
                <a:solidFill>
                  <a:srgbClr val="FF0000"/>
                </a:solidFill>
              </a:rPr>
              <a:t>특화 프로그램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이상경\Desktop\201308 코웨이_로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25" y="4910212"/>
            <a:ext cx="3300413" cy="121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119086" y="1764816"/>
            <a:ext cx="8823277" cy="4962671"/>
          </a:xfrm>
          <a:prstGeom prst="roundRect">
            <a:avLst>
              <a:gd name="adj" fmla="val 3395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246078" y="1879529"/>
            <a:ext cx="2890275" cy="604183"/>
          </a:xfrm>
          <a:prstGeom prst="roundRect">
            <a:avLst>
              <a:gd name="adj" fmla="val 2374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코웨이</a:t>
            </a:r>
            <a:r>
              <a:rPr kumimoji="0"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kumimoji="0" lang="ko-KR" altLang="en-US" sz="14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렌탈서비스</a:t>
            </a:r>
            <a:r>
              <a:rPr kumimoji="0"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kumimoji="0" lang="ko-KR" altLang="en-US" sz="14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관리계정수</a:t>
            </a:r>
            <a:endParaRPr kumimoji="0" lang="en-US" altLang="ko-KR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(1998</a:t>
            </a:r>
            <a:r>
              <a:rPr kumimoji="0"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년</a:t>
            </a:r>
            <a:r>
              <a:rPr kumimoji="0" lang="en-US" altLang="ko-KR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~2011</a:t>
            </a:r>
            <a:r>
              <a:rPr kumimoji="0" lang="ko-KR" altLang="en-US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년</a:t>
            </a:r>
            <a:r>
              <a:rPr kumimoji="0" lang="en-US" altLang="ko-KR" sz="14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kumimoji="0"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26" name="TextBox 48"/>
          <p:cNvSpPr txBox="1">
            <a:spLocks noChangeArrowheads="1"/>
          </p:cNvSpPr>
          <p:nvPr/>
        </p:nvSpPr>
        <p:spPr bwMode="auto">
          <a:xfrm>
            <a:off x="8062913" y="2151063"/>
            <a:ext cx="744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400" b="1">
                <a:solidFill>
                  <a:srgbClr val="FFC000"/>
                </a:solidFill>
                <a:latin typeface="나눔고딕" pitchFamily="50" charset="-127"/>
                <a:ea typeface="나눔고딕" pitchFamily="50" charset="-127"/>
              </a:rPr>
              <a:t>단위</a:t>
            </a:r>
            <a:r>
              <a:rPr kumimoji="0" lang="en-US" altLang="ko-KR" sz="1400" b="1">
                <a:solidFill>
                  <a:srgbClr val="FFC000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kumimoji="0" lang="ko-KR" altLang="en-US" sz="1400" b="1">
                <a:solidFill>
                  <a:srgbClr val="FFC000"/>
                </a:solidFill>
                <a:latin typeface="나눔고딕" pitchFamily="50" charset="-127"/>
                <a:ea typeface="나눔고딕" pitchFamily="50" charset="-127"/>
              </a:rPr>
              <a:t>만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1190394" y="933819"/>
            <a:ext cx="68723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ko-KR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rPr>
              <a:t>‘</a:t>
            </a:r>
            <a:r>
              <a:rPr kumimoji="0" lang="ko-KR" alt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rPr>
              <a:t>생활환경가전 전문기업</a:t>
            </a:r>
            <a:r>
              <a:rPr kumimoji="0" lang="en-US" altLang="ko-KR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나눔고딕" pitchFamily="50" charset="-127"/>
                <a:ea typeface="나눔고딕" pitchFamily="50" charset="-127"/>
              </a:rPr>
              <a:t>’</a:t>
            </a:r>
            <a:endParaRPr lang="ko-KR" alt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8" name="그림 48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95288"/>
            <a:ext cx="2184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개체 1"/>
          <p:cNvGraphicFramePr>
            <a:graphicFrameLocks/>
          </p:cNvGraphicFramePr>
          <p:nvPr/>
        </p:nvGraphicFramePr>
        <p:xfrm>
          <a:off x="341313" y="2459038"/>
          <a:ext cx="8467725" cy="439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7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775" y="863600"/>
            <a:ext cx="8636000" cy="1033463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anchor="ctr"/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latin typeface="나눔고딕 ExtraBold" pitchFamily="50" charset="-127"/>
                <a:ea typeface="나눔고딕 ExtraBold" pitchFamily="50" charset="-127"/>
              </a:rPr>
              <a:t> IMF</a:t>
            </a: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한파가 한창이던 </a:t>
            </a:r>
            <a:r>
              <a:rPr kumimoji="0" lang="en-US" altLang="ko-KR" dirty="0">
                <a:latin typeface="나눔고딕 ExtraBold" pitchFamily="50" charset="-127"/>
                <a:ea typeface="나눔고딕 ExtraBold" pitchFamily="50" charset="-127"/>
              </a:rPr>
              <a:t>1998</a:t>
            </a: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년 </a:t>
            </a:r>
            <a:r>
              <a:rPr kumimoji="0" lang="en-US" altLang="ko-KR" dirty="0">
                <a:latin typeface="나눔고딕 ExtraBold" pitchFamily="50" charset="-127"/>
                <a:ea typeface="나눔고딕 ExtraBold" pitchFamily="50" charset="-127"/>
              </a:rPr>
              <a:t>‘</a:t>
            </a:r>
            <a:r>
              <a:rPr kumimoji="0" lang="ko-KR" altLang="en-US" dirty="0" err="1">
                <a:latin typeface="나눔고딕 ExtraBold" pitchFamily="50" charset="-127"/>
                <a:ea typeface="나눔고딕 ExtraBold" pitchFamily="50" charset="-127"/>
              </a:rPr>
              <a:t>렌탈</a:t>
            </a: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 서비스</a:t>
            </a:r>
            <a:r>
              <a:rPr kumimoji="0" lang="en-US" altLang="ko-KR" dirty="0">
                <a:latin typeface="나눔고딕 ExtraBold" pitchFamily="50" charset="-127"/>
                <a:ea typeface="나눔고딕 ExtraBold" pitchFamily="50" charset="-127"/>
              </a:rPr>
              <a:t>’</a:t>
            </a: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라는 新 개념의 비즈니스모델 도입으로</a:t>
            </a:r>
            <a:endParaRPr kumimoji="0" lang="en-US" altLang="ko-KR" dirty="0">
              <a:latin typeface="나눔고딕 ExtraBold" pitchFamily="50" charset="-127"/>
              <a:ea typeface="나눔고딕 ExtraBold" pitchFamily="50" charset="-127"/>
            </a:endParaRP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회사의 새로운 전기를 마련 하였듯이</a:t>
            </a:r>
            <a:r>
              <a:rPr kumimoji="0" lang="en-US" altLang="ko-KR" dirty="0">
                <a:latin typeface="나눔고딕 ExtraBold" pitchFamily="50" charset="-127"/>
                <a:ea typeface="나눔고딕 ExtraBold" pitchFamily="50" charset="-127"/>
              </a:rPr>
              <a:t>, 2010</a:t>
            </a: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년부터 젊고 건강한 영업조직의 </a:t>
            </a:r>
            <a:r>
              <a:rPr kumimoji="0"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육성을</a:t>
            </a:r>
            <a:endParaRPr kumimoji="0" lang="en-US" altLang="ko-KR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통해</a:t>
            </a:r>
            <a:r>
              <a:rPr kumimoji="0" lang="en-US" altLang="ko-KR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kumimoji="0"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코웨이의</a:t>
            </a:r>
            <a:r>
              <a:rPr kumimoji="0"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kumimoji="0" lang="ko-KR" altLang="en-US" dirty="0">
                <a:latin typeface="나눔고딕 ExtraBold" pitchFamily="50" charset="-127"/>
                <a:ea typeface="나눔고딕 ExtraBold" pitchFamily="50" charset="-127"/>
              </a:rPr>
              <a:t>새로운 미래를 준비하고자 합니다</a:t>
            </a:r>
            <a:r>
              <a:rPr kumimoji="0" lang="en-US" altLang="ko-KR" dirty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2" name="그룹 3"/>
          <p:cNvGrpSpPr>
            <a:grpSpLocks/>
          </p:cNvGrpSpPr>
          <p:nvPr/>
        </p:nvGrpSpPr>
        <p:grpSpPr bwMode="auto">
          <a:xfrm>
            <a:off x="315913" y="2587625"/>
            <a:ext cx="2571750" cy="3057525"/>
            <a:chOff x="316115" y="1138955"/>
            <a:chExt cx="2571293" cy="3057677"/>
          </a:xfrm>
        </p:grpSpPr>
        <p:pic>
          <p:nvPicPr>
            <p:cNvPr id="5" name="Picture 2" descr="C:\Users\Woongjin\Desktop\바탕화면\채용관련교육\메추라기\Untitled-22 copy.png"/>
            <p:cNvPicPr>
              <a:picLocks noChangeAspect="1" noChangeArrowheads="1"/>
            </p:cNvPicPr>
            <p:nvPr/>
          </p:nvPicPr>
          <p:blipFill>
            <a:blip r:embed="rId3" cstate="print"/>
            <a:srcRect l="10312" r="12406"/>
            <a:stretch>
              <a:fillRect/>
            </a:stretch>
          </p:blipFill>
          <p:spPr bwMode="auto">
            <a:xfrm>
              <a:off x="316115" y="1919633"/>
              <a:ext cx="2571293" cy="2276999"/>
            </a:xfrm>
            <a:prstGeom prst="roundRect">
              <a:avLst>
                <a:gd name="adj" fmla="val 392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직사각형 5"/>
            <p:cNvSpPr/>
            <p:nvPr/>
          </p:nvSpPr>
          <p:spPr>
            <a:xfrm>
              <a:off x="1065282" y="1138955"/>
              <a:ext cx="1072959" cy="69059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1G</a:t>
              </a:r>
              <a:endParaRPr kumimoji="0" lang="ko-KR" altLang="en-US" sz="32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4" name="그룹 6"/>
          <p:cNvGrpSpPr>
            <a:grpSpLocks/>
          </p:cNvGrpSpPr>
          <p:nvPr/>
        </p:nvGrpSpPr>
        <p:grpSpPr bwMode="auto">
          <a:xfrm>
            <a:off x="3292475" y="2587625"/>
            <a:ext cx="2560638" cy="3079750"/>
            <a:chOff x="3292720" y="1138955"/>
            <a:chExt cx="2559876" cy="3079434"/>
          </a:xfrm>
        </p:grpSpPr>
        <p:pic>
          <p:nvPicPr>
            <p:cNvPr id="8" name="Picture 4" descr="C:\Users\Woongjin\Desktop\바탕화면\내문서\아주 오래 전\IMAGE GALLERY 2\Coway Story\Cody Service\Coway Story   00121.jpg"/>
            <p:cNvPicPr>
              <a:picLocks noChangeAspect="1" noChangeArrowheads="1"/>
            </p:cNvPicPr>
            <p:nvPr/>
          </p:nvPicPr>
          <p:blipFill>
            <a:blip r:embed="rId4" cstate="print"/>
            <a:srcRect t="4944" r="29402"/>
            <a:stretch>
              <a:fillRect/>
            </a:stretch>
          </p:blipFill>
          <p:spPr bwMode="auto">
            <a:xfrm>
              <a:off x="3292720" y="1919633"/>
              <a:ext cx="2559876" cy="2298756"/>
            </a:xfrm>
            <a:prstGeom prst="roundRect">
              <a:avLst>
                <a:gd name="adj" fmla="val 581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직사각형 8"/>
            <p:cNvSpPr/>
            <p:nvPr/>
          </p:nvSpPr>
          <p:spPr>
            <a:xfrm>
              <a:off x="4035449" y="1138955"/>
              <a:ext cx="1074418" cy="690492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2G</a:t>
              </a:r>
              <a:endParaRPr kumimoji="0" lang="ko-KR" altLang="en-US" sz="32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7" name="그룹 9"/>
          <p:cNvGrpSpPr>
            <a:grpSpLocks/>
          </p:cNvGrpSpPr>
          <p:nvPr/>
        </p:nvGrpSpPr>
        <p:grpSpPr bwMode="auto">
          <a:xfrm>
            <a:off x="6257925" y="2587625"/>
            <a:ext cx="2566988" cy="3059113"/>
            <a:chOff x="6257907" y="1138955"/>
            <a:chExt cx="2567116" cy="3058349"/>
          </a:xfrm>
        </p:grpSpPr>
        <p:pic>
          <p:nvPicPr>
            <p:cNvPr id="11" name="Picture 5" descr="C:\Users\Woongjin\Desktop\GHP비즈니스 커리어 과정\GHP이미지 컷\정장\IMG_0195.jpg"/>
            <p:cNvPicPr>
              <a:picLocks noChangeAspect="1" noChangeArrowheads="1"/>
            </p:cNvPicPr>
            <p:nvPr/>
          </p:nvPicPr>
          <p:blipFill>
            <a:blip r:embed="rId5" cstate="print"/>
            <a:srcRect l="13748" r="8286"/>
            <a:stretch>
              <a:fillRect/>
            </a:stretch>
          </p:blipFill>
          <p:spPr bwMode="auto">
            <a:xfrm>
              <a:off x="6257907" y="1919633"/>
              <a:ext cx="2567116" cy="2277671"/>
            </a:xfrm>
            <a:prstGeom prst="roundRect">
              <a:avLst>
                <a:gd name="adj" fmla="val 345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직사각형 11"/>
            <p:cNvSpPr/>
            <p:nvPr/>
          </p:nvSpPr>
          <p:spPr>
            <a:xfrm>
              <a:off x="7004069" y="1138955"/>
              <a:ext cx="1074792" cy="690391"/>
            </a:xfrm>
            <a:prstGeom prst="rect">
              <a:avLst/>
            </a:prstGeom>
            <a:solidFill>
              <a:srgbClr val="00CC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chemeClr val="tx1"/>
                  </a:solidFill>
                  <a:latin typeface="나눔고딕 ExtraBold" pitchFamily="50" charset="-127"/>
                  <a:ea typeface="나눔고딕 ExtraBold" pitchFamily="50" charset="-127"/>
                </a:rPr>
                <a:t>3G</a:t>
              </a:r>
              <a:endParaRPr kumimoji="0" lang="ko-KR" altLang="en-US" sz="3200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744538" y="5205413"/>
            <a:ext cx="1714500" cy="1338262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세일즈</a:t>
            </a:r>
            <a:endParaRPr kumimoji="0" lang="ko-KR" altLang="en-US" sz="28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16338" y="5205413"/>
            <a:ext cx="1712912" cy="1338262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서비스</a:t>
            </a:r>
            <a:endParaRPr kumimoji="0" lang="en-US" altLang="ko-KR" sz="28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세일즈</a:t>
            </a:r>
            <a:endParaRPr kumimoji="0" lang="ko-KR" altLang="en-US" sz="28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684963" y="5205413"/>
            <a:ext cx="1712912" cy="1338262"/>
          </a:xfrm>
          <a:prstGeom prst="rect">
            <a:avLst/>
          </a:prstGeom>
          <a:solidFill>
            <a:srgbClr val="00CC00">
              <a:alpha val="7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 err="1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세일즈</a:t>
            </a:r>
            <a:endParaRPr kumimoji="0" lang="en-US" altLang="ko-KR" sz="280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인재양성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050" y="2074863"/>
            <a:ext cx="8597900" cy="400050"/>
          </a:xfrm>
          <a:prstGeom prst="rect">
            <a:avLst/>
          </a:prstGeom>
          <a:solidFill>
            <a:srgbClr val="0070C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bg1"/>
                </a:solidFill>
                <a:latin typeface="+mn-lt"/>
                <a:ea typeface="+mn-ea"/>
              </a:rPr>
              <a:t>코웨이</a:t>
            </a:r>
            <a:r>
              <a:rPr kumimoji="0" lang="ko-KR" altLang="en-US" sz="2000" b="1" dirty="0">
                <a:solidFill>
                  <a:schemeClr val="bg1"/>
                </a:solidFill>
                <a:latin typeface="+mn-lt"/>
                <a:ea typeface="+mn-ea"/>
              </a:rPr>
              <a:t> 유통채널전략 변천과정</a:t>
            </a:r>
          </a:p>
        </p:txBody>
      </p:sp>
      <p:pic>
        <p:nvPicPr>
          <p:cNvPr id="6154" name="그림 17" descr="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219075"/>
            <a:ext cx="1965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대학교 </a:t>
            </a:r>
            <a:r>
              <a:rPr lang="ko-KR" altLang="en-US" dirty="0" err="1" smtClean="0"/>
              <a:t>세일즈</a:t>
            </a:r>
            <a:r>
              <a:rPr lang="ko-KR" altLang="en-US" dirty="0" smtClean="0"/>
              <a:t> 현장실습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34716"/>
            <a:ext cx="8640960" cy="1512168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ko-KR" altLang="en-US" b="1" dirty="0" smtClean="0"/>
              <a:t> 국내 최고의 환경생활가전 전문기업이자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방문판매전문기업인 </a:t>
            </a:r>
            <a:r>
              <a:rPr lang="ko-KR" altLang="en-US" b="1" dirty="0" err="1" smtClean="0"/>
              <a:t>코웨이가</a:t>
            </a:r>
            <a:r>
              <a:rPr lang="ko-KR" altLang="en-US" b="1" dirty="0" smtClean="0"/>
              <a:t> </a:t>
            </a:r>
            <a:r>
              <a:rPr lang="en-US" altLang="ko-KR" b="1" dirty="0" smtClean="0">
                <a:solidFill>
                  <a:srgbClr val="0000FF"/>
                </a:solidFill>
              </a:rPr>
              <a:t>S</a:t>
            </a:r>
            <a:r>
              <a:rPr lang="en-US" altLang="ko-KR" b="1" dirty="0" smtClean="0"/>
              <a:t>ales</a:t>
            </a:r>
            <a:r>
              <a:rPr lang="ko-KR" altLang="en-US" b="1" dirty="0" smtClean="0"/>
              <a:t>와 </a:t>
            </a:r>
            <a:r>
              <a:rPr lang="en-US" altLang="ko-KR" b="1" dirty="0" smtClean="0">
                <a:solidFill>
                  <a:srgbClr val="0000FF"/>
                </a:solidFill>
              </a:rPr>
              <a:t>M</a:t>
            </a:r>
            <a:r>
              <a:rPr lang="en-US" altLang="ko-KR" b="1" dirty="0" smtClean="0"/>
              <a:t>arketing</a:t>
            </a:r>
            <a:r>
              <a:rPr lang="ko-KR" altLang="en-US" b="1" dirty="0" smtClean="0"/>
              <a:t>에 대한 개별적인 활동</a:t>
            </a:r>
            <a:r>
              <a:rPr lang="en-US" altLang="ko-KR" b="1" dirty="0" smtClean="0"/>
              <a:t>(</a:t>
            </a:r>
            <a:r>
              <a:rPr lang="en-US" altLang="ko-KR" b="1" dirty="0" smtClean="0">
                <a:solidFill>
                  <a:srgbClr val="0000FF"/>
                </a:solidFill>
              </a:rPr>
              <a:t>A</a:t>
            </a:r>
            <a:r>
              <a:rPr lang="en-US" altLang="ko-KR" b="1" dirty="0" smtClean="0"/>
              <a:t>ction)</a:t>
            </a:r>
            <a:r>
              <a:rPr lang="ko-KR" altLang="en-US" b="1" dirty="0" smtClean="0"/>
              <a:t>과 그 역할</a:t>
            </a:r>
            <a:r>
              <a:rPr lang="en-US" altLang="ko-KR" b="1" dirty="0" smtClean="0"/>
              <a:t>(</a:t>
            </a:r>
            <a:r>
              <a:rPr lang="en-US" altLang="ko-KR" b="1" dirty="0" smtClean="0">
                <a:solidFill>
                  <a:srgbClr val="0000FF"/>
                </a:solidFill>
              </a:rPr>
              <a:t>R</a:t>
            </a:r>
            <a:r>
              <a:rPr lang="en-US" altLang="ko-KR" b="1" dirty="0" smtClean="0"/>
              <a:t>ole)</a:t>
            </a:r>
            <a:r>
              <a:rPr lang="ko-KR" altLang="en-US" b="1" dirty="0" smtClean="0"/>
              <a:t>에 대한 직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간접적인   체험과 그에 따른 훈련</a:t>
            </a:r>
            <a:r>
              <a:rPr lang="en-US" altLang="ko-KR" b="1" dirty="0" smtClean="0"/>
              <a:t>(</a:t>
            </a:r>
            <a:r>
              <a:rPr lang="en-US" altLang="ko-KR" b="1" dirty="0" smtClean="0">
                <a:solidFill>
                  <a:srgbClr val="0000FF"/>
                </a:solidFill>
              </a:rPr>
              <a:t>T</a:t>
            </a:r>
            <a:r>
              <a:rPr lang="en-US" altLang="ko-KR" b="1" dirty="0" smtClean="0"/>
              <a:t>raining)</a:t>
            </a:r>
            <a:r>
              <a:rPr lang="ko-KR" altLang="en-US" b="1" dirty="0" smtClean="0"/>
              <a:t>을 통해</a:t>
            </a:r>
            <a:r>
              <a:rPr lang="en-US" altLang="ko-KR" b="1" dirty="0" smtClean="0"/>
              <a:t>,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향후 영업과 영업관리분야에서 개인의  비전과 역량을 실현하고자 하는 취업 </a:t>
            </a:r>
            <a:r>
              <a:rPr lang="ko-KR" altLang="en-US" b="1" u="sng" dirty="0" err="1" smtClean="0">
                <a:solidFill>
                  <a:srgbClr val="FF0000"/>
                </a:solidFill>
              </a:rPr>
              <a:t>준비생들을</a:t>
            </a:r>
            <a:r>
              <a:rPr lang="ko-KR" altLang="en-US" b="1" u="sng" dirty="0" smtClean="0">
                <a:solidFill>
                  <a:srgbClr val="FF0000"/>
                </a:solidFill>
              </a:rPr>
              <a:t> 위해</a:t>
            </a:r>
            <a:r>
              <a:rPr lang="en-US" altLang="ko-KR" b="1" u="sng" dirty="0" smtClean="0">
                <a:solidFill>
                  <a:srgbClr val="FF0000"/>
                </a:solidFill>
              </a:rPr>
              <a:t>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운영하는 </a:t>
            </a:r>
            <a:r>
              <a:rPr lang="ko-KR" altLang="en-US" b="1" u="sng" dirty="0" smtClean="0">
                <a:solidFill>
                  <a:srgbClr val="0000FF"/>
                </a:solidFill>
              </a:rPr>
              <a:t>국내 최초의 </a:t>
            </a:r>
            <a:r>
              <a:rPr lang="en-US" altLang="ko-KR" b="1" u="sng" dirty="0" smtClean="0">
                <a:solidFill>
                  <a:srgbClr val="0000FF"/>
                </a:solidFill>
              </a:rPr>
              <a:t>Sales</a:t>
            </a:r>
            <a:r>
              <a:rPr lang="ko-KR" altLang="en-US" b="1" u="sng" dirty="0" smtClean="0">
                <a:solidFill>
                  <a:srgbClr val="0000FF"/>
                </a:solidFill>
              </a:rPr>
              <a:t>전문직군 특화 프로그램</a:t>
            </a:r>
            <a:endParaRPr lang="ko-KR" altLang="en-US" b="1" u="sng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1086644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1. S·M·A·R·T </a:t>
            </a:r>
            <a:r>
              <a:rPr lang="ko-KR" altLang="en-US" b="1" dirty="0" smtClean="0">
                <a:solidFill>
                  <a:schemeClr val="tx1"/>
                </a:solidFill>
              </a:rPr>
              <a:t>직무체험 </a:t>
            </a:r>
            <a:r>
              <a:rPr lang="en-US" altLang="ko-KR" b="1" dirty="0" smtClean="0">
                <a:solidFill>
                  <a:schemeClr val="tx1"/>
                </a:solidFill>
              </a:rPr>
              <a:t>Program</a:t>
            </a:r>
            <a:r>
              <a:rPr lang="ko-KR" altLang="en-US" b="1" dirty="0" smtClean="0">
                <a:solidFill>
                  <a:schemeClr val="tx1"/>
                </a:solidFill>
              </a:rPr>
              <a:t> 개요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3505200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2. S·M·A·R·T </a:t>
            </a:r>
            <a:r>
              <a:rPr lang="ko-KR" altLang="en-US" b="1" dirty="0" smtClean="0">
                <a:solidFill>
                  <a:schemeClr val="tx1"/>
                </a:solidFill>
              </a:rPr>
              <a:t>직무체험 </a:t>
            </a:r>
            <a:r>
              <a:rPr lang="en-US" altLang="ko-KR" b="1" dirty="0" smtClean="0">
                <a:solidFill>
                  <a:schemeClr val="tx1"/>
                </a:solidFill>
              </a:rPr>
              <a:t>Program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Review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4868872"/>
            <a:ext cx="2808312" cy="1635264"/>
          </a:xfrm>
          <a:prstGeom prst="roundRect">
            <a:avLst>
              <a:gd name="adj" fmla="val 2888"/>
            </a:avLst>
          </a:prstGeom>
          <a:solidFill>
            <a:schemeClr val="bg2">
              <a:lumMod val="90000"/>
            </a:scheme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유통실무의 이해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개인비전 수립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기업 </a:t>
            </a:r>
            <a:r>
              <a:rPr lang="en-US" altLang="ko-KR" b="1" dirty="0" smtClean="0">
                <a:solidFill>
                  <a:schemeClr val="tx1"/>
                </a:solidFill>
              </a:rPr>
              <a:t>Sales</a:t>
            </a:r>
            <a:r>
              <a:rPr lang="ko-KR" altLang="en-US" b="1" dirty="0" smtClean="0">
                <a:solidFill>
                  <a:schemeClr val="tx1"/>
                </a:solidFill>
              </a:rPr>
              <a:t> 이해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마인드 훈련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4187180"/>
            <a:ext cx="2808312" cy="720080"/>
          </a:xfrm>
          <a:prstGeom prst="roundRect">
            <a:avLst>
              <a:gd name="adj" fmla="val 11261"/>
            </a:avLst>
          </a:prstGeom>
          <a:solidFill>
            <a:schemeClr val="bg2">
              <a:lumMod val="90000"/>
            </a:scheme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1st STEP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‘</a:t>
            </a:r>
            <a:r>
              <a:rPr lang="ko-KR" altLang="en-US" b="1" dirty="0" smtClean="0">
                <a:solidFill>
                  <a:schemeClr val="tx1"/>
                </a:solidFill>
              </a:rPr>
              <a:t>이론실무</a:t>
            </a:r>
            <a:r>
              <a:rPr lang="en-US" altLang="ko-KR" b="1" dirty="0" smtClean="0">
                <a:solidFill>
                  <a:schemeClr val="tx1"/>
                </a:solidFill>
              </a:rPr>
              <a:t>’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61432" y="4868872"/>
            <a:ext cx="2808312" cy="1635264"/>
          </a:xfrm>
          <a:prstGeom prst="roundRect">
            <a:avLst>
              <a:gd name="adj" fmla="val 2888"/>
            </a:avLst>
          </a:prstGeom>
          <a:solidFill>
            <a:schemeClr val="bg2">
              <a:lumMod val="90000"/>
            </a:scheme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홈쇼핑 발표회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물물교</a:t>
            </a:r>
            <a:r>
              <a:rPr lang="ko-KR" altLang="en-US" b="1" dirty="0">
                <a:solidFill>
                  <a:schemeClr val="tx1"/>
                </a:solidFill>
              </a:rPr>
              <a:t>환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상품군별 </a:t>
            </a:r>
            <a:r>
              <a:rPr lang="en-US" altLang="ko-KR" b="1" dirty="0" smtClean="0">
                <a:solidFill>
                  <a:schemeClr val="tx1"/>
                </a:solidFill>
              </a:rPr>
              <a:t>Role-play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161432" y="4187180"/>
            <a:ext cx="2808312" cy="720080"/>
          </a:xfrm>
          <a:prstGeom prst="roundRect">
            <a:avLst>
              <a:gd name="adj" fmla="val 11261"/>
            </a:avLst>
          </a:prstGeom>
          <a:solidFill>
            <a:schemeClr val="bg2">
              <a:lumMod val="90000"/>
            </a:scheme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2nd STEP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‘</a:t>
            </a:r>
            <a:r>
              <a:rPr lang="ko-KR" altLang="en-US" b="1" dirty="0" smtClean="0">
                <a:solidFill>
                  <a:schemeClr val="tx1"/>
                </a:solidFill>
              </a:rPr>
              <a:t>간접실무</a:t>
            </a:r>
            <a:r>
              <a:rPr lang="en-US" altLang="ko-KR" b="1" dirty="0" smtClean="0">
                <a:solidFill>
                  <a:schemeClr val="tx1"/>
                </a:solidFill>
              </a:rPr>
              <a:t>’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79728" y="4868872"/>
            <a:ext cx="2808312" cy="1635264"/>
          </a:xfrm>
          <a:prstGeom prst="roundRect">
            <a:avLst>
              <a:gd name="adj" fmla="val 2888"/>
            </a:avLst>
          </a:prstGeom>
          <a:solidFill>
            <a:schemeClr val="bg2">
              <a:lumMod val="90000"/>
            </a:scheme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영업조직 체험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주문</a:t>
            </a:r>
            <a:r>
              <a:rPr lang="en-US" altLang="ko-KR" b="1" dirty="0">
                <a:solidFill>
                  <a:schemeClr val="tx1"/>
                </a:solidFill>
              </a:rPr>
              <a:t>/</a:t>
            </a:r>
            <a:r>
              <a:rPr lang="ko-KR" altLang="en-US" b="1" dirty="0">
                <a:solidFill>
                  <a:schemeClr val="tx1"/>
                </a:solidFill>
              </a:rPr>
              <a:t>계약</a:t>
            </a:r>
            <a:r>
              <a:rPr lang="en-US" altLang="ko-KR" b="1" dirty="0">
                <a:solidFill>
                  <a:schemeClr val="tx1"/>
                </a:solidFill>
              </a:rPr>
              <a:t>/</a:t>
            </a:r>
            <a:r>
              <a:rPr lang="ko-KR" altLang="en-US" b="1" dirty="0">
                <a:solidFill>
                  <a:schemeClr val="tx1"/>
                </a:solidFill>
              </a:rPr>
              <a:t>설치 </a:t>
            </a:r>
            <a:r>
              <a:rPr lang="ko-KR" altLang="en-US" b="1" dirty="0" smtClean="0">
                <a:solidFill>
                  <a:schemeClr val="tx1"/>
                </a:solidFill>
              </a:rPr>
              <a:t>체험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상권분석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Sales</a:t>
            </a:r>
            <a:r>
              <a:rPr lang="ko-KR" altLang="en-US" b="1" dirty="0" smtClean="0">
                <a:solidFill>
                  <a:schemeClr val="tx1"/>
                </a:solidFill>
              </a:rPr>
              <a:t>활동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활동</a:t>
            </a:r>
            <a:r>
              <a:rPr lang="en-US" altLang="ko-KR" b="1" dirty="0" smtClean="0">
                <a:solidFill>
                  <a:schemeClr val="tx1"/>
                </a:solidFill>
              </a:rPr>
              <a:t>Feed back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79728" y="4187180"/>
            <a:ext cx="2808312" cy="720080"/>
          </a:xfrm>
          <a:prstGeom prst="roundRect">
            <a:avLst>
              <a:gd name="adj" fmla="val 11261"/>
            </a:avLst>
          </a:prstGeom>
          <a:solidFill>
            <a:schemeClr val="bg2">
              <a:lumMod val="90000"/>
            </a:scheme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3rd STEP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‘</a:t>
            </a:r>
            <a:r>
              <a:rPr lang="ko-KR" altLang="en-US" b="1" dirty="0" smtClean="0">
                <a:solidFill>
                  <a:schemeClr val="tx1"/>
                </a:solidFill>
              </a:rPr>
              <a:t>직접실무</a:t>
            </a:r>
            <a:r>
              <a:rPr lang="en-US" altLang="ko-KR" b="1" dirty="0" smtClean="0">
                <a:solidFill>
                  <a:schemeClr val="tx1"/>
                </a:solidFill>
              </a:rPr>
              <a:t>’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4" name="그림 11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03" y="207168"/>
            <a:ext cx="11191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대학교 </a:t>
            </a:r>
            <a:r>
              <a:rPr lang="ko-KR" altLang="en-US" dirty="0" err="1" smtClean="0"/>
              <a:t>세일즈</a:t>
            </a:r>
            <a:r>
              <a:rPr lang="ko-KR" altLang="en-US" dirty="0" smtClean="0"/>
              <a:t> 현장실습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086644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1. S·M·A·R·T </a:t>
            </a:r>
            <a:r>
              <a:rPr lang="ko-KR" altLang="en-US" b="1" dirty="0" smtClean="0">
                <a:solidFill>
                  <a:schemeClr val="tx1"/>
                </a:solidFill>
              </a:rPr>
              <a:t>직무체험 </a:t>
            </a:r>
            <a:r>
              <a:rPr lang="en-US" altLang="ko-KR" b="1" dirty="0" smtClean="0">
                <a:solidFill>
                  <a:schemeClr val="tx1"/>
                </a:solidFill>
              </a:rPr>
              <a:t>Program</a:t>
            </a:r>
            <a:r>
              <a:rPr lang="ko-KR" altLang="en-US" b="1" dirty="0" smtClean="0">
                <a:solidFill>
                  <a:schemeClr val="tx1"/>
                </a:solidFill>
              </a:rPr>
              <a:t> 일정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51520" y="1639052"/>
            <a:ext cx="8640960" cy="150689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270496" y="1673874"/>
            <a:ext cx="6346609" cy="1437248"/>
            <a:chOff x="270496" y="1683296"/>
            <a:chExt cx="6346609" cy="1437248"/>
          </a:xfrm>
        </p:grpSpPr>
        <p:sp>
          <p:nvSpPr>
            <p:cNvPr id="14" name="TextBox 13"/>
            <p:cNvSpPr txBox="1"/>
            <p:nvPr/>
          </p:nvSpPr>
          <p:spPr>
            <a:xfrm>
              <a:off x="270496" y="1683296"/>
              <a:ext cx="6346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▶교육 일시</a:t>
              </a:r>
              <a:r>
                <a:rPr lang="en-US" altLang="ko-KR" b="1" dirty="0" smtClean="0"/>
                <a:t>: 2014</a:t>
              </a:r>
              <a:r>
                <a:rPr lang="ko-KR" altLang="en-US" b="1" dirty="0" smtClean="0"/>
                <a:t>년 하반기 대학교 현장실습 프로그램</a:t>
              </a:r>
              <a:endParaRPr lang="en-US" altLang="ko-KR" b="1" dirty="0" smtClean="0"/>
            </a:p>
            <a:p>
              <a:r>
                <a:rPr lang="en-US" altLang="ko-KR" b="1" dirty="0"/>
                <a:t> </a:t>
              </a:r>
              <a:r>
                <a:rPr lang="en-US" altLang="ko-KR" b="1" dirty="0" smtClean="0"/>
                <a:t>                (</a:t>
              </a:r>
              <a:r>
                <a:rPr lang="ko-KR" altLang="en-US" b="1" dirty="0" err="1" smtClean="0"/>
                <a:t>수료식</a:t>
              </a:r>
              <a:r>
                <a:rPr lang="ko-KR" altLang="en-US" b="1" dirty="0" smtClean="0"/>
                <a:t> 및 개별면담 </a:t>
              </a:r>
              <a:r>
                <a:rPr lang="ko-KR" altLang="en-US" b="1" dirty="0" err="1" smtClean="0"/>
                <a:t>코칭</a:t>
              </a:r>
              <a:r>
                <a:rPr lang="ko-KR" altLang="en-US" b="1" dirty="0" smtClean="0"/>
                <a:t> 일정은 별도 진행</a:t>
              </a:r>
              <a:r>
                <a:rPr lang="en-US" altLang="ko-KR" b="1" dirty="0" smtClean="0"/>
                <a:t>)</a:t>
              </a:r>
              <a:endParaRPr lang="ko-KR" alt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0496" y="2355754"/>
              <a:ext cx="5437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▶교육 장소</a:t>
              </a:r>
              <a:r>
                <a:rPr lang="en-US" altLang="ko-KR" b="1" dirty="0" smtClean="0"/>
                <a:t>: </a:t>
              </a:r>
              <a:r>
                <a:rPr lang="ko-KR" altLang="en-US" b="1" dirty="0" err="1" smtClean="0"/>
                <a:t>코웨이</a:t>
              </a:r>
              <a:r>
                <a:rPr lang="en-US" altLang="ko-KR" b="1" dirty="0" smtClean="0"/>
                <a:t> </a:t>
              </a:r>
              <a:r>
                <a:rPr lang="ko-KR" altLang="en-US" b="1" dirty="0" smtClean="0"/>
                <a:t>대구지사 교육장</a:t>
              </a:r>
              <a:r>
                <a:rPr lang="en-US" altLang="ko-KR" b="1" dirty="0" smtClean="0"/>
                <a:t>(</a:t>
              </a:r>
              <a:r>
                <a:rPr lang="ko-KR" altLang="en-US" b="1" dirty="0" err="1" smtClean="0"/>
                <a:t>범어동</a:t>
              </a:r>
              <a:r>
                <a:rPr lang="ko-KR" altLang="en-US" b="1" dirty="0" smtClean="0"/>
                <a:t> 소재</a:t>
              </a:r>
              <a:r>
                <a:rPr lang="en-US" altLang="ko-KR" b="1" dirty="0" smtClean="0"/>
                <a:t>)</a:t>
              </a:r>
              <a:endParaRPr lang="ko-KR" alt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496" y="2751212"/>
              <a:ext cx="4783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▶교육 시간</a:t>
              </a:r>
              <a:r>
                <a:rPr lang="en-US" altLang="ko-KR" b="1" dirty="0" smtClean="0"/>
                <a:t>: </a:t>
              </a:r>
              <a:r>
                <a:rPr lang="ko-KR" altLang="en-US" b="1" dirty="0" smtClean="0"/>
                <a:t>오전</a:t>
              </a:r>
              <a:r>
                <a:rPr lang="en-US" altLang="ko-KR" b="1" dirty="0" smtClean="0"/>
                <a:t>9</a:t>
              </a:r>
              <a:r>
                <a:rPr lang="ko-KR" altLang="en-US" b="1" dirty="0" smtClean="0"/>
                <a:t>시</a:t>
              </a:r>
              <a:r>
                <a:rPr lang="en-US" altLang="ko-KR" b="1" dirty="0" smtClean="0"/>
                <a:t>~</a:t>
              </a:r>
              <a:r>
                <a:rPr lang="ko-KR" altLang="en-US" b="1" dirty="0" smtClean="0"/>
                <a:t>오후</a:t>
              </a:r>
              <a:r>
                <a:rPr lang="en-US" altLang="ko-KR" b="1" dirty="0" smtClean="0"/>
                <a:t>6</a:t>
              </a:r>
              <a:r>
                <a:rPr lang="ko-KR" altLang="en-US" b="1" dirty="0" smtClean="0"/>
                <a:t>시</a:t>
              </a:r>
              <a:r>
                <a:rPr lang="en-US" altLang="ko-KR" b="1" dirty="0" smtClean="0"/>
                <a:t>(</a:t>
              </a:r>
              <a:r>
                <a:rPr lang="ko-KR" altLang="en-US" b="1" dirty="0" smtClean="0"/>
                <a:t>교육비 지급</a:t>
              </a:r>
              <a:r>
                <a:rPr lang="en-US" altLang="ko-KR" b="1" dirty="0" smtClean="0"/>
                <a:t>)</a:t>
              </a:r>
              <a:endParaRPr lang="ko-KR" altLang="en-US" b="1" dirty="0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51520" y="3261136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2. S·M·A·R·T </a:t>
            </a:r>
            <a:r>
              <a:rPr lang="ko-KR" altLang="en-US" b="1" dirty="0" smtClean="0">
                <a:solidFill>
                  <a:schemeClr val="tx1"/>
                </a:solidFill>
              </a:rPr>
              <a:t>직무체험 </a:t>
            </a:r>
            <a:r>
              <a:rPr lang="en-US" altLang="ko-KR" b="1" dirty="0" smtClean="0">
                <a:solidFill>
                  <a:schemeClr val="tx1"/>
                </a:solidFill>
              </a:rPr>
              <a:t>Program</a:t>
            </a:r>
            <a:r>
              <a:rPr lang="ko-KR" altLang="en-US" b="1" dirty="0" smtClean="0">
                <a:solidFill>
                  <a:schemeClr val="tx1"/>
                </a:solidFill>
              </a:rPr>
              <a:t> 지원자격 및 특전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1520" y="3799744"/>
            <a:ext cx="8640960" cy="110201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270496" y="3845730"/>
            <a:ext cx="7438255" cy="1167446"/>
            <a:chOff x="270496" y="3891716"/>
            <a:chExt cx="7438255" cy="1010040"/>
          </a:xfrm>
        </p:grpSpPr>
        <p:sp>
          <p:nvSpPr>
            <p:cNvPr id="23" name="TextBox 22"/>
            <p:cNvSpPr txBox="1"/>
            <p:nvPr/>
          </p:nvSpPr>
          <p:spPr>
            <a:xfrm>
              <a:off x="270496" y="3891716"/>
              <a:ext cx="7438255" cy="665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▶</a:t>
              </a:r>
              <a:r>
                <a:rPr lang="en-US" altLang="ko-KR" b="1" dirty="0" smtClean="0"/>
                <a:t>4</a:t>
              </a:r>
              <a:r>
                <a:rPr lang="ko-KR" altLang="en-US" b="1" dirty="0" smtClean="0"/>
                <a:t>년제 대학 졸업예정자</a:t>
              </a:r>
              <a:r>
                <a:rPr lang="en-US" altLang="ko-KR" b="1" dirty="0" smtClean="0"/>
                <a:t>/</a:t>
              </a:r>
              <a:r>
                <a:rPr lang="ko-KR" altLang="en-US" b="1" dirty="0" smtClean="0"/>
                <a:t>졸업자로서 향후 </a:t>
              </a:r>
              <a:r>
                <a:rPr lang="ko-KR" altLang="en-US" b="1" dirty="0" err="1" smtClean="0"/>
                <a:t>영업직군에서</a:t>
              </a:r>
              <a:r>
                <a:rPr lang="ko-KR" altLang="en-US" b="1" dirty="0" smtClean="0"/>
                <a:t> </a:t>
              </a:r>
              <a:endParaRPr lang="en-US" altLang="ko-KR" b="1" dirty="0" smtClean="0"/>
            </a:p>
            <a:p>
              <a:endParaRPr lang="en-US" altLang="ko-KR" sz="800" b="1" dirty="0" smtClean="0"/>
            </a:p>
            <a:p>
              <a:r>
                <a:rPr lang="en-US" altLang="ko-KR" b="1" dirty="0"/>
                <a:t> </a:t>
              </a:r>
              <a:r>
                <a:rPr lang="en-US" altLang="ko-KR" b="1" dirty="0" smtClean="0"/>
                <a:t>  </a:t>
              </a:r>
              <a:r>
                <a:rPr lang="ko-KR" altLang="en-US" b="1" dirty="0" smtClean="0"/>
                <a:t>본인의 비전을 실현하고</a:t>
              </a:r>
              <a:r>
                <a:rPr lang="en-US" altLang="ko-KR" b="1" dirty="0" smtClean="0"/>
                <a:t>, </a:t>
              </a:r>
              <a:r>
                <a:rPr lang="ko-KR" altLang="en-US" b="1" dirty="0" smtClean="0"/>
                <a:t>역량을 발휘하고자 하는 열망이 강한 사람</a:t>
              </a:r>
              <a:r>
                <a:rPr lang="en-US" altLang="ko-KR" b="1" dirty="0" smtClean="0"/>
                <a:t>.</a:t>
              </a:r>
              <a:endParaRPr lang="ko-KR" alt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0496" y="4532424"/>
              <a:ext cx="5662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/>
                <a:t>▶전공</a:t>
              </a:r>
              <a:r>
                <a:rPr lang="en-US" altLang="ko-KR" b="1" dirty="0" smtClean="0"/>
                <a:t>/</a:t>
              </a:r>
              <a:r>
                <a:rPr lang="ko-KR" altLang="en-US" b="1" dirty="0" smtClean="0"/>
                <a:t>학점</a:t>
              </a:r>
              <a:r>
                <a:rPr lang="en-US" altLang="ko-KR" b="1" dirty="0" smtClean="0"/>
                <a:t>/</a:t>
              </a:r>
              <a:r>
                <a:rPr lang="ko-KR" altLang="en-US" b="1" dirty="0" smtClean="0"/>
                <a:t>자격증</a:t>
              </a:r>
              <a:r>
                <a:rPr lang="en-US" altLang="ko-KR" b="1" dirty="0" smtClean="0"/>
                <a:t>/</a:t>
              </a:r>
              <a:r>
                <a:rPr lang="ko-KR" altLang="en-US" b="1" dirty="0" smtClean="0"/>
                <a:t>영어포함 외국어 능력 모두 불문</a:t>
              </a:r>
              <a:endParaRPr lang="ko-KR" altLang="en-US" b="1" dirty="0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51520" y="5229200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3. S·M·A·R·T </a:t>
            </a:r>
            <a:r>
              <a:rPr lang="ko-KR" altLang="en-US" b="1" dirty="0" smtClean="0">
                <a:solidFill>
                  <a:schemeClr val="tx1"/>
                </a:solidFill>
              </a:rPr>
              <a:t>직무체험 </a:t>
            </a:r>
            <a:r>
              <a:rPr lang="en-US" altLang="ko-KR" b="1" dirty="0" smtClean="0">
                <a:solidFill>
                  <a:schemeClr val="tx1"/>
                </a:solidFill>
              </a:rPr>
              <a:t>Program</a:t>
            </a:r>
            <a:r>
              <a:rPr lang="ko-KR" altLang="en-US" b="1" dirty="0" smtClean="0">
                <a:solidFill>
                  <a:schemeClr val="tx1"/>
                </a:solidFill>
              </a:rPr>
              <a:t> 수료 특전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496" y="5867980"/>
            <a:ext cx="529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▶직무체험 프로그램 이수 시 교육훈련수당 지급</a:t>
            </a:r>
            <a:endParaRPr lang="ko-KR" altLang="en-US" b="1" dirty="0"/>
          </a:p>
        </p:txBody>
      </p:sp>
      <p:sp>
        <p:nvSpPr>
          <p:cNvPr id="31" name="직사각형 30"/>
          <p:cNvSpPr/>
          <p:nvPr/>
        </p:nvSpPr>
        <p:spPr>
          <a:xfrm>
            <a:off x="221804" y="5583418"/>
            <a:ext cx="8640960" cy="77720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1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053" y="184943"/>
            <a:ext cx="11191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8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대학교 </a:t>
            </a:r>
            <a:r>
              <a:rPr lang="ko-KR" altLang="en-US" dirty="0" err="1" smtClean="0"/>
              <a:t>세일즈</a:t>
            </a:r>
            <a:r>
              <a:rPr lang="ko-KR" altLang="en-US" dirty="0" smtClean="0"/>
              <a:t> 현장실습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653952"/>
            <a:ext cx="8640960" cy="1631032"/>
          </a:xfrm>
          <a:prstGeom prst="rect">
            <a:avLst/>
          </a:prstGeom>
          <a:noFill/>
          <a:ln w="3175">
            <a:solidFill>
              <a:schemeClr val="bg2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ko-KR" altLang="en-US" b="1" dirty="0" smtClean="0"/>
              <a:t>  국내 최고의 환경생활가전 전문기업이자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방문판매전문기업인 </a:t>
            </a:r>
            <a:r>
              <a:rPr lang="ko-KR" altLang="en-US" b="1" dirty="0" err="1" smtClean="0"/>
              <a:t>코웨이가</a:t>
            </a:r>
            <a:r>
              <a:rPr lang="ko-KR" altLang="en-US" b="1" dirty="0" smtClean="0"/>
              <a:t> 주력사업인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방문판매업에 있어 역량과 비전을 갖춘 전문</a:t>
            </a:r>
            <a:r>
              <a:rPr lang="en-US" altLang="ko-KR" b="1" u="sng" dirty="0" smtClean="0">
                <a:solidFill>
                  <a:srgbClr val="FF0000"/>
                </a:solidFill>
              </a:rPr>
              <a:t>Sales</a:t>
            </a:r>
            <a:r>
              <a:rPr lang="ko-KR" altLang="en-US" b="1" u="sng" dirty="0" smtClean="0">
                <a:solidFill>
                  <a:srgbClr val="FF0000"/>
                </a:solidFill>
              </a:rPr>
              <a:t>매니저를 양성</a:t>
            </a:r>
            <a:r>
              <a:rPr lang="ko-KR" altLang="en-US" b="1" dirty="0" smtClean="0"/>
              <a:t>하여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기업의   차별화</a:t>
            </a:r>
            <a:r>
              <a:rPr lang="ko-KR" altLang="en-US" b="1" dirty="0"/>
              <a:t>된</a:t>
            </a:r>
            <a:r>
              <a:rPr lang="ko-KR" altLang="en-US" b="1" dirty="0" smtClean="0"/>
              <a:t> 유통채널로서 발전 시키고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이를 통해 회사의 새로운 </a:t>
            </a:r>
            <a:r>
              <a:rPr lang="en-US" altLang="ko-KR" b="1" dirty="0" smtClean="0"/>
              <a:t>10</a:t>
            </a:r>
            <a:r>
              <a:rPr lang="ko-KR" altLang="en-US" b="1" dirty="0" smtClean="0"/>
              <a:t>년을 위한 성장  동력으로 삼기 위함입니다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 </a:t>
            </a:r>
            <a:endParaRPr lang="ko-KR" altLang="en-US" b="1" u="sng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1086644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1.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코웨이</a:t>
            </a:r>
            <a:r>
              <a:rPr lang="ko-KR" altLang="en-US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세일즈</a:t>
            </a:r>
            <a:r>
              <a:rPr lang="ko-KR" altLang="en-US" b="1" dirty="0" smtClean="0">
                <a:solidFill>
                  <a:schemeClr val="tx1"/>
                </a:solidFill>
              </a:rPr>
              <a:t> 현장실습 운영배경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0" name="그림 11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14325"/>
            <a:ext cx="11191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51520" y="3429000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2. GHP Career path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27662"/>
              </p:ext>
            </p:extLst>
          </p:nvPr>
        </p:nvGraphicFramePr>
        <p:xfrm>
          <a:off x="251520" y="4005064"/>
          <a:ext cx="8636520" cy="22454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4136"/>
                <a:gridCol w="1853096"/>
                <a:gridCol w="1853096"/>
                <a:gridCol w="1853096"/>
                <a:gridCol w="1853096"/>
              </a:tblGrid>
              <a:tr h="3807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구분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GHP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Sales-pro 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GHP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팀장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매니저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</a:tr>
              <a:tr h="59777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평가기간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개월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년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별도기준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</a:tr>
              <a:tr h="6490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평가기준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기준실적평가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인성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/PT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평가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세일즈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조직관리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채용관리 평가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조직관리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별도기준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</a:tr>
              <a:tr h="61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주요업무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세일즈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세일즈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baseline="0" dirty="0" smtClean="0">
                          <a:solidFill>
                            <a:schemeClr val="tx1"/>
                          </a:solidFill>
                        </a:rPr>
                        <a:t>및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영업관리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영업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조직 운영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3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대학교 </a:t>
            </a:r>
            <a:r>
              <a:rPr lang="ko-KR" altLang="en-US" dirty="0" err="1" smtClean="0"/>
              <a:t>세일즈</a:t>
            </a:r>
            <a:r>
              <a:rPr lang="ko-KR" altLang="en-US" dirty="0" smtClean="0"/>
              <a:t> 현장실습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220576" y="1124744"/>
            <a:ext cx="8640960" cy="43204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alpha val="66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smtClean="0">
                <a:solidFill>
                  <a:schemeClr val="tx1"/>
                </a:solidFill>
              </a:rPr>
              <a:t>1. </a:t>
            </a:r>
            <a:r>
              <a:rPr lang="ko-KR" altLang="en-US" b="1" dirty="0" err="1" smtClean="0">
                <a:solidFill>
                  <a:schemeClr val="tx1"/>
                </a:solidFill>
              </a:rPr>
              <a:t>세일즈</a:t>
            </a:r>
            <a:r>
              <a:rPr lang="ko-KR" altLang="en-US" b="1" dirty="0" smtClean="0">
                <a:solidFill>
                  <a:schemeClr val="tx1"/>
                </a:solidFill>
              </a:rPr>
              <a:t> 현장실습</a:t>
            </a:r>
            <a:r>
              <a:rPr lang="en-US" altLang="ko-KR" b="1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활동 시 특전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51520" y="1700808"/>
            <a:ext cx="8640960" cy="475252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70496" y="1844824"/>
            <a:ext cx="854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▶유통전반에 대한 폭넓은 이해와 경험을 통해 유통전문가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방문판매업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로서 성장</a:t>
            </a:r>
            <a:endParaRPr lang="en-US" altLang="ko-KR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70496" y="2627620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▶각종 동호회 활동 및 국내 및 해외연수 특전 기회부여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0496" y="3347700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▶남다른 경험을 통해 자신의 미래에 대한 확고한 비전 수립</a:t>
            </a:r>
            <a:endParaRPr lang="ko-KR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0496" y="4067780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▶기업이 필요로 하는 진정한 실무역량개발</a:t>
            </a:r>
            <a:endParaRPr lang="ko-KR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0496" y="4787860"/>
            <a:ext cx="558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▶실</a:t>
            </a:r>
            <a:r>
              <a:rPr lang="ko-KR" altLang="en-US" b="1" dirty="0"/>
              <a:t>무</a:t>
            </a:r>
            <a:r>
              <a:rPr lang="ko-KR" altLang="en-US" b="1" dirty="0" smtClean="0"/>
              <a:t>역량개발에 필요한 다양한 교육프로그램 제공</a:t>
            </a:r>
            <a:endParaRPr lang="ko-KR" altLang="en-US" b="1" dirty="0"/>
          </a:p>
        </p:txBody>
      </p:sp>
      <p:pic>
        <p:nvPicPr>
          <p:cNvPr id="15" name="그림 11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14325"/>
            <a:ext cx="11191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2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/>
          <p:nvPr/>
        </p:nvCxnSpPr>
        <p:spPr>
          <a:xfrm flipV="1">
            <a:off x="36513" y="968375"/>
            <a:ext cx="9144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179388" y="182563"/>
            <a:ext cx="7272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sz="2400" b="1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kumimoji="0" lang="ko-KR" altLang="en-US" sz="2400" b="1">
                <a:latin typeface="나눔고딕 ExtraBold" pitchFamily="50" charset="-127"/>
                <a:ea typeface="나눔고딕 ExtraBold" pitchFamily="50" charset="-127"/>
              </a:rPr>
              <a:t>코웨이 </a:t>
            </a:r>
            <a:r>
              <a:rPr kumimoji="0" lang="en-US" altLang="ko-KR" sz="2400" b="1">
                <a:latin typeface="나눔고딕 ExtraBold" pitchFamily="50" charset="-127"/>
                <a:ea typeface="나눔고딕 ExtraBold" pitchFamily="50" charset="-127"/>
              </a:rPr>
              <a:t>BB</a:t>
            </a:r>
            <a:r>
              <a:rPr kumimoji="0" lang="ko-KR" altLang="en-US" sz="2400" b="1">
                <a:latin typeface="나눔고딕 ExtraBold" pitchFamily="50" charset="-127"/>
                <a:ea typeface="나눔고딕 ExtraBold" pitchFamily="50" charset="-127"/>
              </a:rPr>
              <a:t>본부 대구지사 소개</a:t>
            </a:r>
          </a:p>
        </p:txBody>
      </p:sp>
      <p:pic>
        <p:nvPicPr>
          <p:cNvPr id="13" name="Picture 40" descr="DSC000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484" y="1641335"/>
            <a:ext cx="3024420" cy="244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5" descr="IMG_0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" y="1641335"/>
            <a:ext cx="2880400" cy="244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2" descr="IMG_0460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19820" y="4365035"/>
            <a:ext cx="2880400" cy="244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6" descr="IMG_02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4484" y="4365035"/>
            <a:ext cx="3024420" cy="244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SAM_00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9428" y="1641335"/>
            <a:ext cx="2880400" cy="2448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그림 17" descr="SAM_00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0670" y="4365036"/>
            <a:ext cx="2952410" cy="244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0" y="1125538"/>
            <a:ext cx="9144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사무실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교육장 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회의실 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휴게실 </a:t>
            </a:r>
            <a:r>
              <a:rPr lang="en-US" altLang="ko-K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+ 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신기 </a:t>
            </a:r>
            <a:r>
              <a:rPr lang="ko-KR" alt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충전방으로</a:t>
            </a:r>
            <a:r>
              <a:rPr lang="ko-KR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itchFamily="50" charset="-127"/>
                <a:ea typeface="나눔고딕" pitchFamily="50" charset="-127"/>
              </a:rPr>
              <a:t> 구성</a:t>
            </a:r>
          </a:p>
        </p:txBody>
      </p:sp>
      <p:pic>
        <p:nvPicPr>
          <p:cNvPr id="13323" name="그림 11" descr="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14325"/>
            <a:ext cx="11191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4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/>
          <p:nvPr/>
        </p:nvCxnSpPr>
        <p:spPr>
          <a:xfrm flipV="1">
            <a:off x="36513" y="968375"/>
            <a:ext cx="91440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179388" y="182563"/>
            <a:ext cx="7272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ko-KR" altLang="en-US" sz="2400" b="1">
                <a:latin typeface="나눔고딕 ExtraBold" pitchFamily="50" charset="-127"/>
                <a:ea typeface="나눔고딕 ExtraBold" pitchFamily="50" charset="-127"/>
              </a:rPr>
              <a:t>코웨이 </a:t>
            </a:r>
            <a:r>
              <a:rPr kumimoji="0" lang="en-US" altLang="ko-KR" sz="2400" b="1">
                <a:latin typeface="나눔고딕 ExtraBold" pitchFamily="50" charset="-127"/>
                <a:ea typeface="나눔고딕 ExtraBold" pitchFamily="50" charset="-127"/>
              </a:rPr>
              <a:t>BB</a:t>
            </a:r>
            <a:r>
              <a:rPr kumimoji="0" lang="ko-KR" altLang="en-US" sz="2400" b="1">
                <a:latin typeface="나눔고딕 ExtraBold" pitchFamily="50" charset="-127"/>
                <a:ea typeface="나눔고딕 ExtraBold" pitchFamily="50" charset="-127"/>
              </a:rPr>
              <a:t>본부 기업문화</a:t>
            </a:r>
          </a:p>
        </p:txBody>
      </p:sp>
      <p:sp>
        <p:nvSpPr>
          <p:cNvPr id="14340" name="TextBox 19"/>
          <p:cNvSpPr txBox="1">
            <a:spLocks noChangeArrowheads="1"/>
          </p:cNvSpPr>
          <p:nvPr/>
        </p:nvSpPr>
        <p:spPr bwMode="auto">
          <a:xfrm>
            <a:off x="215900" y="1125538"/>
            <a:ext cx="7092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 젊은 조직구성원들을 바탕으로 한 평등한 직장상하 관계</a:t>
            </a:r>
            <a:endParaRPr lang="en-US" altLang="ko-KR" sz="160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 사내동호회</a:t>
            </a:r>
            <a:r>
              <a:rPr lang="en-US" altLang="ko-KR" sz="160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축구</a:t>
            </a:r>
            <a:r>
              <a:rPr lang="en-US" altLang="ko-KR" sz="160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야구</a:t>
            </a:r>
            <a:r>
              <a:rPr lang="en-US" altLang="ko-KR" sz="160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볼링</a:t>
            </a:r>
            <a:r>
              <a:rPr lang="en-US" altLang="ko-KR" sz="160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등산</a:t>
            </a:r>
            <a:r>
              <a:rPr lang="en-US" altLang="ko-KR" sz="160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사진</a:t>
            </a:r>
            <a:r>
              <a:rPr lang="en-US" altLang="ko-KR" sz="160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의 운영</a:t>
            </a:r>
            <a:endParaRPr lang="en-US" altLang="ko-KR" sz="160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 영업 및 영업관리 전문가 양성을 위한 체계적인 교육 커리큘럼</a:t>
            </a:r>
            <a:endParaRPr lang="en-US" altLang="ko-KR" sz="160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 조직원 간의 자유로운 소통을 통한 의사결정</a:t>
            </a:r>
            <a:endParaRPr lang="en-US" altLang="ko-KR" sz="160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ko-KR" altLang="en-US" sz="1600">
                <a:latin typeface="나눔고딕" pitchFamily="50" charset="-127"/>
                <a:ea typeface="나눔고딕" pitchFamily="50" charset="-127"/>
              </a:rPr>
              <a:t> 멘토링 제도를 통한 빠른 조직적응 지원</a:t>
            </a:r>
            <a:endParaRPr lang="en-US" altLang="ko-KR" sz="1600">
              <a:latin typeface="나눔고딕" pitchFamily="50" charset="-127"/>
              <a:ea typeface="나눔고딕" pitchFamily="50" charset="-127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endParaRPr lang="ko-KR" altLang="en-US" sz="160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96039"/>
            <a:ext cx="280831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2664296" cy="1906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068960"/>
            <a:ext cx="2614163" cy="1822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868406"/>
            <a:ext cx="2614319" cy="1752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39" y="4865969"/>
            <a:ext cx="2520281" cy="1717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그림 9" descr="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14325"/>
            <a:ext cx="111918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520</Words>
  <Application>Microsoft Office PowerPoint</Application>
  <PresentationFormat>화면 슬라이드 쇼(4:3)</PresentationFormat>
  <Paragraphs>99</Paragraphs>
  <Slides>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대학교 세일즈 현장실습 </vt:lpstr>
      <vt:lpstr>PowerPoint 프레젠테이션</vt:lpstr>
      <vt:lpstr>PowerPoint 프레젠테이션</vt:lpstr>
      <vt:lpstr>대학교 세일즈 현장실습</vt:lpstr>
      <vt:lpstr>대학교 세일즈 현장실습</vt:lpstr>
      <vt:lpstr>대학교 세일즈 현장실습</vt:lpstr>
      <vt:lpstr>대학교 세일즈 현장실습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Woongjin</dc:creator>
  <cp:lastModifiedBy>이상경</cp:lastModifiedBy>
  <cp:revision>39</cp:revision>
  <cp:lastPrinted>2013-11-19T05:27:50Z</cp:lastPrinted>
  <dcterms:created xsi:type="dcterms:W3CDTF">2012-08-31T00:50:03Z</dcterms:created>
  <dcterms:modified xsi:type="dcterms:W3CDTF">2014-11-17T03:27:36Z</dcterms:modified>
</cp:coreProperties>
</file>