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9D6073-5DEC-478E-BFBB-120F47F47B7E}" styleName="Light Style 1 - Body/Background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dk1"/>
              </a:solidFill>
            </a:ln>
          </a:top>
          <a:bottom>
            <a:ln w="227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dk1"/>
              </a:solidFill>
            </a:ln>
          </a:top>
          <a:bottom>
            <a:ln w="10000" cmpd="sng">
              <a:solidFill>
                <a:schemeClr val="dk1"/>
              </a:solidFill>
            </a:ln>
          </a:bottom>
        </a:tcBdr>
        <a:fill>
          <a:solidFill>
            <a:schemeClr val="dk1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dk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86"/>
    <p:restoredTop sz="94724"/>
  </p:normalViewPr>
  <p:slideViewPr>
    <p:cSldViewPr>
      <p:cViewPr>
        <p:scale>
          <a:sx n="90" d="100"/>
          <a:sy n="90" d="100"/>
        </p:scale>
        <p:origin x="-1428" y="-36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87" y="-77"/>
      </p:cViewPr>
      <p:guideLst>
        <p:guide orient="horz" pos="2878"/>
        <p:guide pos="215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5B49EEEC-9BBA-473D-9EA8-38F2F24B9D50}" type="datetimeFigureOut">
              <a:rPr lang="ko-KR" altLang="en-US"/>
              <a:pPr lvl="0">
                <a:defRPr lang="ko-KR" altLang="en-US"/>
              </a:pPr>
              <a:t>2015-10-30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C5A911F0-F0CF-485B-A494-25F4B4E23FB2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05787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2B2BC9D-A816-4D0A-858B-1D023B3A8ACA}" type="datetimeFigureOut">
              <a:rPr lang="ko-KR" altLang="en-US"/>
              <a:pPr lvl="0">
                <a:defRPr lang="ko-KR" altLang="en-US"/>
              </a:pPr>
              <a:t>2015-10-30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9F4262C-968C-4EE9-8164-CE16364706B3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730683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ko-KR" altLang="en-US" smtClean="0"/>
              <a:pPr lvl="0">
                <a:defRPr lang="ko-KR" altLang="en-US"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5602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ko-KR" altLang="en-US" smtClean="0"/>
              <a:pPr lvl="0">
                <a:defRPr lang="ko-KR" altLang="en-US"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6202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ko-KR" altLang="en-US" smtClean="0"/>
              <a:pPr lvl="0">
                <a:defRPr lang="ko-KR" altLang="en-US"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473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직사각형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2A50DB1-174C-4FB2-8C0A-91A13C3E3E61}" type="datetimeFigureOut">
              <a:rPr lang="ko-KR" altLang="en-US"/>
              <a:pPr lvl="0">
                <a:defRPr lang="ko-KR" altLang="en-US"/>
              </a:pPr>
              <a:t>2015-10-30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8F24669-074B-44E3-B93C-25BCC1318E9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2A50DB1-174C-4FB2-8C0A-91A13C3E3E61}" type="datetimeFigureOut">
              <a:rPr lang="ko-KR" altLang="en-US"/>
              <a:pPr lvl="0">
                <a:defRPr lang="ko-KR" altLang="en-US"/>
              </a:pPr>
              <a:t>2015-10-30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8F24669-074B-44E3-B93C-25BCC1318E9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2A50DB1-174C-4FB2-8C0A-91A13C3E3E61}" type="datetimeFigureOut">
              <a:rPr lang="ko-KR" altLang="en-US"/>
              <a:pPr lvl="0">
                <a:defRPr lang="ko-KR" altLang="en-US"/>
              </a:pPr>
              <a:t>2015-10-30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8F24669-074B-44E3-B93C-25BCC1318E9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2A50DB1-174C-4FB2-8C0A-91A13C3E3E61}" type="datetimeFigureOut">
              <a:rPr lang="ko-KR" altLang="en-US"/>
              <a:pPr lvl="0">
                <a:defRPr lang="ko-KR" altLang="en-US"/>
              </a:pPr>
              <a:t>2015-10-30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8F24669-074B-44E3-B93C-25BCC1318E9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2A50DB1-174C-4FB2-8C0A-91A13C3E3E61}" type="datetimeFigureOut">
              <a:rPr lang="ko-KR" altLang="en-US"/>
              <a:pPr lvl="0">
                <a:defRPr lang="ko-KR" altLang="en-US"/>
              </a:pPr>
              <a:t>2015-10-30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8F24669-074B-44E3-B93C-25BCC1318E9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2A50DB1-174C-4FB2-8C0A-91A13C3E3E61}" type="datetimeFigureOut">
              <a:rPr lang="ko-KR" altLang="en-US"/>
              <a:pPr lvl="0">
                <a:defRPr lang="ko-KR" altLang="en-US"/>
              </a:pPr>
              <a:t>2015-10-30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8F24669-074B-44E3-B93C-25BCC1318E9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2A50DB1-174C-4FB2-8C0A-91A13C3E3E61}" type="datetimeFigureOut">
              <a:rPr lang="ko-KR" altLang="en-US"/>
              <a:pPr lvl="0">
                <a:defRPr lang="ko-KR" altLang="en-US"/>
              </a:pPr>
              <a:t>2015-10-30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8F24669-074B-44E3-B93C-25BCC1318E9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2A50DB1-174C-4FB2-8C0A-91A13C3E3E61}" type="datetimeFigureOut">
              <a:rPr lang="ko-KR" altLang="en-US"/>
              <a:pPr lvl="0">
                <a:defRPr lang="ko-KR" altLang="en-US"/>
              </a:pPr>
              <a:t>2015-10-30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8F24669-074B-44E3-B93C-25BCC1318E9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2A50DB1-174C-4FB2-8C0A-91A13C3E3E61}" type="datetimeFigureOut">
              <a:rPr lang="ko-KR" altLang="en-US"/>
              <a:pPr lvl="0">
                <a:defRPr lang="ko-KR" altLang="en-US"/>
              </a:pPr>
              <a:t>2015-10-30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8F24669-074B-44E3-B93C-25BCC1318E9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2A50DB1-174C-4FB2-8C0A-91A13C3E3E61}" type="datetimeFigureOut">
              <a:rPr lang="ko-KR" altLang="en-US"/>
              <a:pPr lvl="0">
                <a:defRPr lang="ko-KR" altLang="en-US"/>
              </a:pPr>
              <a:t>2015-10-30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8F24669-074B-44E3-B93C-25BCC1318E9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2A50DB1-174C-4FB2-8C0A-91A13C3E3E61}" type="datetimeFigureOut">
              <a:rPr lang="ko-KR" altLang="en-US"/>
              <a:pPr lvl="0">
                <a:defRPr lang="ko-KR" altLang="en-US"/>
              </a:pPr>
              <a:t>2015-10-30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8F24669-074B-44E3-B93C-25BCC1318E9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F2A50DB1-174C-4FB2-8C0A-91A13C3E3E61}" type="datetimeFigureOut">
              <a:rPr lang="ko-KR" altLang="en-US"/>
              <a:pPr lvl="0">
                <a:defRPr lang="ko-KR" altLang="en-US"/>
              </a:pPr>
              <a:t>2015-10-30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98F24669-074B-44E3-B93C-25BCC1318E9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 rotWithShape="1">
          <a:blip r:embed="rId13"/>
          <a:srcRect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14"/>
          <a:srcRect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3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7.png"/><Relationship Id="rId4" Type="http://schemas.openxmlformats.org/officeDocument/2006/relationships/image" Target="../media/image9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jpe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1027" name="직사각형 1026"/>
          <p:cNvSpPr txBox="1"/>
          <p:nvPr/>
        </p:nvSpPr>
        <p:spPr>
          <a:xfrm>
            <a:off x="2357754" y="2132856"/>
            <a:ext cx="4428492" cy="699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solidFill>
                  <a:schemeClr val="bg1"/>
                </a:solidFill>
                <a:latin typeface="한컴 윤체 L"/>
                <a:ea typeface="한컴 윤체 L"/>
              </a:rPr>
              <a:t>선사시대, 고대시대의</a:t>
            </a:r>
          </a:p>
        </p:txBody>
      </p:sp>
      <p:sp>
        <p:nvSpPr>
          <p:cNvPr id="1032" name="직사각형 1026"/>
          <p:cNvSpPr txBox="1"/>
          <p:nvPr/>
        </p:nvSpPr>
        <p:spPr>
          <a:xfrm>
            <a:off x="2285746" y="2787392"/>
            <a:ext cx="4572508" cy="64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>
                <a:solidFill>
                  <a:schemeClr val="bg1"/>
                </a:solidFill>
                <a:latin typeface="한컴 윤체 L"/>
                <a:ea typeface="한컴 윤체 L"/>
              </a:rPr>
              <a:t>정치형태와 사회상, 문화</a:t>
            </a:r>
          </a:p>
        </p:txBody>
      </p:sp>
      <p:sp>
        <p:nvSpPr>
          <p:cNvPr id="1033" name="직사각형 1026"/>
          <p:cNvSpPr txBox="1"/>
          <p:nvPr/>
        </p:nvSpPr>
        <p:spPr>
          <a:xfrm>
            <a:off x="3203848" y="3573016"/>
            <a:ext cx="3654406" cy="635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>
                <a:solidFill>
                  <a:srgbClr val="FFCC00"/>
                </a:solidFill>
                <a:latin typeface="한컴 윤체 L"/>
                <a:ea typeface="한컴 윤체 L"/>
              </a:rPr>
              <a:t>21501794 김진희 21214191 박해순</a:t>
            </a:r>
          </a:p>
          <a:p>
            <a:pPr algn="r">
              <a:defRPr lang="ko-KR" altLang="en-US"/>
            </a:pPr>
            <a:r>
              <a:rPr lang="ko-KR" altLang="en-US">
                <a:solidFill>
                  <a:srgbClr val="FFCC00"/>
                </a:solidFill>
                <a:latin typeface="한컴 윤체 L"/>
                <a:ea typeface="한컴 윤체 L"/>
              </a:rPr>
              <a:t>21501752 김지연 21214366 오지혜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25005" y="475000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선사시대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 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조몬 시대의 농경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05" y="192732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847202"/>
            <a:ext cx="35417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783" y="3667918"/>
            <a:ext cx="5794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50195"/>
            <a:ext cx="24812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24322" y="2708920"/>
            <a:ext cx="4968552" cy="2376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031" y="3661568"/>
            <a:ext cx="23780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031" y="4144441"/>
            <a:ext cx="37131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519" y="3209229"/>
            <a:ext cx="45608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27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선사시대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 </a:t>
            </a: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야요이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시대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00" y="184482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78457" y="2661521"/>
            <a:ext cx="5236468" cy="2664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510" y="3704429"/>
            <a:ext cx="49323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510" y="4102841"/>
            <a:ext cx="16891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537" y="3323428"/>
            <a:ext cx="34147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286" y="2951953"/>
            <a:ext cx="42132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500" y="1728936"/>
            <a:ext cx="24384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201" y="4451193"/>
            <a:ext cx="17367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35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선사시대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 </a:t>
            </a: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야요이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시대 사람들의 모습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737" y="2081739"/>
            <a:ext cx="1969293" cy="284579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299233" y="1650107"/>
            <a:ext cx="4824536" cy="4320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087" y="212405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487" y="4385517"/>
            <a:ext cx="5857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825" y="4739480"/>
            <a:ext cx="9572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825" y="5029993"/>
            <a:ext cx="1890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1254" y="3764696"/>
            <a:ext cx="12128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1254" y="3483747"/>
            <a:ext cx="29083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8697" y="3195570"/>
            <a:ext cx="37433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1254" y="2839722"/>
            <a:ext cx="762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9863" y="2157709"/>
            <a:ext cx="43767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이등변 삼각형 5"/>
          <p:cNvSpPr/>
          <p:nvPr/>
        </p:nvSpPr>
        <p:spPr>
          <a:xfrm>
            <a:off x="366003" y="5164929"/>
            <a:ext cx="295820" cy="22393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3" y="5164929"/>
            <a:ext cx="2563653" cy="33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20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선사시대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 </a:t>
            </a: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야요이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시대의 철기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083782"/>
            <a:ext cx="2368793" cy="215086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363625"/>
            <a:ext cx="3224606" cy="174538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087974"/>
            <a:ext cx="2257626" cy="229668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348" y="498648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3148" y="4951511"/>
            <a:ext cx="14747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672" y="5482530"/>
            <a:ext cx="6169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90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1027" name="직사각형 1026"/>
          <p:cNvSpPr txBox="1"/>
          <p:nvPr/>
        </p:nvSpPr>
        <p:spPr>
          <a:xfrm>
            <a:off x="2626990" y="2636912"/>
            <a:ext cx="388843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5500" smtClean="0">
                <a:solidFill>
                  <a:srgbClr val="FFCC00"/>
                </a:solidFill>
                <a:latin typeface="한컴 윤체 L"/>
                <a:ea typeface="한컴 윤체 L"/>
              </a:rPr>
              <a:t>야마토시대</a:t>
            </a:r>
            <a:endParaRPr lang="ko-KR" altLang="en-US" sz="5500" dirty="0">
              <a:solidFill>
                <a:srgbClr val="FFCC00"/>
              </a:solidFill>
              <a:latin typeface="한컴 윤체 L"/>
              <a:ea typeface="한컴 윤체 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8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403648" y="47667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야마토시대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통일국가 성립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3459479" y="2764179"/>
            <a:ext cx="576064" cy="505897"/>
          </a:xfrm>
          <a:prstGeom prst="rightArrow">
            <a:avLst>
              <a:gd name="adj1" fmla="val 60436"/>
              <a:gd name="adj2" fmla="val 62500"/>
            </a:avLst>
          </a:prstGeom>
          <a:solidFill>
            <a:schemeClr val="bg1">
              <a:lumMod val="80000"/>
            </a:schemeClr>
          </a:solidFill>
          <a:ln>
            <a:solidFill>
              <a:schemeClr val="bg1">
                <a:lumMod val="8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7" name="직사각형 5150"/>
          <p:cNvSpPr txBox="1"/>
          <p:nvPr/>
        </p:nvSpPr>
        <p:spPr>
          <a:xfrm>
            <a:off x="476842" y="1719501"/>
            <a:ext cx="2664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400" dirty="0" smtClean="0">
                <a:latin typeface="한컴 윤체 L"/>
                <a:ea typeface="한컴 윤체 L"/>
              </a:rPr>
              <a:t>전방 </a:t>
            </a:r>
            <a:r>
              <a:rPr lang="ko-KR" altLang="en-US" sz="1400" dirty="0" err="1" smtClean="0">
                <a:latin typeface="한컴 윤체 L"/>
                <a:ea typeface="한컴 윤체 L"/>
              </a:rPr>
              <a:t>후원분</a:t>
            </a:r>
            <a:endParaRPr lang="ko-KR" altLang="en-US" sz="1400" dirty="0">
              <a:latin typeface="한컴 윤체 L"/>
              <a:ea typeface="한컴 윤체 L"/>
            </a:endParaRPr>
          </a:p>
        </p:txBody>
      </p:sp>
      <p:sp>
        <p:nvSpPr>
          <p:cNvPr id="43" name="타원 6148"/>
          <p:cNvSpPr/>
          <p:nvPr/>
        </p:nvSpPr>
        <p:spPr>
          <a:xfrm>
            <a:off x="3924093" y="3128392"/>
            <a:ext cx="1152000" cy="1152000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900" dirty="0" smtClean="0">
                <a:solidFill>
                  <a:schemeClr val="tx1"/>
                </a:solidFill>
                <a:latin typeface="한컴 윤체 L"/>
                <a:ea typeface="한컴 윤체 L"/>
              </a:rPr>
              <a:t>인력</a:t>
            </a:r>
            <a:endParaRPr lang="ko-KR" altLang="en-US" sz="1900" dirty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20" name="타원 6148"/>
          <p:cNvSpPr/>
          <p:nvPr/>
        </p:nvSpPr>
        <p:spPr>
          <a:xfrm>
            <a:off x="3923928" y="1799139"/>
            <a:ext cx="1152000" cy="1152000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900" dirty="0" smtClean="0">
                <a:solidFill>
                  <a:schemeClr val="tx1"/>
                </a:solidFill>
                <a:latin typeface="한컴 윤체 L"/>
                <a:ea typeface="한컴 윤체 L"/>
              </a:rPr>
              <a:t>물자</a:t>
            </a:r>
            <a:endParaRPr lang="ko-KR" altLang="en-US" sz="1900" dirty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815730" y="5157192"/>
            <a:ext cx="7560840" cy="43204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170146" algn="l"/>
              </a:tabLst>
              <a:defRPr lang="ko-KR" altLang="en-US"/>
            </a:pPr>
            <a:r>
              <a:rPr lang="en-US" altLang="ko-KR" dirty="0" smtClean="0">
                <a:solidFill>
                  <a:srgbClr val="03090E"/>
                </a:solidFill>
                <a:latin typeface="한컴 윤체 L"/>
                <a:ea typeface="한컴 윤체 L"/>
              </a:rPr>
              <a:t>3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세기 말 </a:t>
            </a:r>
            <a:r>
              <a:rPr lang="en-US" altLang="ko-KR" dirty="0" smtClean="0">
                <a:solidFill>
                  <a:srgbClr val="03090E"/>
                </a:solidFill>
                <a:latin typeface="한컴 윤체 L"/>
                <a:ea typeface="한컴 윤체 L"/>
              </a:rPr>
              <a:t>~ 4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세기 초 </a:t>
            </a:r>
            <a:r>
              <a:rPr lang="en-US" altLang="ko-KR" dirty="0" smtClean="0">
                <a:solidFill>
                  <a:srgbClr val="03090E"/>
                </a:solidFill>
                <a:latin typeface="한컴 윤체 L"/>
                <a:ea typeface="한컴 윤체 L"/>
              </a:rPr>
              <a:t>: </a:t>
            </a:r>
            <a:r>
              <a:rPr lang="ko-KR" altLang="en-US" dirty="0" err="1" smtClean="0">
                <a:solidFill>
                  <a:srgbClr val="03090E"/>
                </a:solidFill>
                <a:latin typeface="한컴 윤체 L"/>
                <a:ea typeface="한컴 윤체 L"/>
              </a:rPr>
              <a:t>기나이와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 </a:t>
            </a:r>
            <a:r>
              <a:rPr lang="ko-KR" altLang="en-US" dirty="0" err="1" smtClean="0">
                <a:solidFill>
                  <a:srgbClr val="03090E"/>
                </a:solidFill>
                <a:latin typeface="한컴 윤체 L"/>
                <a:ea typeface="한컴 윤체 L"/>
              </a:rPr>
              <a:t>세토나이지역에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 고분 출현        전국</a:t>
            </a:r>
            <a:endParaRPr lang="ko-KR" altLang="en-US" dirty="0">
              <a:solidFill>
                <a:srgbClr val="03090E"/>
              </a:solidFill>
              <a:latin typeface="한컴 윤체 L"/>
              <a:ea typeface="한컴 윤체 L"/>
            </a:endParaRPr>
          </a:p>
        </p:txBody>
      </p:sp>
      <p:cxnSp>
        <p:nvCxnSpPr>
          <p:cNvPr id="3" name="직선 화살표 연결선 2"/>
          <p:cNvCxnSpPr/>
          <p:nvPr/>
        </p:nvCxnSpPr>
        <p:spPr>
          <a:xfrm>
            <a:off x="6814115" y="5370016"/>
            <a:ext cx="359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519" y="2027278"/>
            <a:ext cx="2953345" cy="230425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1177" y="1907895"/>
            <a:ext cx="3585701" cy="2543022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6994072" y="2764179"/>
            <a:ext cx="981872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04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야마토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통일국가 성립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sp>
        <p:nvSpPr>
          <p:cNvPr id="6157" name="모서리가 둥근 직사각형 4141"/>
          <p:cNvSpPr/>
          <p:nvPr/>
        </p:nvSpPr>
        <p:spPr>
          <a:xfrm>
            <a:off x="4427983" y="2259850"/>
            <a:ext cx="4536505" cy="4127843"/>
          </a:xfrm>
          <a:prstGeom prst="roundRect">
            <a:avLst>
              <a:gd name="adj" fmla="val 648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en-US" altLang="ko-KR" dirty="0" smtClean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r>
              <a:rPr lang="en-US" altLang="ko-KR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4</a:t>
            </a:r>
            <a:r>
              <a:rPr lang="ko-KR" altLang="en-US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세기 </a:t>
            </a: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초 </a:t>
            </a:r>
            <a:r>
              <a:rPr lang="ko-KR" altLang="en-US" dirty="0" err="1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킨키내를</a:t>
            </a: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중심으로 최초의</a:t>
            </a:r>
            <a:endParaRPr lang="en-US" altLang="ko-KR" dirty="0" smtClean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한컴 윤체 L"/>
                <a:ea typeface="한컴 윤체 L"/>
              </a:rPr>
              <a:t>통일국가 생성</a:t>
            </a:r>
            <a:endParaRPr lang="en-US" altLang="ko-KR" dirty="0" smtClean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en-US" altLang="ko-KR" dirty="0" smtClean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r>
              <a:rPr lang="ko-KR" altLang="en-US" dirty="0" err="1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오키미를</a:t>
            </a:r>
            <a:r>
              <a:rPr lang="ko-KR" altLang="en-US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중심으로 유력 </a:t>
            </a: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호족들이</a:t>
            </a:r>
            <a:endParaRPr lang="en-US" altLang="ko-KR" dirty="0" smtClean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뭉친 </a:t>
            </a: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정치연합</a:t>
            </a:r>
            <a:endParaRPr lang="en-US" altLang="ko-KR" dirty="0" smtClean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  <a:p>
            <a:pPr algn="ctr">
              <a:defRPr lang="ko-KR" altLang="en-US"/>
            </a:pPr>
            <a:endParaRPr lang="en-US" altLang="ko-KR" dirty="0" smtClean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호족 가운데 영향력이 큰 </a:t>
            </a:r>
            <a:r>
              <a:rPr lang="ko-KR" altLang="en-US" b="1" dirty="0" err="1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소가씨와</a:t>
            </a:r>
            <a:r>
              <a:rPr lang="ko-KR" altLang="en-US" b="1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모노노베씨</a:t>
            </a:r>
            <a:r>
              <a:rPr lang="ko-KR" altLang="en-US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에게는 </a:t>
            </a:r>
            <a:r>
              <a:rPr lang="ko-KR" altLang="en-US" dirty="0" err="1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오오미와</a:t>
            </a:r>
            <a:r>
              <a:rPr lang="ko-KR" altLang="en-US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오무라지</a:t>
            </a:r>
            <a:r>
              <a:rPr lang="ko-KR" altLang="en-US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라는 가장 큰 성이 </a:t>
            </a: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주어졌다</a:t>
            </a:r>
            <a:endParaRPr lang="en-US" altLang="ko-KR" dirty="0" smtClean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  <a:p>
            <a:pPr>
              <a:defRPr lang="ko-KR" altLang="en-US"/>
            </a:pPr>
            <a:endParaRPr lang="en-US" altLang="ko-KR" dirty="0" smtClean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  <a:p>
            <a:pPr algn="ctr">
              <a:defRPr lang="ko-KR" altLang="en-US"/>
            </a:pPr>
            <a:r>
              <a:rPr lang="ko-KR" altLang="en-US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한반도를 통하여 중국의 선진 </a:t>
            </a: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문화와</a:t>
            </a:r>
            <a:endParaRPr lang="en-US" altLang="ko-KR" dirty="0" smtClean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불교를 </a:t>
            </a: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받아들임</a:t>
            </a:r>
            <a:endParaRPr lang="ko-KR" altLang="en-US" dirty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13" y="1681431"/>
            <a:ext cx="3528392" cy="4706263"/>
          </a:xfrm>
          <a:prstGeom prst="rect">
            <a:avLst/>
          </a:prstGeom>
        </p:spPr>
      </p:pic>
      <p:sp>
        <p:nvSpPr>
          <p:cNvPr id="15" name="모서리가 둥근 직사각형 5125"/>
          <p:cNvSpPr/>
          <p:nvPr/>
        </p:nvSpPr>
        <p:spPr>
          <a:xfrm>
            <a:off x="5774381" y="2078850"/>
            <a:ext cx="1843708" cy="324036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170146" algn="l"/>
              </a:tabLst>
              <a:defRPr lang="ko-KR" altLang="en-US"/>
            </a:pPr>
            <a:r>
              <a:rPr lang="ko-KR" altLang="en-US" dirty="0" err="1" smtClean="0">
                <a:solidFill>
                  <a:srgbClr val="03090E"/>
                </a:solidFill>
                <a:latin typeface="한컴 윤체 L"/>
                <a:ea typeface="한컴 윤체 L"/>
              </a:rPr>
              <a:t>야마토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 정권 </a:t>
            </a:r>
            <a:endParaRPr lang="ko-KR" altLang="en-US" dirty="0">
              <a:solidFill>
                <a:srgbClr val="03090E"/>
              </a:solidFill>
              <a:latin typeface="한컴 윤체 L"/>
              <a:ea typeface="한컴 윤체 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8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야마토시대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고분변화에 따른 구분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graphicFrame>
        <p:nvGraphicFramePr>
          <p:cNvPr id="6150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2103178"/>
              </p:ext>
            </p:extLst>
          </p:nvPr>
        </p:nvGraphicFramePr>
        <p:xfrm>
          <a:off x="179512" y="2348880"/>
          <a:ext cx="6264696" cy="3600400"/>
        </p:xfrm>
        <a:graphic>
          <a:graphicData uri="http://schemas.openxmlformats.org/drawingml/2006/table">
            <a:tbl>
              <a:tblPr firstRow="1" bandRow="1">
                <a:tableStyleId>{729D6073-5DEC-478E-BFBB-120F47F47B7E}</a:tableStyleId>
              </a:tblPr>
              <a:tblGrid>
                <a:gridCol w="715965"/>
                <a:gridCol w="1753771"/>
                <a:gridCol w="1913915"/>
                <a:gridCol w="1881045"/>
              </a:tblGrid>
              <a:tr h="299942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b="0" dirty="0" smtClean="0">
                          <a:latin typeface="한컴 윤체 L"/>
                          <a:ea typeface="한컴 윤체 L"/>
                        </a:rPr>
                        <a:t>구분</a:t>
                      </a:r>
                      <a:endParaRPr lang="ko-KR" altLang="en-US" b="0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b="0" dirty="0" smtClean="0">
                          <a:latin typeface="한컴 윤체 L"/>
                          <a:ea typeface="한컴 윤체 L"/>
                        </a:rPr>
                        <a:t>전기</a:t>
                      </a:r>
                      <a:endParaRPr lang="ko-KR" altLang="en-US" b="0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b="0" dirty="0" smtClean="0">
                          <a:latin typeface="한컴 윤체 L"/>
                          <a:ea typeface="한컴 윤체 L"/>
                        </a:rPr>
                        <a:t>중기</a:t>
                      </a:r>
                      <a:endParaRPr lang="ko-KR" altLang="en-US" b="0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b="0" dirty="0" smtClean="0">
                          <a:latin typeface="한컴 윤체 L"/>
                          <a:ea typeface="한컴 윤체 L"/>
                        </a:rPr>
                        <a:t>후기</a:t>
                      </a:r>
                      <a:endParaRPr lang="ko-KR" altLang="en-US" b="0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</a:tcPr>
                </a:tc>
              </a:tr>
              <a:tr h="614871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시기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한컴 윤체 L" pitchFamily="18" charset="-127"/>
                          <a:ea typeface="한컴 윤체 L" pitchFamily="18" charset="-127"/>
                          <a:cs typeface="+mn-cs"/>
                        </a:rPr>
                        <a:t>3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한컴 윤체 L" pitchFamily="18" charset="-127"/>
                          <a:ea typeface="한컴 윤체 L" pitchFamily="18" charset="-127"/>
                          <a:cs typeface="+mn-cs"/>
                        </a:rPr>
                        <a:t>세기 말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한컴 윤체 L" pitchFamily="18" charset="-127"/>
                          <a:ea typeface="한컴 윤체 L" pitchFamily="18" charset="-127"/>
                          <a:cs typeface="+mn-cs"/>
                        </a:rPr>
                        <a:t>~4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한컴 윤체 L" pitchFamily="18" charset="-127"/>
                          <a:ea typeface="한컴 윤체 L" pitchFamily="18" charset="-127"/>
                          <a:cs typeface="+mn-cs"/>
                        </a:rPr>
                        <a:t>세기 중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dirty="0" smtClean="0">
                          <a:latin typeface="한컴 윤체 L"/>
                          <a:ea typeface="한컴 윤체 L"/>
                        </a:rPr>
                        <a:t>4</a:t>
                      </a: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세기 말</a:t>
                      </a:r>
                      <a:r>
                        <a:rPr lang="en-US" altLang="ko-KR" dirty="0" smtClean="0">
                          <a:latin typeface="한컴 윤체 L"/>
                          <a:ea typeface="한컴 윤체 L"/>
                        </a:rPr>
                        <a:t>~</a:t>
                      </a:r>
                      <a:r>
                        <a:rPr lang="en-US" altLang="ko-KR" baseline="0" dirty="0" smtClean="0">
                          <a:latin typeface="한컴 윤체 L"/>
                          <a:ea typeface="한컴 윤체 L"/>
                        </a:rPr>
                        <a:t> 5</a:t>
                      </a:r>
                      <a:r>
                        <a:rPr lang="ko-KR" altLang="en-US" baseline="0" dirty="0" smtClean="0">
                          <a:latin typeface="한컴 윤체 L"/>
                          <a:ea typeface="한컴 윤체 L"/>
                        </a:rPr>
                        <a:t>세기 말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dirty="0" smtClean="0">
                          <a:latin typeface="한컴 윤체 L"/>
                          <a:ea typeface="한컴 윤체 L"/>
                        </a:rPr>
                        <a:t>6</a:t>
                      </a: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세기</a:t>
                      </a:r>
                      <a:r>
                        <a:rPr lang="en-US" altLang="ko-KR" dirty="0" smtClean="0">
                          <a:latin typeface="한컴 윤체 L"/>
                          <a:ea typeface="한컴 윤체 L"/>
                        </a:rPr>
                        <a:t>~7</a:t>
                      </a: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세기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</a:tcPr>
                </a:tc>
              </a:tr>
              <a:tr h="799872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err="1" smtClean="0">
                          <a:latin typeface="한컴 윤체 L"/>
                          <a:ea typeface="한컴 윤체 L"/>
                        </a:rPr>
                        <a:t>분형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err="1" smtClean="0">
                          <a:latin typeface="한컴 윤체 L"/>
                          <a:ea typeface="한컴 윤체 L"/>
                        </a:rPr>
                        <a:t>전방후원분</a:t>
                      </a:r>
                      <a:endParaRPr lang="en-US" altLang="ko-KR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endParaRPr lang="en-US" altLang="ko-KR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err="1" smtClean="0">
                          <a:latin typeface="한컴 윤체 L"/>
                          <a:ea typeface="한컴 윤체 L"/>
                        </a:rPr>
                        <a:t>군집분</a:t>
                      </a: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 장식 고분</a:t>
                      </a:r>
                      <a:endParaRPr lang="en-US" altLang="ko-KR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</a:tcPr>
                </a:tc>
              </a:tr>
              <a:tr h="395624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석실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>
                          <a:latin typeface="한컴 윤체 L"/>
                          <a:ea typeface="한컴 윤체 L"/>
                        </a:rPr>
                        <a:t>수혈식</a:t>
                      </a:r>
                      <a:endParaRPr lang="en-US" altLang="ko-KR" dirty="0" smtClean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endParaRPr lang="en-US" altLang="ko-KR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횡혈식</a:t>
                      </a:r>
                      <a:endParaRPr lang="en-US" altLang="ko-KR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24898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부장품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거울</a:t>
                      </a:r>
                      <a:r>
                        <a:rPr lang="en-US" altLang="ko-KR" baseline="0" dirty="0" smtClean="0">
                          <a:latin typeface="한컴 윤체 L"/>
                          <a:ea typeface="한컴 윤체 L"/>
                        </a:rPr>
                        <a:t>, </a:t>
                      </a:r>
                      <a:r>
                        <a:rPr lang="ko-KR" altLang="en-US" baseline="0" dirty="0" smtClean="0">
                          <a:latin typeface="한컴 윤체 L"/>
                          <a:ea typeface="한컴 윤체 L"/>
                        </a:rPr>
                        <a:t>구슬</a:t>
                      </a:r>
                      <a:r>
                        <a:rPr lang="en-US" altLang="ko-KR" baseline="0" dirty="0" smtClean="0">
                          <a:latin typeface="한컴 윤체 L"/>
                          <a:ea typeface="한컴 윤체 L"/>
                        </a:rPr>
                        <a:t>, </a:t>
                      </a:r>
                      <a:r>
                        <a:rPr lang="ko-KR" altLang="en-US" baseline="0" dirty="0" smtClean="0">
                          <a:latin typeface="한컴 윤체 L"/>
                          <a:ea typeface="한컴 윤체 L"/>
                        </a:rPr>
                        <a:t>농구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무기와 마구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 마구</a:t>
                      </a:r>
                      <a:r>
                        <a:rPr lang="en-US" altLang="ko-KR" dirty="0" smtClean="0">
                          <a:latin typeface="한컴 윤체 L"/>
                          <a:ea typeface="한컴 윤체 L"/>
                        </a:rPr>
                        <a:t>, </a:t>
                      </a: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무구</a:t>
                      </a:r>
                      <a:r>
                        <a:rPr lang="en-US" altLang="ko-KR" dirty="0" smtClean="0">
                          <a:latin typeface="한컴 윤체 L"/>
                          <a:ea typeface="한컴 윤체 L"/>
                        </a:rPr>
                        <a:t>, </a:t>
                      </a:r>
                      <a:r>
                        <a:rPr lang="ko-KR" altLang="en-US" dirty="0" err="1" smtClean="0">
                          <a:latin typeface="한컴 윤체 L"/>
                          <a:ea typeface="한컴 윤체 L"/>
                        </a:rPr>
                        <a:t>공예장식구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</a:tcPr>
                </a:tc>
              </a:tr>
              <a:tr h="758984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분포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</a:lnR>
                    <a:lnB w="28575" cmpd="sng">
                      <a:solidFill>
                        <a:prstClr val="black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err="1" smtClean="0">
                          <a:latin typeface="한컴 윤체 L"/>
                          <a:ea typeface="한컴 윤체 L"/>
                        </a:rPr>
                        <a:t>기나이</a:t>
                      </a:r>
                      <a:r>
                        <a:rPr lang="en-US" altLang="ko-KR" dirty="0" smtClean="0">
                          <a:latin typeface="한컴 윤체 L"/>
                          <a:ea typeface="한컴 윤체 L"/>
                        </a:rPr>
                        <a:t>~</a:t>
                      </a:r>
                      <a:r>
                        <a:rPr lang="ko-KR" altLang="en-US" dirty="0" err="1" smtClean="0">
                          <a:latin typeface="한컴 윤체 L"/>
                          <a:ea typeface="한컴 윤체 L"/>
                        </a:rPr>
                        <a:t>세토나이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mpd="sng">
                      <a:solidFill>
                        <a:prstClr val="black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전국으로 확산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mpd="sng">
                      <a:solidFill>
                        <a:prstClr val="black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>
                          <a:latin typeface="한컴 윤체 L"/>
                          <a:ea typeface="한컴 윤체 L"/>
                        </a:rPr>
                        <a:t>  </a:t>
                      </a: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전국에 분포      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  <a:lnB w="28575" cmpd="sng">
                      <a:solidFill>
                        <a:prstClr val="black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149" name="모서리가 둥근 직사각형 5122"/>
          <p:cNvSpPr/>
          <p:nvPr/>
        </p:nvSpPr>
        <p:spPr>
          <a:xfrm>
            <a:off x="179512" y="1772816"/>
            <a:ext cx="1872208" cy="36004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>
                <a:solidFill>
                  <a:srgbClr val="000000"/>
                </a:solidFill>
                <a:latin typeface="한컴 윤체 L"/>
                <a:ea typeface="한컴 윤체 L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고분의 변화</a:t>
            </a:r>
            <a:endParaRPr lang="ko-KR" altLang="en-US" dirty="0">
              <a:solidFill>
                <a:srgbClr val="000000"/>
              </a:solidFill>
              <a:latin typeface="한컴 윤체 L"/>
              <a:ea typeface="한컴 윤체 L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34213648" descr="EMB0000157c59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211" y="1772816"/>
            <a:ext cx="2479907" cy="25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0561" y="4311468"/>
            <a:ext cx="2360557" cy="23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9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403648" y="47667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야마토시대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불교수용과 대립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sp>
        <p:nvSpPr>
          <p:cNvPr id="20" name="타원 6148"/>
          <p:cNvSpPr/>
          <p:nvPr/>
        </p:nvSpPr>
        <p:spPr>
          <a:xfrm>
            <a:off x="460980" y="3256778"/>
            <a:ext cx="1634108" cy="163701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1900" dirty="0" smtClean="0">
                <a:solidFill>
                  <a:schemeClr val="tx1"/>
                </a:solidFill>
                <a:latin typeface="한컴 윤체 L"/>
                <a:ea typeface="한컴 윤체 L"/>
              </a:rPr>
              <a:t>6</a:t>
            </a:r>
            <a:r>
              <a:rPr lang="ko-KR" altLang="en-US" sz="1900" dirty="0" smtClean="0">
                <a:solidFill>
                  <a:schemeClr val="tx1"/>
                </a:solidFill>
                <a:latin typeface="한컴 윤체 L"/>
                <a:ea typeface="한컴 윤체 L"/>
              </a:rPr>
              <a:t>세기</a:t>
            </a:r>
            <a:endParaRPr lang="en-US" altLang="ko-KR" sz="1900" dirty="0" smtClean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r>
              <a:rPr lang="ko-KR" altLang="en-US" sz="1900" dirty="0" smtClean="0">
                <a:solidFill>
                  <a:schemeClr val="tx1"/>
                </a:solidFill>
                <a:latin typeface="한컴 윤체 L"/>
                <a:ea typeface="한컴 윤체 L"/>
              </a:rPr>
              <a:t>불교 전래</a:t>
            </a:r>
            <a:endParaRPr lang="ko-KR" altLang="en-US" sz="1900" dirty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25" name="모서리가 둥근 직사각형 5122"/>
          <p:cNvSpPr/>
          <p:nvPr/>
        </p:nvSpPr>
        <p:spPr>
          <a:xfrm>
            <a:off x="2545903" y="3236531"/>
            <a:ext cx="1944216" cy="3600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err="1" smtClean="0">
                <a:solidFill>
                  <a:srgbClr val="000000"/>
                </a:solidFill>
                <a:latin typeface="한컴 윤체 L"/>
                <a:ea typeface="한컴 윤체 L"/>
              </a:rPr>
              <a:t>소가씨</a:t>
            </a:r>
            <a:endParaRPr lang="ko-KR" altLang="en-US" dirty="0">
              <a:solidFill>
                <a:srgbClr val="000000"/>
              </a:solidFill>
              <a:latin typeface="한컴 윤체 L"/>
              <a:ea typeface="한컴 윤체 L"/>
            </a:endParaRPr>
          </a:p>
        </p:txBody>
      </p:sp>
      <p:sp>
        <p:nvSpPr>
          <p:cNvPr id="26" name="모서리가 둥근 직사각형 5122"/>
          <p:cNvSpPr/>
          <p:nvPr/>
        </p:nvSpPr>
        <p:spPr>
          <a:xfrm>
            <a:off x="2552264" y="5637511"/>
            <a:ext cx="1944216" cy="3600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err="1" smtClean="0">
                <a:solidFill>
                  <a:srgbClr val="000000"/>
                </a:solidFill>
                <a:latin typeface="한컴 윤체 L"/>
                <a:ea typeface="한컴 윤체 L"/>
              </a:rPr>
              <a:t>모노노베씨</a:t>
            </a:r>
            <a:endParaRPr lang="ko-KR" altLang="en-US" dirty="0">
              <a:solidFill>
                <a:srgbClr val="000000"/>
              </a:solidFill>
              <a:latin typeface="한컴 윤체 L"/>
              <a:ea typeface="한컴 윤체 L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2091780" y="1995039"/>
            <a:ext cx="1432592" cy="1432592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2051247" y="4387961"/>
            <a:ext cx="1429570" cy="1429570"/>
          </a:xfrm>
          <a:prstGeom prst="rect">
            <a:avLst/>
          </a:prstGeom>
        </p:spPr>
      </p:pic>
      <p:sp>
        <p:nvSpPr>
          <p:cNvPr id="29" name="타원형 설명선 28"/>
          <p:cNvSpPr/>
          <p:nvPr/>
        </p:nvSpPr>
        <p:spPr>
          <a:xfrm>
            <a:off x="5508104" y="1995039"/>
            <a:ext cx="1872208" cy="1368152"/>
          </a:xfrm>
          <a:prstGeom prst="wedgeEllipseCallout">
            <a:avLst>
              <a:gd name="adj1" fmla="val -64864"/>
              <a:gd name="adj2" fmla="val 3177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  <a:latin typeface="한컴 윤체 L"/>
                <a:ea typeface="한컴 윤체 L"/>
              </a:rPr>
              <a:t>불교를 받아 들이자</a:t>
            </a:r>
            <a:endParaRPr lang="ko-KR" altLang="en-US" dirty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31" name="타원형 설명선 30"/>
          <p:cNvSpPr/>
          <p:nvPr/>
        </p:nvSpPr>
        <p:spPr>
          <a:xfrm>
            <a:off x="5513040" y="4509120"/>
            <a:ext cx="1872208" cy="1368152"/>
          </a:xfrm>
          <a:prstGeom prst="wedgeEllipseCallout">
            <a:avLst>
              <a:gd name="adj1" fmla="val -64864"/>
              <a:gd name="adj2" fmla="val 3177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  <a:latin typeface="한컴 윤체 L"/>
                <a:ea typeface="한컴 윤체 L"/>
              </a:rPr>
              <a:t>나라신의 분노를 산다</a:t>
            </a:r>
            <a:endParaRPr lang="ko-KR" altLang="en-US" dirty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0820" y="3936535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err="1" smtClean="0"/>
              <a:t>vs</a:t>
            </a:r>
            <a:endParaRPr lang="ko-KR" altLang="en-US" sz="4400" b="1" dirty="0"/>
          </a:p>
        </p:txBody>
      </p:sp>
      <p:sp>
        <p:nvSpPr>
          <p:cNvPr id="15" name="모서리가 둥근 직사각형 5122"/>
          <p:cNvSpPr/>
          <p:nvPr/>
        </p:nvSpPr>
        <p:spPr>
          <a:xfrm>
            <a:off x="5508104" y="3338260"/>
            <a:ext cx="2088232" cy="360040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적극적인 개혁주장</a:t>
            </a:r>
            <a:endParaRPr lang="ko-KR" altLang="en-US" dirty="0">
              <a:solidFill>
                <a:srgbClr val="000000"/>
              </a:solidFill>
              <a:latin typeface="한컴 윤체 L"/>
              <a:ea typeface="한컴 윤체 L"/>
            </a:endParaRPr>
          </a:p>
        </p:txBody>
      </p:sp>
      <p:sp>
        <p:nvSpPr>
          <p:cNvPr id="16" name="모서리가 둥근 직사각형 5122"/>
          <p:cNvSpPr/>
          <p:nvPr/>
        </p:nvSpPr>
        <p:spPr>
          <a:xfrm>
            <a:off x="5508104" y="5818314"/>
            <a:ext cx="2088232" cy="360040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국가체제 현상유지</a:t>
            </a:r>
            <a:endParaRPr lang="ko-KR" altLang="en-US" dirty="0">
              <a:solidFill>
                <a:srgbClr val="000000"/>
              </a:solidFill>
              <a:latin typeface="한컴 윤체 L"/>
              <a:ea typeface="한컴 윤체 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</a:t>
            </a:r>
            <a:r>
              <a:rPr lang="en-US" altLang="ko-KR" sz="40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야마</a:t>
            </a:r>
            <a:r>
              <a:rPr lang="ko-KR" altLang="en-US" sz="2800" dirty="0" err="1">
                <a:solidFill>
                  <a:schemeClr val="bg1"/>
                </a:solidFill>
                <a:latin typeface="한컴 윤체 L"/>
                <a:ea typeface="한컴 윤체 L"/>
              </a:rPr>
              <a:t>토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한컴 윤체 L"/>
                <a:ea typeface="한컴 윤체 L"/>
              </a:rPr>
              <a:t>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불교수용과 대립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3501008"/>
            <a:ext cx="2454052" cy="2718513"/>
          </a:xfrm>
          <a:prstGeom prst="rect">
            <a:avLst/>
          </a:prstGeom>
        </p:spPr>
      </p:pic>
      <p:sp>
        <p:nvSpPr>
          <p:cNvPr id="35" name="갈매기형 수장 34"/>
          <p:cNvSpPr/>
          <p:nvPr/>
        </p:nvSpPr>
        <p:spPr>
          <a:xfrm>
            <a:off x="4710123" y="1907234"/>
            <a:ext cx="1846033" cy="1381720"/>
          </a:xfrm>
          <a:prstGeom prst="chevron">
            <a:avLst>
              <a:gd name="adj" fmla="val 24279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  <a:latin typeface="한컴 윤체 L"/>
                <a:ea typeface="한컴 윤체 L"/>
              </a:rPr>
              <a:t>집안의 황녀 </a:t>
            </a:r>
            <a:r>
              <a:rPr lang="ko-KR" altLang="en-US" sz="1600" dirty="0" err="1" smtClean="0">
                <a:solidFill>
                  <a:schemeClr val="tx1"/>
                </a:solidFill>
                <a:latin typeface="한컴 윤체 L"/>
                <a:ea typeface="한컴 윤체 L"/>
              </a:rPr>
              <a:t>스이코를</a:t>
            </a:r>
            <a:r>
              <a:rPr lang="ko-KR" altLang="en-US" sz="1600" dirty="0" smtClean="0">
                <a:solidFill>
                  <a:schemeClr val="tx1"/>
                </a:solidFill>
                <a:latin typeface="한컴 윤체 L"/>
                <a:ea typeface="한컴 윤체 L"/>
              </a:rPr>
              <a:t> 천황으로 내세움</a:t>
            </a:r>
            <a:endParaRPr lang="ko-KR" altLang="en-US" sz="1600" dirty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37" name="갈매기형 수장 36"/>
          <p:cNvSpPr/>
          <p:nvPr/>
        </p:nvSpPr>
        <p:spPr>
          <a:xfrm>
            <a:off x="611560" y="1890466"/>
            <a:ext cx="1846033" cy="1381720"/>
          </a:xfrm>
          <a:prstGeom prst="chevron">
            <a:avLst>
              <a:gd name="adj" fmla="val 24279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en-US" altLang="ko-KR" sz="1600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>
              <a:defRPr lang="ko-KR" altLang="en-US"/>
            </a:pPr>
            <a:r>
              <a:rPr lang="ko-KR" altLang="en-US" sz="1600" dirty="0" err="1" smtClean="0">
                <a:solidFill>
                  <a:schemeClr val="tx1"/>
                </a:solidFill>
                <a:latin typeface="한컴 윤체 L"/>
                <a:ea typeface="한컴 윤체 L"/>
              </a:rPr>
              <a:t>계속된대립</a:t>
            </a:r>
            <a:r>
              <a:rPr lang="ko-KR" altLang="en-US" sz="1600" dirty="0" smtClean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endParaRPr lang="en-US" altLang="ko-KR" sz="1600" dirty="0" smtClean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>
              <a:defRPr lang="ko-KR" altLang="en-US"/>
            </a:pPr>
            <a:r>
              <a:rPr lang="ko-KR" altLang="en-US" sz="1600" dirty="0" err="1" smtClean="0">
                <a:solidFill>
                  <a:schemeClr val="tx1"/>
                </a:solidFill>
                <a:latin typeface="한컴 윤체 L"/>
                <a:ea typeface="한컴 윤체 L"/>
              </a:rPr>
              <a:t>소가씨가</a:t>
            </a:r>
            <a:r>
              <a:rPr lang="ko-KR" altLang="en-US" sz="1600" dirty="0" smtClean="0">
                <a:solidFill>
                  <a:schemeClr val="tx1"/>
                </a:solidFill>
                <a:latin typeface="한컴 윤체 L"/>
                <a:ea typeface="한컴 윤체 L"/>
              </a:rPr>
              <a:t> 전쟁에서 승리</a:t>
            </a:r>
            <a:endParaRPr lang="en-US" altLang="ko-KR" sz="1600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>
              <a:defRPr lang="ko-KR" altLang="en-US"/>
            </a:pPr>
            <a:endParaRPr lang="en-US" altLang="ko-KR" sz="1600" dirty="0" smtClean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38" name="갈매기형 수장 37"/>
          <p:cNvSpPr/>
          <p:nvPr/>
        </p:nvSpPr>
        <p:spPr>
          <a:xfrm>
            <a:off x="2627784" y="1892673"/>
            <a:ext cx="1846033" cy="1381720"/>
          </a:xfrm>
          <a:prstGeom prst="chevron">
            <a:avLst>
              <a:gd name="adj" fmla="val 24279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  <a:latin typeface="한컴 윤체 L"/>
                <a:ea typeface="한컴 윤체 L"/>
              </a:rPr>
              <a:t>불교를 용인</a:t>
            </a:r>
            <a:endParaRPr lang="en-US" altLang="ko-KR" sz="1600" dirty="0" smtClean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>
              <a:defRPr lang="ko-KR" altLang="en-US"/>
            </a:pPr>
            <a:r>
              <a:rPr lang="ko-KR" altLang="en-US" sz="1600" dirty="0" smtClean="0">
                <a:solidFill>
                  <a:schemeClr val="tx1"/>
                </a:solidFill>
                <a:latin typeface="한컴 윤체 L"/>
                <a:ea typeface="한컴 윤체 L"/>
              </a:rPr>
              <a:t>중앙집권화</a:t>
            </a:r>
            <a:endParaRPr lang="ko-KR" altLang="en-US" sz="1600" dirty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40" name="갈매기형 수장 39"/>
          <p:cNvSpPr/>
          <p:nvPr/>
        </p:nvSpPr>
        <p:spPr>
          <a:xfrm>
            <a:off x="6732240" y="1907234"/>
            <a:ext cx="1846033" cy="1381720"/>
          </a:xfrm>
          <a:prstGeom prst="chevron">
            <a:avLst>
              <a:gd name="adj" fmla="val 24279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endParaRPr lang="en-US" altLang="ko-KR" sz="1600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r>
              <a:rPr lang="ko-KR" altLang="en-US" sz="1600" dirty="0" err="1" smtClean="0">
                <a:solidFill>
                  <a:schemeClr val="tx1"/>
                </a:solidFill>
                <a:latin typeface="한컴 윤체 L"/>
                <a:ea typeface="한컴 윤체 L"/>
              </a:rPr>
              <a:t>쇼토쿠</a:t>
            </a:r>
            <a:r>
              <a:rPr lang="ko-KR" altLang="en-US" sz="1600" dirty="0" smtClean="0">
                <a:solidFill>
                  <a:schemeClr val="tx1"/>
                </a:solidFill>
                <a:latin typeface="한컴 윤체 L"/>
                <a:ea typeface="한컴 윤체 L"/>
              </a:rPr>
              <a:t> 태자에게 섭정을 맡김</a:t>
            </a:r>
            <a:endParaRPr lang="en-US" altLang="ko-KR" sz="1600" dirty="0" smtClean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en-US" altLang="ko-KR" sz="1600" dirty="0" smtClean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41" name="직사각형 5143"/>
          <p:cNvSpPr txBox="1"/>
          <p:nvPr/>
        </p:nvSpPr>
        <p:spPr>
          <a:xfrm>
            <a:off x="1056349" y="6198891"/>
            <a:ext cx="122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600" dirty="0" err="1" smtClean="0">
                <a:latin typeface="한컴 윤체 L"/>
                <a:ea typeface="한컴 윤체 L"/>
              </a:rPr>
              <a:t>스이코천</a:t>
            </a:r>
            <a:r>
              <a:rPr lang="ko-KR" altLang="en-US" sz="1600" dirty="0" err="1">
                <a:latin typeface="한컴 윤체 L"/>
                <a:ea typeface="한컴 윤체 L"/>
              </a:rPr>
              <a:t>황</a:t>
            </a:r>
            <a:endParaRPr lang="ko-KR" altLang="en-US" sz="1600" dirty="0">
              <a:latin typeface="한컴 윤체 L"/>
              <a:ea typeface="한컴 윤체 L"/>
            </a:endParaRPr>
          </a:p>
        </p:txBody>
      </p:sp>
      <p:sp>
        <p:nvSpPr>
          <p:cNvPr id="42" name="타원형 설명선 41"/>
          <p:cNvSpPr/>
          <p:nvPr/>
        </p:nvSpPr>
        <p:spPr>
          <a:xfrm>
            <a:off x="3126814" y="3573016"/>
            <a:ext cx="1800200" cy="943330"/>
          </a:xfrm>
          <a:prstGeom prst="wedgeEllipseCallout">
            <a:avLst>
              <a:gd name="adj1" fmla="val -64864"/>
              <a:gd name="adj2" fmla="val 3177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  <a:latin typeface="한컴 윤체 L"/>
                <a:ea typeface="한컴 윤체 L"/>
              </a:rPr>
              <a:t>일본 최초의 여제</a:t>
            </a:r>
            <a:endParaRPr lang="ko-KR" altLang="en-US" dirty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4927014" y="4203297"/>
            <a:ext cx="3500482" cy="2016224"/>
          </a:xfrm>
          <a:prstGeom prst="roundRect">
            <a:avLst>
              <a:gd name="adj" fmla="val 416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dirty="0" smtClean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  <a:p>
            <a:pPr algn="ctr"/>
            <a:endParaRPr lang="en-US" altLang="ko-KR" dirty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* </a:t>
            </a: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천황을 </a:t>
            </a:r>
            <a:r>
              <a:rPr lang="ko-KR" altLang="en-US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중심으로 하는 </a:t>
            </a:r>
            <a:r>
              <a:rPr lang="ko-KR" altLang="en-US" dirty="0" err="1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중앙집권국</a:t>
            </a: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     가가 </a:t>
            </a:r>
            <a:r>
              <a:rPr lang="ko-KR" altLang="en-US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정의라고 </a:t>
            </a: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생각함</a:t>
            </a:r>
            <a:endParaRPr lang="en-US" altLang="ko-KR" dirty="0" smtClean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* </a:t>
            </a:r>
            <a:r>
              <a:rPr lang="ko-KR" altLang="en-US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불교를 적극적으로 보급 </a:t>
            </a:r>
            <a:endParaRPr lang="en-US" altLang="ko-KR" dirty="0" smtClean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* </a:t>
            </a:r>
            <a:r>
              <a:rPr lang="ko-KR" altLang="en-US" sz="1600" dirty="0" err="1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소가씨의</a:t>
            </a:r>
            <a:r>
              <a:rPr lang="ko-KR" altLang="en-US" sz="1600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지나친 세력확대 억제</a:t>
            </a:r>
            <a:endParaRPr lang="en-US" altLang="ko-KR" sz="1600" dirty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  <a:p>
            <a:pPr algn="ctr"/>
            <a:r>
              <a:rPr lang="ko-KR" altLang="en-US" sz="1600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천황에게 권력을 집중하는 정책을 단행함</a:t>
            </a:r>
          </a:p>
          <a:p>
            <a:endParaRPr lang="en-US" altLang="ko-KR" dirty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  <a:p>
            <a:pPr algn="ctr"/>
            <a:endParaRPr lang="en-US" altLang="ko-KR" dirty="0">
              <a:solidFill>
                <a:schemeClr val="tx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45" name="모서리가 둥근 직사각형 60"/>
          <p:cNvSpPr/>
          <p:nvPr/>
        </p:nvSpPr>
        <p:spPr>
          <a:xfrm>
            <a:off x="5633139" y="3993273"/>
            <a:ext cx="2088232" cy="311614"/>
          </a:xfrm>
          <a:prstGeom prst="roundRect">
            <a:avLst>
              <a:gd name="adj" fmla="val 4166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err="1" smtClean="0">
                <a:solidFill>
                  <a:srgbClr val="000000"/>
                </a:solidFill>
                <a:latin typeface="한컴 윤체 L"/>
                <a:ea typeface="한컴 윤체 L"/>
              </a:rPr>
              <a:t>쇼토쿠</a:t>
            </a: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 태자</a:t>
            </a:r>
            <a:endParaRPr lang="ko-KR" altLang="en-US" dirty="0">
              <a:solidFill>
                <a:srgbClr val="000000"/>
              </a:solidFill>
              <a:latin typeface="한컴 윤체 L"/>
              <a:ea typeface="한컴 윤체 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pic>
        <p:nvPicPr>
          <p:cNvPr id="24" name="그림 23" descr="12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57290" y="1928802"/>
            <a:ext cx="6575584" cy="9286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28728" y="1946308"/>
            <a:ext cx="12858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000">
                <a:latin typeface="한컴 윤체 L"/>
                <a:ea typeface="한컴 윤체 L"/>
              </a:rPr>
              <a:t>01</a:t>
            </a:r>
            <a:endParaRPr lang="ko-KR" altLang="en-US" sz="3000">
              <a:latin typeface="한컴 윤체 L"/>
              <a:ea typeface="한컴 윤체 L"/>
            </a:endParaRPr>
          </a:p>
        </p:txBody>
      </p:sp>
      <p:pic>
        <p:nvPicPr>
          <p:cNvPr id="25" name="그림 24" descr="12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57290" y="3071810"/>
            <a:ext cx="6575584" cy="92869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28728" y="3089316"/>
            <a:ext cx="12858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000">
                <a:latin typeface="한컴 윤체 L"/>
                <a:ea typeface="한컴 윤체 L"/>
              </a:rPr>
              <a:t>02</a:t>
            </a:r>
            <a:endParaRPr lang="ko-KR" altLang="en-US" sz="3000">
              <a:latin typeface="한컴 윤체 L"/>
              <a:ea typeface="한컴 윤체 L"/>
            </a:endParaRPr>
          </a:p>
        </p:txBody>
      </p:sp>
      <p:pic>
        <p:nvPicPr>
          <p:cNvPr id="28" name="그림 27" descr="12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57290" y="4143380"/>
            <a:ext cx="6575584" cy="92869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28728" y="4160886"/>
            <a:ext cx="1285884" cy="542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000">
                <a:latin typeface="한컴 윤체 L"/>
                <a:ea typeface="한컴 윤체 L"/>
              </a:rPr>
              <a:t>03</a:t>
            </a:r>
            <a:endParaRPr lang="ko-KR" altLang="en-US" sz="3000">
              <a:latin typeface="한컴 윤체 L"/>
              <a:ea typeface="한컴 윤체 L"/>
            </a:endParaRPr>
          </a:p>
        </p:txBody>
      </p:sp>
      <p:pic>
        <p:nvPicPr>
          <p:cNvPr id="30" name="그림 29" descr="12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57290" y="5214950"/>
            <a:ext cx="6575584" cy="92869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28728" y="5232456"/>
            <a:ext cx="12858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3000">
                <a:latin typeface="한컴 윤체 L"/>
                <a:ea typeface="한컴 윤체 L"/>
              </a:rPr>
              <a:t>04</a:t>
            </a:r>
            <a:endParaRPr lang="ko-KR" altLang="en-US" sz="3000">
              <a:latin typeface="한컴 윤체 L"/>
              <a:ea typeface="한컴 윤체 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714356"/>
            <a:ext cx="3071834" cy="693439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ea typeface="맑은 고딕"/>
              </a:rPr>
              <a:t>C</a:t>
            </a:r>
            <a:r>
              <a:rPr lang="en-US" altLang="ko-KR" sz="4000" b="1">
                <a:solidFill>
                  <a:srgbClr val="FFCC00"/>
                </a:solidFill>
                <a:ea typeface="맑은 고딕"/>
              </a:rPr>
              <a:t>O</a:t>
            </a:r>
            <a:r>
              <a:rPr lang="en-US" altLang="ko-KR" sz="4000" b="1">
                <a:solidFill>
                  <a:schemeClr val="accent1"/>
                </a:solidFill>
                <a:ea typeface="맑은 고딕"/>
              </a:rPr>
              <a:t>NTENTS</a:t>
            </a:r>
            <a:endParaRPr lang="ko-KR" altLang="en-US" sz="4000" b="1">
              <a:solidFill>
                <a:schemeClr val="accent1"/>
              </a:solidFill>
              <a:ea typeface="맑은 고딕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57488" y="2019112"/>
            <a:ext cx="4143403" cy="541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한컴 윤체 L"/>
                <a:ea typeface="한컴 윤체 L"/>
              </a:rPr>
              <a:t>선사 시대</a:t>
            </a:r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한컴 윤체 L"/>
                <a:ea typeface="한컴 윤체 L"/>
              </a:rPr>
              <a:t> : 정치형태와 사회상, 문화</a:t>
            </a:r>
          </a:p>
        </p:txBody>
      </p:sp>
      <p:sp>
        <p:nvSpPr>
          <p:cNvPr id="2051" name="TextBox 55"/>
          <p:cNvSpPr txBox="1"/>
          <p:nvPr/>
        </p:nvSpPr>
        <p:spPr>
          <a:xfrm>
            <a:off x="2857488" y="3156104"/>
            <a:ext cx="4378808" cy="54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l" defTabSz="914400" eaLnBrk="1" latinLnBrk="1" hangingPunct="1">
              <a:defRPr lang="ko-KR" altLang="en-US"/>
            </a:pP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한컴 윤체 L"/>
                <a:ea typeface="한컴 윤체 L"/>
              </a:rPr>
              <a:t>야마토 시대</a:t>
            </a:r>
            <a:r>
              <a:rPr lang="ko-KR" altLang="en-US" sz="1800" b="0" i="0" spc="5">
                <a:solidFill>
                  <a:srgbClr val="404040"/>
                </a:solidFill>
                <a:latin typeface="한컴 윤체 L"/>
                <a:ea typeface="한컴 윤체 L"/>
              </a:rPr>
              <a:t> : 정치형태와 사회상, 문화</a:t>
            </a:r>
          </a:p>
        </p:txBody>
      </p:sp>
      <p:sp>
        <p:nvSpPr>
          <p:cNvPr id="2052" name="TextBox 55"/>
          <p:cNvSpPr txBox="1"/>
          <p:nvPr/>
        </p:nvSpPr>
        <p:spPr>
          <a:xfrm>
            <a:off x="2857488" y="4293096"/>
            <a:ext cx="4143403" cy="54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l" defTabSz="914400" eaLnBrk="1" latinLnBrk="1" hangingPunct="1">
              <a:defRPr lang="ko-KR" altLang="en-US"/>
            </a:pP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한컴 윤체 L"/>
                <a:ea typeface="한컴 윤체 L"/>
              </a:rPr>
              <a:t>나라 시대</a:t>
            </a:r>
            <a:r>
              <a:rPr lang="ko-KR" altLang="en-US" sz="1800" b="0" i="0" spc="5">
                <a:solidFill>
                  <a:srgbClr val="404040"/>
                </a:solidFill>
                <a:latin typeface="한컴 윤체 L"/>
                <a:ea typeface="한컴 윤체 L"/>
              </a:rPr>
              <a:t> : 정치형태와 사회상, 문화</a:t>
            </a:r>
          </a:p>
        </p:txBody>
      </p:sp>
      <p:sp>
        <p:nvSpPr>
          <p:cNvPr id="2053" name="TextBox 55"/>
          <p:cNvSpPr txBox="1"/>
          <p:nvPr/>
        </p:nvSpPr>
        <p:spPr>
          <a:xfrm>
            <a:off x="2857488" y="5373216"/>
            <a:ext cx="4306800" cy="539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l" defTabSz="914400" eaLnBrk="1" latinLnBrk="1" hangingPunct="1">
              <a:defRPr lang="ko-KR" altLang="en-US"/>
            </a:pPr>
            <a:r>
              <a:rPr lang="ko-KR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한컴 윤체 L"/>
                <a:ea typeface="한컴 윤체 L"/>
              </a:rPr>
              <a:t>헤이안 시대</a:t>
            </a:r>
            <a:r>
              <a:rPr lang="ko-KR" altLang="en-US" sz="1800" b="0" i="0" spc="5">
                <a:solidFill>
                  <a:srgbClr val="404040"/>
                </a:solidFill>
                <a:latin typeface="한컴 윤체 L"/>
                <a:ea typeface="한컴 윤체 L"/>
              </a:rPr>
              <a:t> : 정치형태와 사회상, 문화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</a:t>
            </a:r>
            <a:r>
              <a:rPr lang="en-US" altLang="ko-KR" sz="40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야마토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쇼토쿠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태자의 정책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4713584" y="1718182"/>
            <a:ext cx="3510265" cy="2430897"/>
          </a:xfrm>
          <a:prstGeom prst="roundRect">
            <a:avLst>
              <a:gd name="adj" fmla="val 416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Arial" panose="020B0604020202020204" pitchFamily="34" charset="0"/>
              <a:buChar char="•"/>
              <a:defRPr lang="ko-KR" altLang="en-US"/>
            </a:pPr>
            <a:endParaRPr lang="en-US" altLang="ko-KR" dirty="0" smtClean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 lang="ko-KR" altLang="en-US"/>
            </a:pPr>
            <a:endParaRPr lang="en-US" altLang="ko-KR" dirty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한컴 윤체 L"/>
                <a:ea typeface="한컴 윤체 L"/>
              </a:rPr>
              <a:t>관위 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latin typeface="한컴 윤체 L"/>
                <a:ea typeface="한컴 윤체 L"/>
              </a:rPr>
              <a:t>12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한컴 윤체 L"/>
                <a:ea typeface="한컴 윤체 L"/>
              </a:rPr>
              <a:t>계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latin typeface="한컴 윤체 L"/>
                <a:ea typeface="한컴 윤체 L"/>
              </a:rPr>
              <a:t>(603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한컴 윤체 L"/>
                <a:ea typeface="한컴 윤체 L"/>
              </a:rPr>
              <a:t>년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latin typeface="한컴 윤체 L"/>
                <a:ea typeface="한컴 윤체 L"/>
              </a:rPr>
              <a:t>)</a:t>
            </a:r>
            <a:endParaRPr lang="en-US" altLang="ko-KR" dirty="0">
              <a:solidFill>
                <a:schemeClr val="accent5">
                  <a:lumMod val="75000"/>
                </a:schemeClr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재능과 공적에 따라 지위를 정하고 그 상징으로 관을 수여하는 정책</a:t>
            </a:r>
            <a:endParaRPr lang="en-US" altLang="ko-KR" dirty="0" smtClean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en-US" altLang="ko-KR" dirty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한컴 윤체 L"/>
                <a:ea typeface="한컴 윤체 L"/>
              </a:rPr>
              <a:t>헌법 제 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latin typeface="한컴 윤체 L"/>
                <a:ea typeface="한컴 윤체 L"/>
              </a:rPr>
              <a:t>17 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한컴 윤체 L"/>
                <a:ea typeface="한컴 윤체 L"/>
              </a:rPr>
              <a:t>조 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latin typeface="한컴 윤체 L"/>
                <a:ea typeface="한컴 윤체 L"/>
              </a:rPr>
              <a:t>(604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한컴 윤체 L"/>
                <a:ea typeface="한컴 윤체 L"/>
              </a:rPr>
              <a:t>년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latin typeface="한컴 윤체 L"/>
                <a:ea typeface="한컴 윤체 L"/>
              </a:rPr>
              <a:t>)</a:t>
            </a:r>
          </a:p>
          <a:p>
            <a:pPr algn="ctr">
              <a:defRPr lang="ko-KR" altLang="en-US"/>
            </a:pP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우지</a:t>
            </a:r>
            <a:r>
              <a:rPr lang="en-US" altLang="ko-KR" dirty="0" smtClean="0">
                <a:solidFill>
                  <a:srgbClr val="000000"/>
                </a:solidFill>
                <a:latin typeface="한컴 윤체 L"/>
                <a:ea typeface="한컴 윤체 L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호족</a:t>
            </a:r>
            <a:r>
              <a:rPr lang="en-US" altLang="ko-KR" dirty="0" smtClean="0">
                <a:solidFill>
                  <a:srgbClr val="000000"/>
                </a:solidFill>
                <a:latin typeface="한컴 윤체 L"/>
                <a:ea typeface="한컴 윤체 L"/>
              </a:rPr>
              <a:t>)</a:t>
            </a: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들에게 내리는 정치적</a:t>
            </a:r>
            <a:r>
              <a:rPr lang="en-US" altLang="ko-KR" dirty="0" smtClean="0">
                <a:solidFill>
                  <a:srgbClr val="000000"/>
                </a:solidFill>
                <a:latin typeface="한컴 윤체 L"/>
                <a:ea typeface="한컴 윤체 L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도덕적 훈계형식을 띈 강령</a:t>
            </a:r>
            <a:endParaRPr lang="en-US" altLang="ko-KR" dirty="0" smtClean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제</a:t>
            </a:r>
            <a:r>
              <a:rPr lang="en-US" altLang="ko-KR" dirty="0">
                <a:solidFill>
                  <a:srgbClr val="000000"/>
                </a:solidFill>
                <a:latin typeface="한컴 윤체 L"/>
                <a:ea typeface="한컴 윤체 L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한컴 윤체 L"/>
                <a:ea typeface="한컴 윤체 L"/>
              </a:rPr>
              <a:t>1 </a:t>
            </a: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조</a:t>
            </a:r>
            <a:r>
              <a:rPr lang="en-US" altLang="ko-KR" dirty="0" smtClean="0">
                <a:solidFill>
                  <a:srgbClr val="000000"/>
                </a:solidFill>
                <a:latin typeface="한컴 윤체 L"/>
                <a:ea typeface="한컴 윤체 L"/>
              </a:rPr>
              <a:t>: ‘</a:t>
            </a: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조화를 귀하게 여긴다</a:t>
            </a:r>
            <a:r>
              <a:rPr lang="en-US" altLang="ko-KR" dirty="0" smtClean="0">
                <a:solidFill>
                  <a:srgbClr val="000000"/>
                </a:solidFill>
                <a:latin typeface="한컴 윤체 L"/>
                <a:ea typeface="한컴 윤체 L"/>
              </a:rPr>
              <a:t>’</a:t>
            </a:r>
          </a:p>
          <a:p>
            <a:pPr algn="ctr">
              <a:defRPr lang="ko-KR" altLang="en-US"/>
            </a:pPr>
            <a:endParaRPr lang="en-US" altLang="ko-KR" dirty="0" smtClean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en-US" altLang="ko-KR" dirty="0">
              <a:solidFill>
                <a:srgbClr val="000000"/>
              </a:solidFill>
              <a:latin typeface="한컴 윤체 L"/>
              <a:ea typeface="한컴 윤체 L"/>
            </a:endParaRPr>
          </a:p>
        </p:txBody>
      </p:sp>
      <p:sp>
        <p:nvSpPr>
          <p:cNvPr id="26" name="모서리가 둥근 직사각형 5122"/>
          <p:cNvSpPr/>
          <p:nvPr/>
        </p:nvSpPr>
        <p:spPr>
          <a:xfrm>
            <a:off x="4741268" y="1441495"/>
            <a:ext cx="2088232" cy="360040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국내 정책</a:t>
            </a:r>
            <a:endParaRPr lang="ko-KR" altLang="en-US" dirty="0">
              <a:solidFill>
                <a:srgbClr val="000000"/>
              </a:solidFill>
              <a:latin typeface="한컴 윤체 L"/>
              <a:ea typeface="한컴 윤체 L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8248" y="1701910"/>
            <a:ext cx="2808312" cy="4062510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4693592" y="4509120"/>
            <a:ext cx="3500482" cy="2016224"/>
          </a:xfrm>
          <a:prstGeom prst="roundRect">
            <a:avLst>
              <a:gd name="adj" fmla="val 416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dirty="0" smtClean="0">
              <a:solidFill>
                <a:srgbClr val="272123"/>
              </a:solidFill>
            </a:endParaRPr>
          </a:p>
          <a:p>
            <a:pPr algn="ctr"/>
            <a:endParaRPr lang="en-US" altLang="ko-KR" dirty="0">
              <a:solidFill>
                <a:srgbClr val="272123"/>
              </a:solidFill>
            </a:endParaRPr>
          </a:p>
          <a:p>
            <a:pPr algn="ctr"/>
            <a:r>
              <a:rPr lang="ko-KR" altLang="en-US" dirty="0" err="1" smtClean="0">
                <a:solidFill>
                  <a:schemeClr val="accent5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견수사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 </a:t>
            </a: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파견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(607</a:t>
            </a:r>
            <a:r>
              <a:rPr lang="ko-KR" altLang="en-US" dirty="0">
                <a:solidFill>
                  <a:schemeClr val="accent5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년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)</a:t>
            </a:r>
          </a:p>
          <a:p>
            <a:pPr algn="ctr"/>
            <a:r>
              <a:rPr lang="ko-KR" altLang="en-US" dirty="0" err="1">
                <a:solidFill>
                  <a:srgbClr val="272123"/>
                </a:solidFill>
                <a:latin typeface="한컴 윤체 L" pitchFamily="18" charset="-127"/>
                <a:ea typeface="한컴 윤체 L" pitchFamily="18" charset="-127"/>
              </a:rPr>
              <a:t>오노노이모코</a:t>
            </a:r>
            <a:r>
              <a:rPr lang="ko-KR" altLang="en-US" dirty="0">
                <a:solidFill>
                  <a:srgbClr val="272123"/>
                </a:solidFill>
                <a:latin typeface="한컴 윤체 L" pitchFamily="18" charset="-127"/>
                <a:ea typeface="한컴 윤체 L" pitchFamily="18" charset="-127"/>
              </a:rPr>
              <a:t> </a:t>
            </a:r>
            <a:r>
              <a:rPr lang="ko-KR" altLang="en-US" dirty="0" smtClean="0">
                <a:solidFill>
                  <a:srgbClr val="272123"/>
                </a:solidFill>
                <a:latin typeface="한컴 윤체 L" pitchFamily="18" charset="-127"/>
                <a:ea typeface="한컴 윤체 L" pitchFamily="18" charset="-127"/>
              </a:rPr>
              <a:t>파견</a:t>
            </a:r>
            <a:endParaRPr lang="en-US" altLang="ko-KR" dirty="0" smtClean="0">
              <a:solidFill>
                <a:srgbClr val="272123"/>
              </a:solidFill>
              <a:latin typeface="한컴 윤체 L" pitchFamily="18" charset="-127"/>
              <a:ea typeface="한컴 윤체 L" pitchFamily="18" charset="-127"/>
            </a:endParaRPr>
          </a:p>
          <a:p>
            <a:pPr algn="ctr"/>
            <a:r>
              <a:rPr lang="en-US" altLang="ko-KR" dirty="0">
                <a:solidFill>
                  <a:srgbClr val="272123"/>
                </a:solidFill>
                <a:latin typeface="한컴 윤체 L" pitchFamily="18" charset="-127"/>
                <a:ea typeface="한컴 윤체 L" pitchFamily="18" charset="-127"/>
              </a:rPr>
              <a:t>“</a:t>
            </a:r>
            <a:r>
              <a:rPr lang="ko-KR" altLang="en-US" dirty="0" err="1">
                <a:solidFill>
                  <a:srgbClr val="272123"/>
                </a:solidFill>
                <a:latin typeface="한컴 윤체 L" pitchFamily="18" charset="-127"/>
                <a:ea typeface="한컴 윤체 L" pitchFamily="18" charset="-127"/>
              </a:rPr>
              <a:t>해뜨는</a:t>
            </a:r>
            <a:r>
              <a:rPr lang="ko-KR" altLang="en-US" dirty="0">
                <a:solidFill>
                  <a:srgbClr val="272123"/>
                </a:solidFill>
                <a:latin typeface="한컴 윤체 L" pitchFamily="18" charset="-127"/>
                <a:ea typeface="한컴 윤체 L" pitchFamily="18" charset="-127"/>
              </a:rPr>
              <a:t> 곳의 천자가 해 지는 곳의 천자에게 보낸다</a:t>
            </a:r>
            <a:r>
              <a:rPr lang="en-US" altLang="ko-KR" dirty="0" smtClean="0">
                <a:solidFill>
                  <a:srgbClr val="272123"/>
                </a:solidFill>
                <a:latin typeface="한컴 윤체 L" pitchFamily="18" charset="-127"/>
                <a:ea typeface="한컴 윤체 L" pitchFamily="18" charset="-127"/>
              </a:rPr>
              <a:t>”</a:t>
            </a:r>
          </a:p>
          <a:p>
            <a:pPr algn="ctr"/>
            <a:r>
              <a:rPr lang="ko-KR" altLang="en-US" dirty="0" smtClean="0">
                <a:solidFill>
                  <a:srgbClr val="272123"/>
                </a:solidFill>
                <a:latin typeface="한컴 윤체 L" pitchFamily="18" charset="-127"/>
                <a:ea typeface="한컴 윤체 L" pitchFamily="18" charset="-127"/>
              </a:rPr>
              <a:t>대등외교를 </a:t>
            </a:r>
            <a:r>
              <a:rPr lang="ko-KR" altLang="en-US" dirty="0">
                <a:solidFill>
                  <a:srgbClr val="272123"/>
                </a:solidFill>
                <a:latin typeface="한컴 윤체 L" pitchFamily="18" charset="-127"/>
                <a:ea typeface="한컴 윤체 L" pitchFamily="18" charset="-127"/>
              </a:rPr>
              <a:t>전개</a:t>
            </a:r>
            <a:r>
              <a:rPr lang="en-US" altLang="ko-KR" dirty="0">
                <a:solidFill>
                  <a:srgbClr val="272123"/>
                </a:solidFill>
                <a:latin typeface="한컴 윤체 L" pitchFamily="18" charset="-127"/>
                <a:ea typeface="한컴 윤체 L" pitchFamily="18" charset="-127"/>
              </a:rPr>
              <a:t> </a:t>
            </a:r>
            <a:endParaRPr lang="ko-KR" altLang="en-US" dirty="0">
              <a:solidFill>
                <a:srgbClr val="272123"/>
              </a:solidFill>
              <a:latin typeface="한컴 윤체 L" pitchFamily="18" charset="-127"/>
              <a:ea typeface="한컴 윤체 L" pitchFamily="18" charset="-127"/>
            </a:endParaRPr>
          </a:p>
          <a:p>
            <a:pPr algn="ctr"/>
            <a:endParaRPr lang="en-US" altLang="ko-KR" dirty="0">
              <a:solidFill>
                <a:srgbClr val="272123"/>
              </a:solidFill>
            </a:endParaRPr>
          </a:p>
          <a:p>
            <a:pPr algn="ctr"/>
            <a:endParaRPr lang="en-US" altLang="ko-KR" dirty="0">
              <a:solidFill>
                <a:srgbClr val="272123"/>
              </a:solidFill>
            </a:endParaRPr>
          </a:p>
        </p:txBody>
      </p:sp>
      <p:sp>
        <p:nvSpPr>
          <p:cNvPr id="29" name="모서리가 둥근 직사각형 5122"/>
          <p:cNvSpPr/>
          <p:nvPr/>
        </p:nvSpPr>
        <p:spPr>
          <a:xfrm>
            <a:off x="4740772" y="4221088"/>
            <a:ext cx="2088232" cy="360040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대외 정책</a:t>
            </a:r>
            <a:endParaRPr lang="ko-KR" altLang="en-US" dirty="0">
              <a:solidFill>
                <a:srgbClr val="000000"/>
              </a:solidFill>
              <a:latin typeface="한컴 윤체 L"/>
              <a:ea typeface="한컴 윤체 L"/>
            </a:endParaRPr>
          </a:p>
        </p:txBody>
      </p:sp>
      <p:sp>
        <p:nvSpPr>
          <p:cNvPr id="12" name="직사각형 5143"/>
          <p:cNvSpPr txBox="1"/>
          <p:nvPr/>
        </p:nvSpPr>
        <p:spPr>
          <a:xfrm>
            <a:off x="1367644" y="5744765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600" dirty="0" err="1" smtClean="0">
                <a:latin typeface="한컴 윤체 L"/>
                <a:ea typeface="한컴 윤체 L"/>
              </a:rPr>
              <a:t>쇼토쿠</a:t>
            </a:r>
            <a:r>
              <a:rPr lang="ko-KR" altLang="en-US" sz="1600" dirty="0" smtClean="0">
                <a:latin typeface="한컴 윤체 L"/>
                <a:ea typeface="한컴 윤체 L"/>
              </a:rPr>
              <a:t> 태자</a:t>
            </a:r>
            <a:endParaRPr lang="ko-KR" altLang="en-US" sz="1600" dirty="0">
              <a:latin typeface="한컴 윤체 L"/>
              <a:ea typeface="한컴 윤체 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1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</a:t>
            </a:r>
            <a:r>
              <a:rPr lang="en-US" altLang="ko-KR" sz="40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야마토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한컴 윤체 L"/>
                <a:ea typeface="한컴 윤체 L"/>
              </a:rPr>
              <a:t>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다이카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개신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1475196" y="1340768"/>
            <a:ext cx="6336704" cy="4140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170146" algn="l"/>
              </a:tabLst>
              <a:defRPr lang="ko-KR" altLang="en-US"/>
            </a:pPr>
            <a:r>
              <a:rPr lang="en-US" altLang="ko-KR" dirty="0" smtClean="0">
                <a:solidFill>
                  <a:srgbClr val="03090E"/>
                </a:solidFill>
                <a:latin typeface="한컴 윤체 L"/>
                <a:ea typeface="한컴 윤체 L"/>
              </a:rPr>
              <a:t>622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년 </a:t>
            </a:r>
            <a:r>
              <a:rPr lang="ko-KR" altLang="en-US" dirty="0" err="1" smtClean="0">
                <a:solidFill>
                  <a:srgbClr val="03090E"/>
                </a:solidFill>
                <a:latin typeface="한컴 윤체 L"/>
                <a:ea typeface="한컴 윤체 L"/>
              </a:rPr>
              <a:t>쇼토쿠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 태자 사후 </a:t>
            </a:r>
            <a:r>
              <a:rPr lang="ko-KR" altLang="en-US" dirty="0" err="1" smtClean="0">
                <a:solidFill>
                  <a:srgbClr val="03090E"/>
                </a:solidFill>
                <a:latin typeface="한컴 윤체 L"/>
                <a:ea typeface="한컴 윤체 L"/>
              </a:rPr>
              <a:t>소가씨의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 정치 장악 </a:t>
            </a:r>
            <a:endParaRPr lang="ko-KR" altLang="en-US" dirty="0">
              <a:solidFill>
                <a:srgbClr val="03090E"/>
              </a:solidFill>
              <a:latin typeface="한컴 윤체 L"/>
              <a:ea typeface="한컴 윤체 L"/>
            </a:endParaRPr>
          </a:p>
        </p:txBody>
      </p:sp>
      <p:sp>
        <p:nvSpPr>
          <p:cNvPr id="33" name="모서리가 둥근 직사각형 5125"/>
          <p:cNvSpPr/>
          <p:nvPr/>
        </p:nvSpPr>
        <p:spPr>
          <a:xfrm>
            <a:off x="517784" y="2192613"/>
            <a:ext cx="1843708" cy="39604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170146" algn="l"/>
              </a:tabLst>
              <a:defRPr lang="ko-KR" altLang="en-US"/>
            </a:pPr>
            <a:r>
              <a:rPr lang="ko-KR" altLang="en-US" dirty="0" err="1" smtClean="0">
                <a:solidFill>
                  <a:srgbClr val="03090E"/>
                </a:solidFill>
                <a:latin typeface="한컴 윤체 L"/>
                <a:ea typeface="한컴 윤체 L"/>
              </a:rPr>
              <a:t>다이카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 개신 </a:t>
            </a:r>
            <a:r>
              <a:rPr lang="en-US" altLang="ko-KR" dirty="0" smtClean="0">
                <a:solidFill>
                  <a:srgbClr val="03090E"/>
                </a:solidFill>
                <a:latin typeface="한컴 윤체 L"/>
                <a:ea typeface="한컴 윤체 L"/>
              </a:rPr>
              <a:t>(645)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 </a:t>
            </a:r>
            <a:endParaRPr lang="ko-KR" altLang="en-US" dirty="0">
              <a:solidFill>
                <a:srgbClr val="03090E"/>
              </a:solidFill>
              <a:latin typeface="한컴 윤체 L"/>
              <a:ea typeface="한컴 윤체 L"/>
            </a:endParaRPr>
          </a:p>
        </p:txBody>
      </p:sp>
      <p:sp>
        <p:nvSpPr>
          <p:cNvPr id="36" name="모서리가 둥근 직사각형 5122"/>
          <p:cNvSpPr/>
          <p:nvPr/>
        </p:nvSpPr>
        <p:spPr>
          <a:xfrm>
            <a:off x="553125" y="4181770"/>
            <a:ext cx="2579835" cy="72008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err="1" smtClean="0">
                <a:solidFill>
                  <a:srgbClr val="000000"/>
                </a:solidFill>
                <a:latin typeface="한컴 윤체 L"/>
                <a:ea typeface="한컴 윤체 L"/>
              </a:rPr>
              <a:t>나카노</a:t>
            </a: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 오에 황자</a:t>
            </a:r>
            <a:endParaRPr lang="en-US" altLang="ko-KR" dirty="0" smtClean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r>
              <a:rPr lang="ko-KR" altLang="en-US" dirty="0" err="1" smtClean="0">
                <a:solidFill>
                  <a:srgbClr val="000000"/>
                </a:solidFill>
                <a:latin typeface="한컴 윤체 L"/>
                <a:ea typeface="한컴 윤체 L"/>
              </a:rPr>
              <a:t>나카토미노</a:t>
            </a: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 </a:t>
            </a:r>
            <a:r>
              <a:rPr lang="ko-KR" altLang="en-US" dirty="0" err="1" smtClean="0">
                <a:solidFill>
                  <a:srgbClr val="000000"/>
                </a:solidFill>
                <a:latin typeface="한컴 윤체 L"/>
                <a:ea typeface="한컴 윤체 L"/>
              </a:rPr>
              <a:t>가타마리</a:t>
            </a:r>
            <a:endParaRPr lang="en-US" altLang="ko-KR" dirty="0" smtClean="0">
              <a:solidFill>
                <a:srgbClr val="000000"/>
              </a:solidFill>
              <a:latin typeface="한컴 윤체 L"/>
              <a:ea typeface="한컴 윤체 L"/>
            </a:endParaRPr>
          </a:p>
        </p:txBody>
      </p:sp>
      <p:sp>
        <p:nvSpPr>
          <p:cNvPr id="39" name="모서리가 둥근 직사각형 5122"/>
          <p:cNvSpPr/>
          <p:nvPr/>
        </p:nvSpPr>
        <p:spPr>
          <a:xfrm>
            <a:off x="6012160" y="4200707"/>
            <a:ext cx="2579835" cy="72008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err="1" smtClean="0">
                <a:solidFill>
                  <a:srgbClr val="000000"/>
                </a:solidFill>
                <a:latin typeface="한컴 윤체 L"/>
                <a:ea typeface="한컴 윤체 L"/>
              </a:rPr>
              <a:t>소가노</a:t>
            </a: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 </a:t>
            </a:r>
            <a:r>
              <a:rPr lang="ko-KR" altLang="en-US" dirty="0" err="1" smtClean="0">
                <a:solidFill>
                  <a:srgbClr val="000000"/>
                </a:solidFill>
                <a:latin typeface="한컴 윤체 L"/>
                <a:ea typeface="한컴 윤체 L"/>
              </a:rPr>
              <a:t>에미시</a:t>
            </a:r>
            <a:endParaRPr lang="en-US" altLang="ko-KR" dirty="0" smtClean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r>
              <a:rPr lang="ko-KR" altLang="en-US" dirty="0" err="1" smtClean="0">
                <a:solidFill>
                  <a:srgbClr val="000000"/>
                </a:solidFill>
                <a:latin typeface="한컴 윤체 L"/>
                <a:ea typeface="한컴 윤체 L"/>
              </a:rPr>
              <a:t>소가노</a:t>
            </a: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 </a:t>
            </a:r>
            <a:r>
              <a:rPr lang="ko-KR" altLang="en-US" dirty="0" err="1" smtClean="0">
                <a:solidFill>
                  <a:srgbClr val="000000"/>
                </a:solidFill>
                <a:latin typeface="한컴 윤체 L"/>
                <a:ea typeface="한컴 윤체 L"/>
              </a:rPr>
              <a:t>이루카</a:t>
            </a:r>
            <a:endParaRPr lang="en-US" altLang="ko-KR" dirty="0" smtClean="0">
              <a:solidFill>
                <a:srgbClr val="000000"/>
              </a:solidFill>
              <a:latin typeface="한컴 윤체 L"/>
              <a:ea typeface="한컴 윤체 L"/>
            </a:endParaRPr>
          </a:p>
        </p:txBody>
      </p:sp>
      <p:pic>
        <p:nvPicPr>
          <p:cNvPr id="40" name="그림 27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671149" y="3115383"/>
            <a:ext cx="1066387" cy="1066387"/>
          </a:xfrm>
          <a:prstGeom prst="rect">
            <a:avLst/>
          </a:prstGeom>
        </p:spPr>
      </p:pic>
      <p:pic>
        <p:nvPicPr>
          <p:cNvPr id="42" name="그림 27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281610" y="3117840"/>
            <a:ext cx="1066387" cy="1066387"/>
          </a:xfrm>
          <a:prstGeom prst="rect">
            <a:avLst/>
          </a:prstGeom>
        </p:spPr>
      </p:pic>
      <p:sp>
        <p:nvSpPr>
          <p:cNvPr id="43" name="모서리가 둥근 직사각형 38"/>
          <p:cNvSpPr/>
          <p:nvPr/>
        </p:nvSpPr>
        <p:spPr>
          <a:xfrm>
            <a:off x="3187376" y="5475580"/>
            <a:ext cx="2664296" cy="1008112"/>
          </a:xfrm>
          <a:prstGeom prst="roundRect">
            <a:avLst>
              <a:gd name="adj" fmla="val 507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  <a:latin typeface="한컴 윤체 L"/>
                <a:ea typeface="한컴 윤체 L"/>
              </a:rPr>
              <a:t>당과 같은 율령 국가를 본떠 </a:t>
            </a:r>
            <a:endParaRPr lang="en-US" altLang="ko-KR" dirty="0" smtClean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  <a:latin typeface="한컴 윤체 L"/>
                <a:ea typeface="한컴 윤체 L"/>
              </a:rPr>
              <a:t>중앙집권 체제를 확립</a:t>
            </a:r>
            <a:endParaRPr lang="ko-KR" altLang="en-US" dirty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316701" y="4243205"/>
            <a:ext cx="2526504" cy="3600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폭발 1 6155"/>
          <p:cNvSpPr/>
          <p:nvPr/>
        </p:nvSpPr>
        <p:spPr>
          <a:xfrm>
            <a:off x="3799444" y="3284984"/>
            <a:ext cx="1440160" cy="1224136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chemeClr val="tx1"/>
                </a:solidFill>
                <a:latin typeface="한컴 윤체 L"/>
                <a:ea typeface="한컴 윤체 L"/>
              </a:rPr>
              <a:t>쿠데타</a:t>
            </a:r>
            <a:endParaRPr lang="ko-KR" altLang="en-US" dirty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7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야마토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개신의 조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33552" y="2852936"/>
            <a:ext cx="3672408" cy="1968789"/>
          </a:xfrm>
          <a:prstGeom prst="roundRect">
            <a:avLst>
              <a:gd name="adj" fmla="val 416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Arial" panose="020B0604020202020204" pitchFamily="34" charset="0"/>
              <a:buChar char="•"/>
              <a:defRPr lang="ko-KR" altLang="en-US"/>
            </a:pPr>
            <a:endParaRPr lang="en-US" altLang="ko-KR" dirty="0" smtClean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marL="342900" indent="-342900" algn="ctr">
              <a:buAutoNum type="arabicPeriod"/>
              <a:defRPr lang="ko-KR" altLang="en-US"/>
            </a:pP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공지 공민제의 도입</a:t>
            </a:r>
            <a:endParaRPr lang="en-US" altLang="ko-KR" dirty="0" smtClean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marL="342900" indent="-342900" algn="ctr">
              <a:buAutoNum type="arabicPeriod"/>
              <a:defRPr lang="ko-KR" altLang="en-US"/>
            </a:pP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행정 구획</a:t>
            </a:r>
            <a:r>
              <a:rPr lang="en-US" altLang="ko-KR" dirty="0" smtClean="0">
                <a:solidFill>
                  <a:srgbClr val="000000"/>
                </a:solidFill>
                <a:latin typeface="한컴 윤체 L"/>
                <a:ea typeface="한컴 윤체 L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군사 교통 제도의 제정</a:t>
            </a:r>
            <a:endParaRPr lang="en-US" altLang="ko-KR" dirty="0" smtClean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marL="342900" indent="-342900" algn="ctr">
              <a:buAutoNum type="arabicPeriod"/>
              <a:defRPr lang="ko-KR" altLang="en-US"/>
            </a:pP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새로운 세법의 실시</a:t>
            </a:r>
            <a:endParaRPr lang="en-US" altLang="ko-KR" dirty="0" smtClean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marL="342900" indent="-342900" algn="ctr">
              <a:buAutoNum type="arabicPeriod"/>
              <a:defRPr lang="ko-KR" altLang="en-US"/>
            </a:pP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반전 </a:t>
            </a:r>
            <a:r>
              <a:rPr lang="ko-KR" altLang="en-US" dirty="0" err="1" smtClean="0">
                <a:solidFill>
                  <a:srgbClr val="000000"/>
                </a:solidFill>
                <a:latin typeface="한컴 윤체 L"/>
                <a:ea typeface="한컴 윤체 L"/>
              </a:rPr>
              <a:t>수수법</a:t>
            </a: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 실시</a:t>
            </a:r>
            <a:endParaRPr lang="en-US" altLang="ko-KR" dirty="0" smtClean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en-US" altLang="ko-KR" dirty="0">
              <a:solidFill>
                <a:srgbClr val="000000"/>
              </a:solidFill>
              <a:latin typeface="한컴 윤체 L"/>
              <a:ea typeface="한컴 윤체 L"/>
            </a:endParaRPr>
          </a:p>
        </p:txBody>
      </p:sp>
      <p:sp>
        <p:nvSpPr>
          <p:cNvPr id="8" name="모서리가 둥근 직사각형 5125"/>
          <p:cNvSpPr/>
          <p:nvPr/>
        </p:nvSpPr>
        <p:spPr>
          <a:xfrm>
            <a:off x="4242379" y="2690918"/>
            <a:ext cx="1843708" cy="324036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170146" algn="l"/>
              </a:tabLst>
              <a:defRPr lang="ko-KR" altLang="en-US"/>
            </a:pP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개신의 조 </a:t>
            </a:r>
            <a:r>
              <a:rPr lang="en-US" altLang="ko-KR" dirty="0" smtClean="0">
                <a:solidFill>
                  <a:srgbClr val="03090E"/>
                </a:solidFill>
                <a:latin typeface="한컴 윤체 L"/>
                <a:ea typeface="한컴 윤체 L"/>
              </a:rPr>
              <a:t>(646)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 </a:t>
            </a:r>
            <a:endParaRPr lang="ko-KR" altLang="en-US" dirty="0">
              <a:solidFill>
                <a:srgbClr val="03090E"/>
              </a:solidFill>
              <a:latin typeface="한컴 윤체 L"/>
              <a:ea typeface="한컴 윤체 L"/>
            </a:endParaRPr>
          </a:p>
        </p:txBody>
      </p:sp>
      <p:sp>
        <p:nvSpPr>
          <p:cNvPr id="13" name="타원 6148"/>
          <p:cNvSpPr/>
          <p:nvPr/>
        </p:nvSpPr>
        <p:spPr>
          <a:xfrm>
            <a:off x="899592" y="2906731"/>
            <a:ext cx="1919706" cy="1835879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900" dirty="0" err="1" smtClean="0">
                <a:solidFill>
                  <a:schemeClr val="tx1"/>
                </a:solidFill>
                <a:latin typeface="한컴 윤체 L"/>
                <a:ea typeface="한컴 윤체 L"/>
              </a:rPr>
              <a:t>나카노</a:t>
            </a:r>
            <a:r>
              <a:rPr lang="ko-KR" altLang="en-US" sz="1900" dirty="0" smtClean="0">
                <a:solidFill>
                  <a:schemeClr val="tx1"/>
                </a:solidFill>
                <a:latin typeface="한컴 윤체 L"/>
                <a:ea typeface="한컴 윤체 L"/>
              </a:rPr>
              <a:t> 오에 황자가 황태자로 즉위</a:t>
            </a:r>
            <a:endParaRPr lang="en-US" altLang="ko-KR" sz="1900" dirty="0" smtClean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995936" y="1732361"/>
            <a:ext cx="3610024" cy="5040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170146" algn="l"/>
              </a:tabLst>
              <a:defRPr lang="ko-KR" altLang="en-US"/>
            </a:pP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수도를 </a:t>
            </a:r>
            <a:r>
              <a:rPr lang="ko-KR" altLang="en-US" dirty="0" err="1" smtClean="0">
                <a:solidFill>
                  <a:srgbClr val="03090E"/>
                </a:solidFill>
                <a:latin typeface="한컴 윤체 L"/>
                <a:ea typeface="한컴 윤체 L"/>
              </a:rPr>
              <a:t>나니와로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 천도 </a:t>
            </a:r>
            <a:endParaRPr lang="ko-KR" altLang="en-US" dirty="0">
              <a:solidFill>
                <a:srgbClr val="03090E"/>
              </a:solidFill>
              <a:latin typeface="한컴 윤체 L"/>
              <a:ea typeface="한컴 윤체 L"/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5556415" y="4821725"/>
            <a:ext cx="577983" cy="504056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4053424" y="5589240"/>
            <a:ext cx="3610024" cy="5040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170146" algn="l"/>
              </a:tabLst>
              <a:defRPr lang="ko-KR" altLang="en-US"/>
            </a:pP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천황 중심의 중앙집권 체제 수립 </a:t>
            </a:r>
            <a:endParaRPr lang="ko-KR" altLang="en-US" dirty="0">
              <a:solidFill>
                <a:srgbClr val="03090E"/>
              </a:solidFill>
              <a:latin typeface="한컴 윤체 L"/>
              <a:ea typeface="한컴 윤체 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2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</a:t>
            </a:r>
            <a:r>
              <a:rPr lang="en-US" altLang="ko-KR" sz="40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야마</a:t>
            </a:r>
            <a:r>
              <a:rPr lang="ko-KR" altLang="en-US" sz="2800" dirty="0" err="1">
                <a:solidFill>
                  <a:schemeClr val="bg1"/>
                </a:solidFill>
                <a:latin typeface="한컴 윤체 L"/>
                <a:ea typeface="한컴 윤체 L"/>
              </a:rPr>
              <a:t>토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한컴 윤체 L"/>
                <a:ea typeface="한컴 윤체 L"/>
              </a:rPr>
              <a:t>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진신의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난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sp>
        <p:nvSpPr>
          <p:cNvPr id="5126" name="모서리가 둥근 직사각형 5125"/>
          <p:cNvSpPr/>
          <p:nvPr/>
        </p:nvSpPr>
        <p:spPr>
          <a:xfrm>
            <a:off x="3321411" y="3261253"/>
            <a:ext cx="2208005" cy="288031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170146" algn="l"/>
              </a:tabLst>
              <a:defRPr lang="ko-KR" altLang="en-US"/>
            </a:pPr>
            <a:r>
              <a:rPr lang="ko-KR" altLang="en-US" dirty="0" err="1" smtClean="0">
                <a:solidFill>
                  <a:srgbClr val="03090E"/>
                </a:solidFill>
                <a:latin typeface="한컴 윤체 L"/>
                <a:ea typeface="한컴 윤체 L"/>
              </a:rPr>
              <a:t>진신의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 난</a:t>
            </a:r>
            <a:r>
              <a:rPr lang="en-US" altLang="ko-KR" dirty="0" smtClean="0">
                <a:solidFill>
                  <a:srgbClr val="03090E"/>
                </a:solidFill>
                <a:latin typeface="한컴 윤체 L"/>
                <a:ea typeface="한컴 윤체 L"/>
              </a:rPr>
              <a:t>(672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년</a:t>
            </a:r>
            <a:r>
              <a:rPr lang="en-US" altLang="ko-KR" dirty="0" smtClean="0">
                <a:solidFill>
                  <a:srgbClr val="03090E"/>
                </a:solidFill>
                <a:latin typeface="한컴 윤체 L"/>
                <a:ea typeface="한컴 윤체 L"/>
              </a:rPr>
              <a:t>)</a:t>
            </a: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 </a:t>
            </a:r>
            <a:endParaRPr lang="ko-KR" altLang="en-US" dirty="0">
              <a:solidFill>
                <a:srgbClr val="03090E"/>
              </a:solidFill>
              <a:latin typeface="한컴 윤체 L"/>
              <a:ea typeface="한컴 윤체 L"/>
            </a:endParaRPr>
          </a:p>
        </p:txBody>
      </p:sp>
      <p:pic>
        <p:nvPicPr>
          <p:cNvPr id="5133" name="그림 5132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4873517" y="3743390"/>
            <a:ext cx="792088" cy="904324"/>
          </a:xfrm>
          <a:prstGeom prst="rect">
            <a:avLst/>
          </a:prstGeom>
        </p:spPr>
      </p:pic>
      <p:pic>
        <p:nvPicPr>
          <p:cNvPr id="5142" name="그림 5132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3251124" y="3767339"/>
            <a:ext cx="792088" cy="904324"/>
          </a:xfrm>
          <a:prstGeom prst="rect">
            <a:avLst/>
          </a:prstGeom>
        </p:spPr>
      </p:pic>
      <p:sp>
        <p:nvSpPr>
          <p:cNvPr id="36" name="직사각형 5134"/>
          <p:cNvSpPr txBox="1"/>
          <p:nvPr/>
        </p:nvSpPr>
        <p:spPr>
          <a:xfrm>
            <a:off x="2898386" y="4689636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400" dirty="0" smtClean="0">
                <a:latin typeface="한컴 윤체 L"/>
                <a:ea typeface="한컴 윤체 L"/>
              </a:rPr>
              <a:t>동생 </a:t>
            </a:r>
            <a:r>
              <a:rPr lang="ko-KR" altLang="en-US" sz="1400" dirty="0" err="1" smtClean="0">
                <a:latin typeface="한컴 윤체 L"/>
                <a:ea typeface="한컴 윤체 L"/>
              </a:rPr>
              <a:t>오아마</a:t>
            </a:r>
            <a:r>
              <a:rPr lang="ko-KR" altLang="en-US" sz="1400" dirty="0" smtClean="0">
                <a:latin typeface="한컴 윤체 L"/>
                <a:ea typeface="한컴 윤체 L"/>
              </a:rPr>
              <a:t> 황자</a:t>
            </a:r>
            <a:endParaRPr lang="ko-KR" altLang="en-US" sz="1400" dirty="0">
              <a:latin typeface="한컴 윤체 L"/>
              <a:ea typeface="한컴 윤체 L"/>
            </a:endParaRPr>
          </a:p>
        </p:txBody>
      </p:sp>
      <p:sp>
        <p:nvSpPr>
          <p:cNvPr id="37" name="직사각형 5134"/>
          <p:cNvSpPr txBox="1"/>
          <p:nvPr/>
        </p:nvSpPr>
        <p:spPr>
          <a:xfrm>
            <a:off x="4470858" y="4695726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400" dirty="0" smtClean="0">
                <a:latin typeface="한컴 윤체 L"/>
                <a:ea typeface="한컴 윤체 L"/>
              </a:rPr>
              <a:t>아</a:t>
            </a:r>
            <a:r>
              <a:rPr lang="ko-KR" altLang="en-US" sz="1400" dirty="0">
                <a:latin typeface="한컴 윤체 L"/>
                <a:ea typeface="한컴 윤체 L"/>
              </a:rPr>
              <a:t>들</a:t>
            </a:r>
            <a:r>
              <a:rPr lang="ko-KR" altLang="en-US" sz="1400" dirty="0" smtClean="0">
                <a:latin typeface="한컴 윤체 L"/>
                <a:ea typeface="한컴 윤체 L"/>
              </a:rPr>
              <a:t> </a:t>
            </a:r>
            <a:r>
              <a:rPr lang="ko-KR" altLang="en-US" sz="1400" dirty="0" err="1" smtClean="0">
                <a:latin typeface="한컴 윤체 L"/>
                <a:ea typeface="한컴 윤체 L"/>
              </a:rPr>
              <a:t>오토모</a:t>
            </a:r>
            <a:r>
              <a:rPr lang="ko-KR" altLang="en-US" sz="1400" dirty="0" smtClean="0">
                <a:latin typeface="한컴 윤체 L"/>
                <a:ea typeface="한컴 윤체 L"/>
              </a:rPr>
              <a:t> 황자</a:t>
            </a:r>
            <a:endParaRPr lang="ko-KR" altLang="en-US" sz="1400" dirty="0">
              <a:latin typeface="한컴 윤체 L"/>
              <a:ea typeface="한컴 윤체 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2500" y="3944802"/>
            <a:ext cx="80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VS</a:t>
            </a:r>
            <a:endParaRPr lang="ko-KR" altLang="en-US" dirty="0"/>
          </a:p>
        </p:txBody>
      </p:sp>
      <p:cxnSp>
        <p:nvCxnSpPr>
          <p:cNvPr id="40" name="직선 연결선 4102"/>
          <p:cNvCxnSpPr/>
          <p:nvPr/>
        </p:nvCxnSpPr>
        <p:spPr>
          <a:xfrm>
            <a:off x="744489" y="2996952"/>
            <a:ext cx="7662084" cy="0"/>
          </a:xfrm>
          <a:prstGeom prst="line">
            <a:avLst/>
          </a:prstGeom>
          <a:ln w="28575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/>
          <p:cNvSpPr/>
          <p:nvPr/>
        </p:nvSpPr>
        <p:spPr>
          <a:xfrm>
            <a:off x="1500166" y="2924944"/>
            <a:ext cx="144016" cy="14401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2887910" y="2924944"/>
            <a:ext cx="144016" cy="14401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9" name="직사각형 4114"/>
          <p:cNvSpPr txBox="1"/>
          <p:nvPr/>
        </p:nvSpPr>
        <p:spPr>
          <a:xfrm>
            <a:off x="924101" y="1678449"/>
            <a:ext cx="129614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500" dirty="0" smtClean="0">
                <a:latin typeface="휴먼모음T"/>
                <a:ea typeface="휴먼모음T"/>
              </a:rPr>
              <a:t>668</a:t>
            </a:r>
            <a:r>
              <a:rPr lang="ko-KR" altLang="en-US" sz="1500" dirty="0" smtClean="0">
                <a:latin typeface="휴먼모음T"/>
                <a:ea typeface="휴먼모음T"/>
              </a:rPr>
              <a:t>년 </a:t>
            </a:r>
            <a:endParaRPr lang="en-US" altLang="ko-KR" sz="1500" dirty="0" smtClean="0">
              <a:latin typeface="휴먼모음T"/>
              <a:ea typeface="휴먼모음T"/>
            </a:endParaRPr>
          </a:p>
          <a:p>
            <a:pPr algn="ctr">
              <a:defRPr lang="ko-KR" altLang="en-US"/>
            </a:pPr>
            <a:r>
              <a:rPr lang="ko-KR" altLang="en-US" sz="1500" dirty="0" err="1" smtClean="0">
                <a:latin typeface="휴먼모음T"/>
                <a:ea typeface="휴먼모음T"/>
              </a:rPr>
              <a:t>나카노</a:t>
            </a:r>
            <a:r>
              <a:rPr lang="ko-KR" altLang="en-US" sz="1500" dirty="0" smtClean="0">
                <a:latin typeface="휴먼모음T"/>
                <a:ea typeface="휴먼모음T"/>
              </a:rPr>
              <a:t> 오에 황자가</a:t>
            </a:r>
            <a:endParaRPr lang="en-US" altLang="ko-KR" sz="1500" dirty="0" smtClean="0">
              <a:latin typeface="휴먼모음T"/>
              <a:ea typeface="휴먼모음T"/>
            </a:endParaRPr>
          </a:p>
          <a:p>
            <a:pPr algn="ctr">
              <a:defRPr lang="ko-KR" altLang="en-US"/>
            </a:pPr>
            <a:r>
              <a:rPr lang="ko-KR" altLang="en-US" sz="1500" dirty="0" err="1" smtClean="0">
                <a:latin typeface="휴먼모음T"/>
                <a:ea typeface="휴먼모음T"/>
              </a:rPr>
              <a:t>덴지천황으로</a:t>
            </a:r>
            <a:r>
              <a:rPr lang="ko-KR" altLang="en-US" sz="1500" dirty="0" smtClean="0">
                <a:latin typeface="휴먼모음T"/>
                <a:ea typeface="휴먼모음T"/>
              </a:rPr>
              <a:t> 즉위</a:t>
            </a:r>
            <a:endParaRPr lang="en-US" altLang="ko-KR" sz="1500" dirty="0" smtClean="0">
              <a:latin typeface="휴먼모음T"/>
              <a:ea typeface="휴먼모음T"/>
            </a:endParaRPr>
          </a:p>
        </p:txBody>
      </p:sp>
      <p:sp>
        <p:nvSpPr>
          <p:cNvPr id="52" name="직사각형 4114"/>
          <p:cNvSpPr txBox="1"/>
          <p:nvPr/>
        </p:nvSpPr>
        <p:spPr>
          <a:xfrm>
            <a:off x="2125523" y="2027777"/>
            <a:ext cx="24500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 dirty="0" smtClean="0">
                <a:latin typeface="휴먼모음T"/>
                <a:ea typeface="휴먼모음T"/>
              </a:rPr>
              <a:t>왕위 계승자인 </a:t>
            </a:r>
            <a:r>
              <a:rPr lang="ko-KR" altLang="en-US" sz="1500" dirty="0" err="1" smtClean="0">
                <a:latin typeface="휴먼모음T"/>
                <a:ea typeface="휴먼모음T"/>
              </a:rPr>
              <a:t>오아마</a:t>
            </a:r>
            <a:r>
              <a:rPr lang="ko-KR" altLang="en-US" sz="1500" dirty="0" smtClean="0">
                <a:latin typeface="휴먼모음T"/>
                <a:ea typeface="휴먼모음T"/>
              </a:rPr>
              <a:t> 황자를 대신해 아들인 </a:t>
            </a:r>
            <a:r>
              <a:rPr lang="ko-KR" altLang="en-US" sz="1500" dirty="0" err="1" smtClean="0">
                <a:latin typeface="휴먼모음T"/>
                <a:ea typeface="휴먼모음T"/>
              </a:rPr>
              <a:t>오토모</a:t>
            </a:r>
            <a:r>
              <a:rPr lang="ko-KR" altLang="en-US" sz="1500" dirty="0" smtClean="0">
                <a:latin typeface="휴먼모음T"/>
                <a:ea typeface="휴먼모음T"/>
              </a:rPr>
              <a:t> 황자를 후계자로 삼으려고 함</a:t>
            </a:r>
            <a:endParaRPr lang="en-US" altLang="ko-KR" sz="1500" dirty="0" smtClean="0">
              <a:latin typeface="휴먼모음T"/>
              <a:ea typeface="휴먼모음T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4326842" y="2941547"/>
            <a:ext cx="144016" cy="14401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6012160" y="2941547"/>
            <a:ext cx="144016" cy="14401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6" name="모서리가 둥근 직사각형 65"/>
          <p:cNvSpPr/>
          <p:nvPr/>
        </p:nvSpPr>
        <p:spPr>
          <a:xfrm>
            <a:off x="3107518" y="5085184"/>
            <a:ext cx="2726680" cy="1080120"/>
          </a:xfrm>
          <a:prstGeom prst="roundRect">
            <a:avLst>
              <a:gd name="adj" fmla="val 416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dirty="0" smtClean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r>
              <a:rPr lang="ko-KR" altLang="en-US" sz="1600" dirty="0" err="1" smtClean="0">
                <a:solidFill>
                  <a:srgbClr val="000000"/>
                </a:solidFill>
                <a:latin typeface="한컴 윤체 L"/>
                <a:ea typeface="한컴 윤체 L"/>
              </a:rPr>
              <a:t>오토모</a:t>
            </a:r>
            <a:r>
              <a:rPr lang="ko-KR" altLang="en-US" sz="1600" dirty="0" smtClean="0">
                <a:solidFill>
                  <a:srgbClr val="000000"/>
                </a:solidFill>
                <a:latin typeface="한컴 윤체 L"/>
                <a:ea typeface="한컴 윤체 L"/>
              </a:rPr>
              <a:t> 황자 중심세력이 </a:t>
            </a:r>
            <a:r>
              <a:rPr lang="ko-KR" altLang="en-US" sz="1600" dirty="0" err="1" smtClean="0">
                <a:solidFill>
                  <a:srgbClr val="000000"/>
                </a:solidFill>
                <a:latin typeface="한컴 윤체 L"/>
                <a:ea typeface="한컴 윤체 L"/>
              </a:rPr>
              <a:t>오아마</a:t>
            </a:r>
            <a:r>
              <a:rPr lang="ko-KR" altLang="en-US" sz="1600" dirty="0" smtClean="0">
                <a:solidFill>
                  <a:srgbClr val="000000"/>
                </a:solidFill>
                <a:latin typeface="한컴 윤체 L"/>
                <a:ea typeface="한컴 윤체 L"/>
              </a:rPr>
              <a:t> 황자 암살 시도 음모가 누설</a:t>
            </a:r>
            <a:endParaRPr lang="en-US" altLang="ko-KR" sz="1600" dirty="0" smtClean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r>
              <a:rPr lang="ko-KR" altLang="en-US" sz="1600" dirty="0" err="1" smtClean="0">
                <a:solidFill>
                  <a:srgbClr val="000000"/>
                </a:solidFill>
                <a:latin typeface="한컴 윤체 L"/>
                <a:ea typeface="한컴 윤체 L"/>
              </a:rPr>
              <a:t>오아마</a:t>
            </a:r>
            <a:r>
              <a:rPr lang="ko-KR" altLang="en-US" sz="1600" dirty="0" smtClean="0">
                <a:solidFill>
                  <a:srgbClr val="000000"/>
                </a:solidFill>
                <a:latin typeface="한컴 윤체 L"/>
                <a:ea typeface="한컴 윤체 L"/>
              </a:rPr>
              <a:t> 황자의 봉기를 초래</a:t>
            </a:r>
            <a:endParaRPr lang="en-US" altLang="ko-KR" sz="1600" dirty="0" smtClean="0">
              <a:solidFill>
                <a:srgbClr val="000000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en-US" altLang="ko-KR" dirty="0">
              <a:solidFill>
                <a:srgbClr val="000000"/>
              </a:solidFill>
              <a:latin typeface="한컴 윤체 L"/>
              <a:ea typeface="한컴 윤체 L"/>
            </a:endParaRPr>
          </a:p>
        </p:txBody>
      </p:sp>
      <p:sp>
        <p:nvSpPr>
          <p:cNvPr id="67" name="직사각형 4114"/>
          <p:cNvSpPr txBox="1"/>
          <p:nvPr/>
        </p:nvSpPr>
        <p:spPr>
          <a:xfrm>
            <a:off x="5269561" y="2396175"/>
            <a:ext cx="1728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 dirty="0" err="1" smtClean="0">
                <a:latin typeface="휴먼모음T"/>
                <a:ea typeface="휴먼모음T"/>
              </a:rPr>
              <a:t>오아마</a:t>
            </a:r>
            <a:r>
              <a:rPr lang="ko-KR" altLang="en-US" sz="1500" dirty="0" smtClean="0">
                <a:latin typeface="휴먼모음T"/>
                <a:ea typeface="휴먼모음T"/>
              </a:rPr>
              <a:t> 황자의 </a:t>
            </a:r>
            <a:r>
              <a:rPr lang="ko-KR" altLang="en-US" sz="1500" dirty="0" err="1" smtClean="0">
                <a:latin typeface="휴먼모음T"/>
                <a:ea typeface="휴먼모음T"/>
              </a:rPr>
              <a:t>극적</a:t>
            </a:r>
            <a:r>
              <a:rPr lang="ko-KR" altLang="en-US" sz="1500" dirty="0" err="1">
                <a:latin typeface="휴먼모음T"/>
                <a:ea typeface="휴먼모음T"/>
              </a:rPr>
              <a:t>인</a:t>
            </a:r>
            <a:r>
              <a:rPr lang="ko-KR" altLang="en-US" sz="1500" dirty="0" err="1" smtClean="0">
                <a:latin typeface="휴먼모음T"/>
                <a:ea typeface="휴먼모음T"/>
              </a:rPr>
              <a:t>승리</a:t>
            </a:r>
            <a:endParaRPr lang="en-US" altLang="ko-KR" sz="1500" dirty="0" smtClean="0">
              <a:latin typeface="휴먼모음T"/>
              <a:ea typeface="휴먼모음T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7236296" y="2949931"/>
            <a:ext cx="144016" cy="14401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1" name="직사각형 4114"/>
          <p:cNvSpPr txBox="1"/>
          <p:nvPr/>
        </p:nvSpPr>
        <p:spPr>
          <a:xfrm>
            <a:off x="6516215" y="3183247"/>
            <a:ext cx="18903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500" dirty="0" smtClean="0">
                <a:latin typeface="휴먼모음T"/>
                <a:ea typeface="휴먼모음T"/>
              </a:rPr>
              <a:t>673</a:t>
            </a:r>
            <a:r>
              <a:rPr lang="ko-KR" altLang="en-US" sz="1500" dirty="0" smtClean="0">
                <a:latin typeface="휴먼모음T"/>
                <a:ea typeface="휴먼모음T"/>
              </a:rPr>
              <a:t>년 </a:t>
            </a:r>
            <a:r>
              <a:rPr lang="ko-KR" altLang="en-US" sz="1500" dirty="0" err="1" smtClean="0">
                <a:latin typeface="휴먼모음T"/>
                <a:ea typeface="휴먼모음T"/>
              </a:rPr>
              <a:t>오아마</a:t>
            </a:r>
            <a:r>
              <a:rPr lang="ko-KR" altLang="en-US" sz="1500" dirty="0" smtClean="0">
                <a:latin typeface="휴먼모음T"/>
                <a:ea typeface="휴먼모음T"/>
              </a:rPr>
              <a:t> 황자가 </a:t>
            </a:r>
            <a:r>
              <a:rPr lang="ko-KR" altLang="en-US" sz="1500" dirty="0" err="1" smtClean="0">
                <a:latin typeface="휴먼모음T"/>
                <a:ea typeface="휴먼모음T"/>
              </a:rPr>
              <a:t>덴무</a:t>
            </a:r>
            <a:r>
              <a:rPr lang="ko-KR" altLang="en-US" sz="1500" dirty="0" smtClean="0">
                <a:latin typeface="휴먼모음T"/>
                <a:ea typeface="휴먼모음T"/>
              </a:rPr>
              <a:t> 천황으로 즉위</a:t>
            </a:r>
            <a:endParaRPr lang="en-US" altLang="ko-KR" sz="1500" dirty="0" smtClean="0">
              <a:latin typeface="휴먼모음T"/>
              <a:ea typeface="휴먼모음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2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403648" y="47667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err="1" smtClean="0">
                <a:solidFill>
                  <a:schemeClr val="bg1"/>
                </a:solidFill>
                <a:latin typeface="한컴 윤체 L"/>
                <a:ea typeface="한컴 윤체 L"/>
              </a:rPr>
              <a:t>야마토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 율령의 흐름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960106" y="1359425"/>
            <a:ext cx="1080120" cy="72008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170146" algn="l"/>
              </a:tabLst>
              <a:defRPr lang="ko-KR" altLang="en-US"/>
            </a:pPr>
            <a:r>
              <a:rPr lang="ko-KR" altLang="en-US" dirty="0" smtClean="0">
                <a:solidFill>
                  <a:srgbClr val="03090E"/>
                </a:solidFill>
                <a:latin typeface="한컴 윤체 L"/>
                <a:ea typeface="한컴 윤체 L"/>
              </a:rPr>
              <a:t>율</a:t>
            </a:r>
            <a:r>
              <a:rPr lang="ko-KR" altLang="en-US" dirty="0">
                <a:solidFill>
                  <a:srgbClr val="03090E"/>
                </a:solidFill>
                <a:latin typeface="한컴 윤체 L"/>
                <a:ea typeface="한컴 윤체 L"/>
              </a:rPr>
              <a:t>령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113938" y="1359424"/>
            <a:ext cx="5616625" cy="77343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/>
            <a:r>
              <a:rPr lang="ko-KR" altLang="en-US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‘</a:t>
            </a:r>
            <a:r>
              <a:rPr lang="ko-KR" altLang="en-US" sz="1600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율’은 형법</a:t>
            </a:r>
            <a:r>
              <a:rPr lang="en-US" altLang="ko-KR" sz="1600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당나라의 것과 거의 </a:t>
            </a:r>
            <a:r>
              <a:rPr lang="ko-KR" altLang="en-US" sz="1600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동일</a:t>
            </a:r>
            <a:r>
              <a:rPr lang="en-US" altLang="ko-KR" sz="1600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)</a:t>
            </a:r>
          </a:p>
          <a:p>
            <a:pPr fontAlgn="base"/>
            <a:r>
              <a:rPr lang="en-US" altLang="ko-KR" sz="1600" dirty="0" smtClean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‘</a:t>
            </a:r>
            <a:r>
              <a:rPr lang="ko-KR" altLang="en-US" sz="1600" dirty="0" err="1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령</a:t>
            </a:r>
            <a:r>
              <a:rPr lang="ko-KR" altLang="en-US" sz="1600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’은 행정조직과 백성의 조세</a:t>
            </a:r>
            <a:r>
              <a:rPr lang="en-US" altLang="ko-KR" sz="1600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노역</a:t>
            </a:r>
            <a:r>
              <a:rPr lang="en-US" altLang="ko-KR" sz="1600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한컴 윤체 L" pitchFamily="18" charset="-127"/>
                <a:ea typeface="한컴 윤체 L" pitchFamily="18" charset="-127"/>
              </a:rPr>
              <a:t>관리의 복무 규정</a:t>
            </a:r>
          </a:p>
        </p:txBody>
      </p:sp>
      <p:graphicFrame>
        <p:nvGraphicFramePr>
          <p:cNvPr id="16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7382224"/>
              </p:ext>
            </p:extLst>
          </p:nvPr>
        </p:nvGraphicFramePr>
        <p:xfrm>
          <a:off x="1043608" y="2276872"/>
          <a:ext cx="6788321" cy="3657600"/>
        </p:xfrm>
        <a:graphic>
          <a:graphicData uri="http://schemas.openxmlformats.org/drawingml/2006/table">
            <a:tbl>
              <a:tblPr firstRow="1" bandRow="1">
                <a:tableStyleId>{729D6073-5DEC-478E-BFBB-120F47F47B7E}</a:tableStyleId>
              </a:tblPr>
              <a:tblGrid>
                <a:gridCol w="775808"/>
                <a:gridCol w="1900357"/>
                <a:gridCol w="2073886"/>
                <a:gridCol w="2038270"/>
              </a:tblGrid>
              <a:tr h="36576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b="0" dirty="0" smtClean="0">
                          <a:latin typeface="한컴 윤체 L"/>
                          <a:ea typeface="한컴 윤체 L"/>
                        </a:rPr>
                        <a:t>구분</a:t>
                      </a:r>
                      <a:endParaRPr lang="ko-KR" altLang="en-US" b="0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b="0" dirty="0" smtClean="0">
                          <a:latin typeface="한컴 윤체 L"/>
                          <a:ea typeface="한컴 윤체 L"/>
                        </a:rPr>
                        <a:t>오미 </a:t>
                      </a:r>
                      <a:r>
                        <a:rPr lang="ko-KR" altLang="en-US" b="0" dirty="0" err="1" smtClean="0">
                          <a:latin typeface="한컴 윤체 L"/>
                          <a:ea typeface="한컴 윤체 L"/>
                        </a:rPr>
                        <a:t>령</a:t>
                      </a:r>
                      <a:endParaRPr lang="ko-KR" altLang="en-US" b="0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b="0" dirty="0" err="1" smtClean="0">
                          <a:latin typeface="한컴 윤체 L"/>
                          <a:ea typeface="한컴 윤체 L"/>
                        </a:rPr>
                        <a:t>아스카키요미하라</a:t>
                      </a:r>
                      <a:r>
                        <a:rPr lang="ko-KR" altLang="en-US" b="0" dirty="0" smtClean="0">
                          <a:latin typeface="한컴 윤체 L"/>
                          <a:ea typeface="한컴 윤체 L"/>
                        </a:rPr>
                        <a:t> </a:t>
                      </a:r>
                      <a:r>
                        <a:rPr lang="ko-KR" altLang="en-US" b="0" dirty="0" err="1" smtClean="0">
                          <a:latin typeface="한컴 윤체 L"/>
                          <a:ea typeface="한컴 윤체 L"/>
                        </a:rPr>
                        <a:t>령</a:t>
                      </a:r>
                      <a:endParaRPr lang="ko-KR" altLang="en-US" b="0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b="0" dirty="0" err="1" smtClean="0">
                          <a:latin typeface="한컴 윤체 L"/>
                          <a:ea typeface="한컴 윤체 L"/>
                        </a:rPr>
                        <a:t>다이호</a:t>
                      </a:r>
                      <a:r>
                        <a:rPr lang="ko-KR" altLang="en-US" b="0" dirty="0" smtClean="0">
                          <a:latin typeface="한컴 윤체 L"/>
                          <a:ea typeface="한컴 윤체 L"/>
                        </a:rPr>
                        <a:t> </a:t>
                      </a:r>
                      <a:r>
                        <a:rPr lang="ko-KR" altLang="en-US" b="0" dirty="0" err="1" smtClean="0">
                          <a:latin typeface="한컴 윤체 L"/>
                          <a:ea typeface="한컴 윤체 L"/>
                        </a:rPr>
                        <a:t>령</a:t>
                      </a:r>
                      <a:endParaRPr lang="ko-KR" altLang="en-US" b="0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</a:tcPr>
                </a:tc>
              </a:tr>
              <a:tr h="614871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제정연도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  <a:effectLst/>
                          <a:latin typeface="한컴 윤체 L" pitchFamily="18" charset="-127"/>
                          <a:ea typeface="한컴 윤체 L" pitchFamily="18" charset="-127"/>
                          <a:cs typeface="+mn-cs"/>
                        </a:rPr>
                        <a:t>668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  <a:effectLst/>
                          <a:latin typeface="한컴 윤체 L" pitchFamily="18" charset="-127"/>
                          <a:ea typeface="한컴 윤체 L" pitchFamily="18" charset="-127"/>
                          <a:cs typeface="+mn-cs"/>
                        </a:rPr>
                        <a:t>년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dirty="0" smtClean="0">
                          <a:latin typeface="한컴 윤체 L"/>
                          <a:ea typeface="한컴 윤체 L"/>
                        </a:rPr>
                        <a:t>689</a:t>
                      </a: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년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en-US" altLang="ko-KR" dirty="0" smtClean="0">
                          <a:latin typeface="한컴 윤체 L"/>
                          <a:ea typeface="한컴 윤체 L"/>
                        </a:rPr>
                        <a:t>701</a:t>
                      </a: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년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</a:tcPr>
                </a:tc>
              </a:tr>
              <a:tr h="799872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제정시기 천황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err="1" smtClean="0">
                          <a:latin typeface="한컴 윤체 L"/>
                          <a:ea typeface="한컴 윤체 L"/>
                        </a:rPr>
                        <a:t>덴지천황</a:t>
                      </a:r>
                      <a:endParaRPr lang="en-US" altLang="ko-KR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err="1" smtClean="0">
                          <a:latin typeface="한컴 윤체 L"/>
                          <a:ea typeface="한컴 윤체 L"/>
                        </a:rPr>
                        <a:t>덴무천황</a:t>
                      </a:r>
                      <a:endParaRPr lang="en-US" altLang="ko-KR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err="1" smtClean="0">
                          <a:latin typeface="한컴 윤체 L"/>
                          <a:ea typeface="한컴 윤체 L"/>
                        </a:rPr>
                        <a:t>몬무천황</a:t>
                      </a:r>
                      <a:endParaRPr lang="en-US" altLang="ko-KR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</a:tcPr>
                </a:tc>
              </a:tr>
              <a:tr h="1479064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특징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mpd="sng">
                      <a:solidFill>
                        <a:prstClr val="black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일본 최초의 율령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mpd="sng">
                      <a:solidFill>
                        <a:prstClr val="black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호적제도</a:t>
                      </a:r>
                      <a:r>
                        <a:rPr lang="en-US" altLang="ko-KR" dirty="0" smtClean="0">
                          <a:latin typeface="한컴 윤체 L"/>
                          <a:ea typeface="한컴 윤체 L"/>
                        </a:rPr>
                        <a:t>, </a:t>
                      </a: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지방제도</a:t>
                      </a:r>
                      <a:r>
                        <a:rPr lang="en-US" altLang="ko-KR" dirty="0" smtClean="0">
                          <a:latin typeface="한컴 윤체 L"/>
                          <a:ea typeface="한컴 윤체 L"/>
                        </a:rPr>
                        <a:t>, </a:t>
                      </a:r>
                      <a:r>
                        <a:rPr lang="ko-KR" altLang="en-US" dirty="0" err="1" smtClean="0">
                          <a:latin typeface="한컴 윤체 L"/>
                          <a:ea typeface="한컴 윤체 L"/>
                        </a:rPr>
                        <a:t>반전수수법</a:t>
                      </a:r>
                      <a:r>
                        <a:rPr lang="ko-KR" altLang="en-US" dirty="0" smtClean="0">
                          <a:latin typeface="한컴 윤체 L"/>
                          <a:ea typeface="한컴 윤체 L"/>
                        </a:rPr>
                        <a:t> 등을 제도화 한 최초의 본격적인 법전</a:t>
                      </a: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mpd="sng">
                      <a:solidFill>
                        <a:prstClr val="black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ko-KR" altLang="en-US"/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한컴 윤체 L" pitchFamily="18" charset="-127"/>
                          <a:ea typeface="한컴 윤체 L" pitchFamily="18" charset="-127"/>
                          <a:cs typeface="+mn-cs"/>
                        </a:rPr>
                        <a:t>천황을 중심으로 </a:t>
                      </a:r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effectLst/>
                          <a:latin typeface="한컴 윤체 L" pitchFamily="18" charset="-127"/>
                          <a:ea typeface="한컴 윤체 L" pitchFamily="18" charset="-127"/>
                          <a:cs typeface="+mn-cs"/>
                        </a:rPr>
                        <a:t>2</a:t>
                      </a: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한컴 윤체 L" pitchFamily="18" charset="-127"/>
                          <a:ea typeface="한컴 윤체 L" pitchFamily="18" charset="-127"/>
                          <a:cs typeface="+mn-cs"/>
                        </a:rPr>
                        <a:t>관 </a:t>
                      </a:r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effectLst/>
                          <a:latin typeface="한컴 윤체 L" pitchFamily="18" charset="-127"/>
                          <a:ea typeface="한컴 윤체 L" pitchFamily="18" charset="-127"/>
                          <a:cs typeface="+mn-cs"/>
                        </a:rPr>
                        <a:t>8</a:t>
                      </a: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한컴 윤체 L" pitchFamily="18" charset="-127"/>
                          <a:ea typeface="한컴 윤체 L" pitchFamily="18" charset="-127"/>
                          <a:cs typeface="+mn-cs"/>
                        </a:rPr>
                        <a:t>성의 관료기구를 기본골격으로 하는 본격적인 중앙집권통치체제 성립</a:t>
                      </a:r>
                    </a:p>
                    <a:p>
                      <a:pPr algn="ctr" latinLnBrk="1">
                        <a:defRPr lang="ko-KR" altLang="en-US"/>
                      </a:pPr>
                      <a:endParaRPr lang="ko-KR" altLang="en-US" dirty="0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mpd="sng">
                      <a:solidFill>
                        <a:prstClr val="black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60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1027" name="직사각형 1026"/>
          <p:cNvSpPr txBox="1"/>
          <p:nvPr/>
        </p:nvSpPr>
        <p:spPr>
          <a:xfrm>
            <a:off x="3275856" y="2645291"/>
            <a:ext cx="3888431" cy="927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5500">
                <a:solidFill>
                  <a:srgbClr val="FFCC00"/>
                </a:solidFill>
                <a:latin typeface="한컴 윤체 L"/>
                <a:ea typeface="한컴 윤체 L"/>
              </a:rPr>
              <a:t>나라시대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ko-KR" altLang="en-US" sz="40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12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나라시대 - 수도의 천도</a:t>
            </a:r>
          </a:p>
        </p:txBody>
      </p:sp>
      <p:pic>
        <p:nvPicPr>
          <p:cNvPr id="6150" name="_x233696432" descr="cif00001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9512" y="1700808"/>
            <a:ext cx="4968552" cy="4752528"/>
          </a:xfrm>
          <a:prstGeom prst="rect">
            <a:avLst/>
          </a:prstGeom>
          <a:noFill/>
        </p:spPr>
      </p:pic>
      <p:pic>
        <p:nvPicPr>
          <p:cNvPr id="6153" name="그림 2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2771800" y="4725144"/>
            <a:ext cx="720080" cy="537116"/>
          </a:xfrm>
          <a:prstGeom prst="rect">
            <a:avLst/>
          </a:prstGeom>
        </p:spPr>
      </p:pic>
      <p:sp>
        <p:nvSpPr>
          <p:cNvPr id="6157" name="모서리가 둥근 직사각형 4141"/>
          <p:cNvSpPr/>
          <p:nvPr/>
        </p:nvSpPr>
        <p:spPr>
          <a:xfrm>
            <a:off x="4716016" y="4509120"/>
            <a:ext cx="3744416" cy="1728192"/>
          </a:xfrm>
          <a:prstGeom prst="roundRect">
            <a:avLst>
              <a:gd name="adj" fmla="val 648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* 710년  : 겐메천황 헤이조쿄로천도</a:t>
            </a: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              (최초의 바둑판식 도시)   </a:t>
            </a: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* 740~745년: 쇼무천왕이 구니쿄, 나</a:t>
            </a: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            니와코, 시가라키노미야에 단</a:t>
            </a: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            기간에 걸쳐 수도 옮김.</a:t>
            </a:r>
          </a:p>
        </p:txBody>
      </p:sp>
      <p:grpSp>
        <p:nvGrpSpPr>
          <p:cNvPr id="6160" name="그룹 6159"/>
          <p:cNvGrpSpPr/>
          <p:nvPr/>
        </p:nvGrpSpPr>
        <p:grpSpPr>
          <a:xfrm>
            <a:off x="5580112" y="1649354"/>
            <a:ext cx="2808313" cy="2499726"/>
            <a:chOff x="5580111" y="1729658"/>
            <a:chExt cx="2808313" cy="2499726"/>
          </a:xfrm>
        </p:grpSpPr>
        <p:pic>
          <p:nvPicPr>
            <p:cNvPr id="6154" name="그림 615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5580112" y="1988840"/>
              <a:ext cx="2808312" cy="2240544"/>
            </a:xfrm>
            <a:prstGeom prst="rect">
              <a:avLst/>
            </a:prstGeom>
          </p:spPr>
        </p:pic>
        <p:sp>
          <p:nvSpPr>
            <p:cNvPr id="6159" name="직사각형 5150"/>
            <p:cNvSpPr txBox="1"/>
            <p:nvPr/>
          </p:nvSpPr>
          <p:spPr>
            <a:xfrm>
              <a:off x="5580111" y="1729658"/>
              <a:ext cx="2808313" cy="259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 lang="ko-KR" altLang="en-US"/>
              </a:pPr>
              <a:r>
                <a:rPr lang="ko-KR" altLang="en-US" sz="1100">
                  <a:latin typeface="한컴 윤체 L"/>
                  <a:ea typeface="한컴 윤체 L"/>
                </a:rPr>
                <a:t>발굴된 헤이조쿄</a:t>
              </a:r>
            </a:p>
          </p:txBody>
        </p:sp>
      </p:grpSp>
      <p:sp>
        <p:nvSpPr>
          <p:cNvPr id="6161" name="위쪽 화살표 6160"/>
          <p:cNvSpPr/>
          <p:nvPr/>
        </p:nvSpPr>
        <p:spPr>
          <a:xfrm>
            <a:off x="7308304" y="4221088"/>
            <a:ext cx="432048" cy="36004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ko-KR" altLang="en-US" sz="40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1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나라시대 - 천황중심의 집권화</a:t>
            </a:r>
          </a:p>
        </p:txBody>
      </p:sp>
      <p:sp>
        <p:nvSpPr>
          <p:cNvPr id="6149" name="모서리가 둥근 직사각형 5122"/>
          <p:cNvSpPr/>
          <p:nvPr/>
        </p:nvSpPr>
        <p:spPr>
          <a:xfrm>
            <a:off x="755576" y="1628800"/>
            <a:ext cx="1872208" cy="36004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 주요 천황과 업적</a:t>
            </a:r>
          </a:p>
        </p:txBody>
      </p:sp>
      <p:graphicFrame>
        <p:nvGraphicFramePr>
          <p:cNvPr id="6150" name="표 27"/>
          <p:cNvGraphicFramePr>
            <a:graphicFrameLocks noGrp="1"/>
          </p:cNvGraphicFramePr>
          <p:nvPr/>
        </p:nvGraphicFramePr>
        <p:xfrm>
          <a:off x="827584" y="2341316"/>
          <a:ext cx="7488832" cy="3319932"/>
        </p:xfrm>
        <a:graphic>
          <a:graphicData uri="http://schemas.openxmlformats.org/drawingml/2006/table">
            <a:tbl>
              <a:tblPr firstRow="1" bandRow="1">
                <a:tableStyleId>{729D6073-5DEC-478E-BFBB-120F47F47B7E}</a:tableStyleId>
              </a:tblPr>
              <a:tblGrid>
                <a:gridCol w="1859966"/>
                <a:gridCol w="5628866"/>
              </a:tblGrid>
              <a:tr h="425813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b="0">
                          <a:latin typeface="한컴 윤체 L"/>
                          <a:ea typeface="한컴 윤체 L"/>
                        </a:rPr>
                        <a:t>주요 천황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 b="0">
                          <a:latin typeface="한컴 윤체 L"/>
                          <a:ea typeface="한컴 윤체 L"/>
                        </a:rPr>
                        <a:t>업적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</a:tcPr>
                </a:tc>
              </a:tr>
              <a:tr h="733879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>
                          <a:latin typeface="한컴 윤체 L"/>
                          <a:ea typeface="한컴 윤체 L"/>
                        </a:rPr>
                        <a:t>겐메 천황</a:t>
                      </a:r>
                    </a:p>
                    <a:p>
                      <a:pPr algn="ctr" latinLnBrk="1">
                        <a:defRPr lang="ko-KR" altLang="en-US"/>
                      </a:pPr>
                      <a:r>
                        <a:rPr lang="en-US" altLang="ko-KR">
                          <a:latin typeface="한컴 윤체 L"/>
                          <a:ea typeface="한컴 윤체 L"/>
                        </a:rPr>
                        <a:t>(43</a:t>
                      </a:r>
                      <a:r>
                        <a:rPr lang="ko-KR" altLang="en-US">
                          <a:latin typeface="한컴 윤체 L"/>
                          <a:ea typeface="한컴 윤체 L"/>
                        </a:rPr>
                        <a:t>대</a:t>
                      </a:r>
                      <a:r>
                        <a:rPr lang="en-US" altLang="ko-KR">
                          <a:latin typeface="한컴 윤체 L"/>
                          <a:ea typeface="한컴 윤체 L"/>
                        </a:rPr>
                        <a:t>)</a:t>
                      </a:r>
                      <a:endParaRPr lang="ko-KR" altLang="en-US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r>
                        <a:rPr lang="ko-KR" altLang="en-US">
                          <a:latin typeface="한컴 윤체 L"/>
                          <a:ea typeface="한컴 윤체 L"/>
                        </a:rPr>
                        <a:t>        헤이조쿄로 수도를 천도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>
                          <a:latin typeface="한컴 윤체 L"/>
                          <a:ea typeface="한컴 윤체 L"/>
                        </a:rPr>
                        <a:t>쇼무천왕</a:t>
                      </a:r>
                    </a:p>
                    <a:p>
                      <a:pPr algn="ctr" latinLnBrk="1">
                        <a:defRPr lang="ko-KR" altLang="en-US"/>
                      </a:pPr>
                      <a:r>
                        <a:rPr lang="en-US" altLang="ko-KR">
                          <a:latin typeface="한컴 윤체 L"/>
                          <a:ea typeface="한컴 윤체 L"/>
                        </a:rPr>
                        <a:t>(45</a:t>
                      </a:r>
                      <a:r>
                        <a:rPr lang="ko-KR" altLang="en-US">
                          <a:latin typeface="한컴 윤체 L"/>
                          <a:ea typeface="한컴 윤체 L"/>
                        </a:rPr>
                        <a:t>대</a:t>
                      </a:r>
                      <a:r>
                        <a:rPr lang="en-US" altLang="ko-KR">
                          <a:latin typeface="한컴 윤체 L"/>
                          <a:ea typeface="한컴 윤체 L"/>
                        </a:rPr>
                        <a:t>)</a:t>
                      </a:r>
                      <a:endParaRPr lang="ko-KR" altLang="en-US">
                        <a:latin typeface="한컴 윤체 L"/>
                        <a:ea typeface="한컴 윤체 L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r>
                        <a:rPr lang="ko-KR" altLang="en-US">
                          <a:latin typeface="한컴 윤체 L"/>
                          <a:ea typeface="한컴 윤체 L"/>
                        </a:rPr>
                        <a:t>        · 구니코</a:t>
                      </a:r>
                      <a:r>
                        <a:rPr lang="en-US" altLang="ko-KR">
                          <a:latin typeface="한컴 윤체 L"/>
                          <a:ea typeface="한컴 윤체 L"/>
                        </a:rPr>
                        <a:t>(</a:t>
                      </a:r>
                      <a:r>
                        <a:rPr lang="ko-KR" altLang="en-US">
                          <a:latin typeface="한컴 윤체 L"/>
                          <a:ea typeface="한컴 윤체 L"/>
                        </a:rPr>
                        <a:t>교토</a:t>
                      </a:r>
                      <a:r>
                        <a:rPr lang="en-US" altLang="ko-KR">
                          <a:latin typeface="한컴 윤체 L"/>
                          <a:ea typeface="한컴 윤체 L"/>
                        </a:rPr>
                        <a:t>), </a:t>
                      </a:r>
                      <a:r>
                        <a:rPr lang="ko-KR" altLang="en-US">
                          <a:latin typeface="한컴 윤체 L"/>
                          <a:ea typeface="한컴 윤체 L"/>
                        </a:rPr>
                        <a:t>나니와코</a:t>
                      </a:r>
                      <a:r>
                        <a:rPr lang="en-US" altLang="ko-KR">
                          <a:latin typeface="한컴 윤체 L"/>
                          <a:ea typeface="한컴 윤체 L"/>
                        </a:rPr>
                        <a:t>(</a:t>
                      </a:r>
                      <a:r>
                        <a:rPr lang="ko-KR" altLang="en-US">
                          <a:latin typeface="한컴 윤체 L"/>
                          <a:ea typeface="한컴 윤체 L"/>
                        </a:rPr>
                        <a:t>오사카</a:t>
                      </a:r>
                      <a:r>
                        <a:rPr lang="en-US" altLang="ko-KR">
                          <a:latin typeface="한컴 윤체 L"/>
                          <a:ea typeface="한컴 윤체 L"/>
                        </a:rPr>
                        <a:t>), </a:t>
                      </a:r>
                    </a:p>
                    <a:p>
                      <a:pPr latinLnBrk="1">
                        <a:defRPr lang="ko-KR" altLang="en-US"/>
                      </a:pPr>
                      <a:r>
                        <a:rPr lang="ko-KR" altLang="en-US">
                          <a:latin typeface="한컴 윤체 L"/>
                          <a:ea typeface="한컴 윤체 L"/>
                        </a:rPr>
                        <a:t>            시가라키노미야</a:t>
                      </a:r>
                      <a:r>
                        <a:rPr lang="en-US" altLang="ko-KR">
                          <a:latin typeface="한컴 윤체 L"/>
                          <a:ea typeface="한컴 윤체 L"/>
                        </a:rPr>
                        <a:t>(</a:t>
                      </a:r>
                      <a:r>
                        <a:rPr lang="ko-KR" altLang="en-US">
                          <a:latin typeface="한컴 윤체 L"/>
                          <a:ea typeface="한컴 윤체 L"/>
                        </a:rPr>
                        <a:t>시가현</a:t>
                      </a:r>
                      <a:r>
                        <a:rPr lang="en-US" altLang="ko-KR">
                          <a:latin typeface="한컴 윤체 L"/>
                          <a:ea typeface="한컴 윤체 L"/>
                        </a:rPr>
                        <a:t>)</a:t>
                      </a:r>
                      <a:r>
                        <a:rPr lang="ko-KR" altLang="en-US">
                          <a:latin typeface="한컴 윤체 L"/>
                          <a:ea typeface="한컴 윤체 L"/>
                        </a:rPr>
                        <a:t>으로 단기간의 수도 천도</a:t>
                      </a:r>
                    </a:p>
                    <a:p>
                      <a:pPr latinLnBrk="1">
                        <a:defRPr lang="ko-KR" altLang="en-US"/>
                      </a:pPr>
                      <a:r>
                        <a:rPr lang="ko-KR" altLang="en-US">
                          <a:latin typeface="한컴 윤체 L"/>
                          <a:ea typeface="한컴 윤체 L"/>
                        </a:rPr>
                        <a:t>        · 적극적 불교 정책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</a:tcPr>
                </a:tc>
              </a:tr>
              <a:tr h="529731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>
                          <a:latin typeface="한컴 윤체 L"/>
                          <a:ea typeface="한컴 윤체 L"/>
                        </a:rPr>
                        <a:t>코묘천황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</a:lnR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r>
                        <a:rPr lang="ko-KR" altLang="en-US">
                          <a:latin typeface="한컴 윤체 L"/>
                          <a:ea typeface="한컴 윤체 L"/>
                        </a:rPr>
                        <a:t>        적극적 불교 정책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</a:tcPr>
                </a:tc>
              </a:tr>
              <a:tr h="550389">
                <a:tc>
                  <a:txBody>
                    <a:bodyPr/>
                    <a:lstStyle/>
                    <a:p>
                      <a:pPr algn="ctr" latinLnBrk="1">
                        <a:defRPr lang="ko-KR" altLang="en-US"/>
                      </a:pPr>
                      <a:r>
                        <a:rPr lang="ko-KR" altLang="en-US">
                          <a:latin typeface="한컴 윤체 L"/>
                          <a:ea typeface="한컴 윤체 L"/>
                        </a:rPr>
                        <a:t>후지와라씨 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</a:lnR>
                    <a:lnB w="28575" cmpd="sng">
                      <a:solidFill>
                        <a:prstClr val="black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defRPr lang="ko-KR" altLang="en-US"/>
                      </a:pPr>
                      <a:r>
                        <a:rPr lang="ko-KR" altLang="en-US">
                          <a:latin typeface="한컴 윤체 L"/>
                          <a:ea typeface="한컴 윤체 L"/>
                        </a:rPr>
                        <a:t>        나라시대의 대표적 권력자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  <a:lnB w="28575" cmpd="sng">
                      <a:solidFill>
                        <a:prstClr val="black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ko-KR" altLang="en-US" sz="40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모서리가 둥근 직사각형 5122"/>
          <p:cNvSpPr/>
          <p:nvPr/>
        </p:nvSpPr>
        <p:spPr>
          <a:xfrm>
            <a:off x="755576" y="1628800"/>
            <a:ext cx="1800200" cy="36004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율령체제의 붕괴</a:t>
            </a:r>
          </a:p>
        </p:txBody>
      </p:sp>
      <p:sp>
        <p:nvSpPr>
          <p:cNvPr id="6149" name="TextBox 13"/>
          <p:cNvSpPr txBox="1"/>
          <p:nvPr/>
        </p:nvSpPr>
        <p:spPr>
          <a:xfrm>
            <a:off x="1403648" y="476672"/>
            <a:ext cx="6572296" cy="51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나라시대 - 천황중심의 집권화</a:t>
            </a:r>
          </a:p>
        </p:txBody>
      </p:sp>
      <p:pic>
        <p:nvPicPr>
          <p:cNvPr id="6150" name="그림 21" descr="캡처.PNG"/>
          <p:cNvPicPr>
            <a:picLocks noChangeAspect="1"/>
          </p:cNvPicPr>
          <p:nvPr/>
        </p:nvPicPr>
        <p:blipFill rotWithShape="1">
          <a:blip r:embed="rId2">
            <a:lum/>
          </a:blip>
          <a:srcRect b="1800"/>
          <a:stretch>
            <a:fillRect/>
          </a:stretch>
        </p:blipFill>
        <p:spPr>
          <a:xfrm>
            <a:off x="107504" y="2132856"/>
            <a:ext cx="5616624" cy="4032710"/>
          </a:xfrm>
          <a:prstGeom prst="rect">
            <a:avLst/>
          </a:prstGeom>
        </p:spPr>
      </p:pic>
      <p:sp>
        <p:nvSpPr>
          <p:cNvPr id="6155" name="모서리가 둥근 직사각형 4141"/>
          <p:cNvSpPr/>
          <p:nvPr/>
        </p:nvSpPr>
        <p:spPr>
          <a:xfrm>
            <a:off x="6012160" y="2420888"/>
            <a:ext cx="2736304" cy="3744416"/>
          </a:xfrm>
          <a:prstGeom prst="roundRect">
            <a:avLst>
              <a:gd name="adj" fmla="val 648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* 전기</a:t>
            </a: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  : 710년(헤이조쿄천도)</a:t>
            </a: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   ~729년(나가야 왕 정변)</a:t>
            </a:r>
          </a:p>
          <a:p>
            <a:pPr>
              <a:defRPr lang="ko-KR" altLang="en-US"/>
            </a:pPr>
            <a:r>
              <a:rPr lang="ko-KR" altLang="en-US" sz="900">
                <a:solidFill>
                  <a:schemeClr val="tx1"/>
                </a:solidFill>
                <a:latin typeface="한컴 윤체 L"/>
                <a:ea typeface="한컴 윤체 L"/>
              </a:rPr>
              <a:t>  </a:t>
            </a: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 * 중기 </a:t>
            </a: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  : 후지와라 4형제의 집권</a:t>
            </a: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    ~ 764년 후지와라노 </a:t>
            </a: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    나카마로의 난</a:t>
            </a:r>
          </a:p>
          <a:p>
            <a:pPr>
              <a:defRPr lang="ko-KR" altLang="en-US"/>
            </a:pPr>
            <a:r>
              <a:rPr lang="ko-KR" altLang="en-US" sz="900">
                <a:solidFill>
                  <a:schemeClr val="tx1"/>
                </a:solidFill>
                <a:latin typeface="한컴 윤체 L"/>
                <a:ea typeface="한컴 윤체 L"/>
              </a:rPr>
              <a:t>  </a:t>
            </a: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 * 후기</a:t>
            </a: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  : 고켄 천왕과 도쿄의 </a:t>
            </a:r>
          </a:p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    집권 이후</a:t>
            </a:r>
          </a:p>
        </p:txBody>
      </p:sp>
      <p:sp>
        <p:nvSpPr>
          <p:cNvPr id="6152" name="모서리가 둥근 직사각형 5122"/>
          <p:cNvSpPr/>
          <p:nvPr/>
        </p:nvSpPr>
        <p:spPr>
          <a:xfrm>
            <a:off x="6336196" y="2276872"/>
            <a:ext cx="2088232" cy="360040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정치사적 연도</a:t>
            </a:r>
          </a:p>
        </p:txBody>
      </p:sp>
      <p:sp>
        <p:nvSpPr>
          <p:cNvPr id="6156" name="폭발 1 6155"/>
          <p:cNvSpPr/>
          <p:nvPr/>
        </p:nvSpPr>
        <p:spPr>
          <a:xfrm>
            <a:off x="3275856" y="5301208"/>
            <a:ext cx="1656184" cy="936104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500">
                <a:solidFill>
                  <a:schemeClr val="tx1"/>
                </a:solidFill>
                <a:latin typeface="한컴 윤체 L"/>
                <a:ea typeface="한컴 윤체 L"/>
              </a:rPr>
              <a:t>잦은 분쟁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모서리가 둥근 직사각형 6160"/>
          <p:cNvSpPr/>
          <p:nvPr/>
        </p:nvSpPr>
        <p:spPr>
          <a:xfrm>
            <a:off x="2555776" y="4581128"/>
            <a:ext cx="5760640" cy="158417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ko-KR" altLang="en-US" sz="40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12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나라시대 - 새로운 토지제도</a:t>
            </a:r>
          </a:p>
        </p:txBody>
      </p:sp>
      <p:sp>
        <p:nvSpPr>
          <p:cNvPr id="6149" name="갈매기형 수장 6148"/>
          <p:cNvSpPr/>
          <p:nvPr/>
        </p:nvSpPr>
        <p:spPr>
          <a:xfrm>
            <a:off x="827584" y="2204864"/>
            <a:ext cx="2088232" cy="1368152"/>
          </a:xfrm>
          <a:prstGeom prst="chevron">
            <a:avLst>
              <a:gd name="adj" fmla="val 25781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구분텐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(나라시대 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이전의 토지제도)</a:t>
            </a:r>
          </a:p>
        </p:txBody>
      </p:sp>
      <p:sp>
        <p:nvSpPr>
          <p:cNvPr id="6153" name="갈매기형 수장 6148"/>
          <p:cNvSpPr/>
          <p:nvPr/>
        </p:nvSpPr>
        <p:spPr>
          <a:xfrm>
            <a:off x="3131840" y="2204864"/>
            <a:ext cx="2088232" cy="1368152"/>
          </a:xfrm>
          <a:prstGeom prst="chevron">
            <a:avLst>
              <a:gd name="adj" fmla="val 25781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723년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삼세일신법</a:t>
            </a:r>
          </a:p>
        </p:txBody>
      </p:sp>
      <p:sp>
        <p:nvSpPr>
          <p:cNvPr id="6154" name="갈매기형 수장 6148"/>
          <p:cNvSpPr/>
          <p:nvPr/>
        </p:nvSpPr>
        <p:spPr>
          <a:xfrm>
            <a:off x="5436096" y="2204864"/>
            <a:ext cx="2088232" cy="1368152"/>
          </a:xfrm>
          <a:prstGeom prst="chevron">
            <a:avLst>
              <a:gd name="adj" fmla="val 25781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743년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간전영년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사재법</a:t>
            </a:r>
          </a:p>
        </p:txBody>
      </p:sp>
      <p:sp>
        <p:nvSpPr>
          <p:cNvPr id="6155" name="폭발 1 6155"/>
          <p:cNvSpPr/>
          <p:nvPr/>
        </p:nvSpPr>
        <p:spPr>
          <a:xfrm>
            <a:off x="2411760" y="2996952"/>
            <a:ext cx="1440160" cy="1224136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200">
                <a:solidFill>
                  <a:schemeClr val="tx1"/>
                </a:solidFill>
                <a:latin typeface="한컴 윤체 L"/>
                <a:ea typeface="한컴 윤체 L"/>
              </a:rPr>
              <a:t>토지 부족</a:t>
            </a:r>
            <a:br>
              <a:rPr lang="ko-KR" altLang="en-US" sz="1200">
                <a:solidFill>
                  <a:schemeClr val="tx1"/>
                </a:solidFill>
                <a:latin typeface="한컴 윤체 L"/>
                <a:ea typeface="한컴 윤체 L"/>
              </a:rPr>
            </a:br>
            <a:r>
              <a:rPr lang="ko-KR" altLang="en-US" sz="1200">
                <a:solidFill>
                  <a:schemeClr val="tx1"/>
                </a:solidFill>
                <a:latin typeface="한컴 윤체 L"/>
                <a:ea typeface="한컴 윤체 L"/>
              </a:rPr>
              <a:t>현상</a:t>
            </a:r>
          </a:p>
        </p:txBody>
      </p:sp>
      <p:sp>
        <p:nvSpPr>
          <p:cNvPr id="6158" name="폭발 1 6155"/>
          <p:cNvSpPr/>
          <p:nvPr/>
        </p:nvSpPr>
        <p:spPr>
          <a:xfrm>
            <a:off x="6948264" y="2996952"/>
            <a:ext cx="1440160" cy="1224136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200">
                <a:solidFill>
                  <a:schemeClr val="tx1"/>
                </a:solidFill>
                <a:latin typeface="한컴 윤체 L"/>
                <a:ea typeface="한컴 윤체 L"/>
              </a:rPr>
              <a:t>쇼엔</a:t>
            </a:r>
          </a:p>
          <a:p>
            <a:pPr algn="ctr">
              <a:defRPr lang="ko-KR" altLang="en-US"/>
            </a:pPr>
            <a:r>
              <a:rPr lang="ko-KR" altLang="en-US" sz="1200">
                <a:solidFill>
                  <a:schemeClr val="tx1"/>
                </a:solidFill>
                <a:latin typeface="한컴 윤체 L"/>
                <a:ea typeface="한컴 윤체 L"/>
              </a:rPr>
              <a:t>(장원)</a:t>
            </a:r>
          </a:p>
        </p:txBody>
      </p:sp>
      <p:sp>
        <p:nvSpPr>
          <p:cNvPr id="6160" name="직사각형 6159"/>
          <p:cNvSpPr txBox="1"/>
          <p:nvPr/>
        </p:nvSpPr>
        <p:spPr>
          <a:xfrm>
            <a:off x="2699792" y="4653136"/>
            <a:ext cx="6048672" cy="138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700">
                <a:latin typeface="한컴 윤체 L"/>
                <a:ea typeface="한컴 윤체 L"/>
              </a:rPr>
              <a:t>* 구분텐 : 6년에 한번씩 6세 이상 남녀에게 땅을 나눠주는 제도</a:t>
            </a:r>
          </a:p>
          <a:p>
            <a:pPr>
              <a:defRPr lang="ko-KR" altLang="en-US"/>
            </a:pPr>
            <a:r>
              <a:rPr lang="ko-KR" altLang="en-US" sz="1700">
                <a:latin typeface="한컴 윤체 L"/>
                <a:ea typeface="한컴 윤체 L"/>
              </a:rPr>
              <a:t>* 삼세일신법 : 자신이 새로 개척한 땅은 3대에 이를 때까지는 </a:t>
            </a:r>
          </a:p>
          <a:p>
            <a:pPr>
              <a:defRPr lang="ko-KR" altLang="en-US"/>
            </a:pPr>
            <a:r>
              <a:rPr lang="ko-KR" altLang="en-US" sz="1700">
                <a:latin typeface="한컴 윤체 L"/>
                <a:ea typeface="한컴 윤체 L"/>
              </a:rPr>
              <a:t>                  인정해주는 제도</a:t>
            </a:r>
          </a:p>
          <a:p>
            <a:pPr>
              <a:defRPr lang="ko-KR" altLang="en-US"/>
            </a:pPr>
            <a:r>
              <a:rPr lang="ko-KR" altLang="en-US" sz="1700">
                <a:latin typeface="한컴 윤체 L"/>
                <a:ea typeface="한컴 윤체 L"/>
              </a:rPr>
              <a:t>* 간전영년사재법 : 기한 없이 사유재산 인정해 준다는 제도</a:t>
            </a:r>
          </a:p>
          <a:p>
            <a:pPr>
              <a:defRPr lang="ko-KR" altLang="en-US"/>
            </a:pPr>
            <a:r>
              <a:rPr lang="ko-KR" altLang="en-US" sz="1700">
                <a:latin typeface="한컴 윤체 L"/>
                <a:ea typeface="한컴 윤체 L"/>
              </a:rPr>
              <a:t>* 쇼엔(장원) : 개인이 개척해서 사유재산이 된 토지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1027" name="직사각형 1026"/>
          <p:cNvSpPr txBox="1"/>
          <p:nvPr/>
        </p:nvSpPr>
        <p:spPr>
          <a:xfrm>
            <a:off x="3275856" y="2645291"/>
            <a:ext cx="388843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5500" dirty="0" smtClean="0">
                <a:solidFill>
                  <a:srgbClr val="FFCC00"/>
                </a:solidFill>
                <a:latin typeface="한컴 윤체 L"/>
                <a:ea typeface="한컴 윤체 L"/>
              </a:rPr>
              <a:t>선사시</a:t>
            </a:r>
            <a:r>
              <a:rPr lang="ko-KR" altLang="en-US" sz="5500" dirty="0">
                <a:solidFill>
                  <a:srgbClr val="FFCC00"/>
                </a:solidFill>
                <a:latin typeface="한컴 윤체 L"/>
                <a:ea typeface="한컴 윤체 L"/>
              </a:rPr>
              <a:t>대</a:t>
            </a:r>
          </a:p>
        </p:txBody>
      </p:sp>
    </p:spTree>
    <p:extLst>
      <p:ext uri="{BB962C8B-B14F-4D97-AF65-F5344CB8AC3E}">
        <p14:creationId xmlns:p14="http://schemas.microsoft.com/office/powerpoint/2010/main" xmlns="" val="14968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ko-KR" altLang="en-US" sz="40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1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나라시대 - 불교 융성 시대</a:t>
            </a:r>
          </a:p>
        </p:txBody>
      </p:sp>
      <p:sp>
        <p:nvSpPr>
          <p:cNvPr id="6149" name="모서리가 둥근 직사각형 5122"/>
          <p:cNvSpPr/>
          <p:nvPr/>
        </p:nvSpPr>
        <p:spPr>
          <a:xfrm>
            <a:off x="467544" y="1484784"/>
            <a:ext cx="1872208" cy="36004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대표적인 사찰</a:t>
            </a:r>
          </a:p>
        </p:txBody>
      </p:sp>
      <p:pic>
        <p:nvPicPr>
          <p:cNvPr id="6150" name="_x232828016" descr="cif00001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51520" y="2781474"/>
            <a:ext cx="2952328" cy="1871662"/>
          </a:xfrm>
          <a:prstGeom prst="rect">
            <a:avLst/>
          </a:prstGeom>
          <a:noFill/>
        </p:spPr>
      </p:pic>
      <p:pic>
        <p:nvPicPr>
          <p:cNvPr id="6151" name="_x233157776" descr="cif00001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526582" y="1415604"/>
            <a:ext cx="2341562" cy="2157412"/>
          </a:xfrm>
          <a:prstGeom prst="rect">
            <a:avLst/>
          </a:prstGeom>
          <a:noFill/>
        </p:spPr>
      </p:pic>
      <p:pic>
        <p:nvPicPr>
          <p:cNvPr id="6153" name="_x233157456" descr="cif00001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550246" y="3888431"/>
            <a:ext cx="2317898" cy="2420888"/>
          </a:xfrm>
          <a:prstGeom prst="rect">
            <a:avLst/>
          </a:prstGeom>
          <a:noFill/>
        </p:spPr>
      </p:pic>
      <p:sp>
        <p:nvSpPr>
          <p:cNvPr id="6154" name="모서리가 둥근 직사각형 5122"/>
          <p:cNvSpPr/>
          <p:nvPr/>
        </p:nvSpPr>
        <p:spPr>
          <a:xfrm>
            <a:off x="755576" y="4509120"/>
            <a:ext cx="1944216" cy="360040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고후쿠지(669년~)</a:t>
            </a:r>
          </a:p>
        </p:txBody>
      </p:sp>
      <p:sp>
        <p:nvSpPr>
          <p:cNvPr id="6155" name="모서리가 둥근 직사각형 5122"/>
          <p:cNvSpPr/>
          <p:nvPr/>
        </p:nvSpPr>
        <p:spPr>
          <a:xfrm>
            <a:off x="3653247" y="3429000"/>
            <a:ext cx="2088232" cy="360040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토쇼다이지(759년~)</a:t>
            </a:r>
          </a:p>
        </p:txBody>
      </p:sp>
      <p:grpSp>
        <p:nvGrpSpPr>
          <p:cNvPr id="6163" name="그룹 6162"/>
          <p:cNvGrpSpPr/>
          <p:nvPr/>
        </p:nvGrpSpPr>
        <p:grpSpPr>
          <a:xfrm>
            <a:off x="6084168" y="1577821"/>
            <a:ext cx="2664296" cy="2211218"/>
            <a:chOff x="6084168" y="1577821"/>
            <a:chExt cx="2664296" cy="2211218"/>
          </a:xfrm>
        </p:grpSpPr>
        <p:pic>
          <p:nvPicPr>
            <p:cNvPr id="6152" name="_x233157456" descr="cif00001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084168" y="1577821"/>
              <a:ext cx="2664296" cy="1995194"/>
            </a:xfrm>
            <a:prstGeom prst="rect">
              <a:avLst/>
            </a:prstGeom>
            <a:noFill/>
          </p:spPr>
        </p:pic>
        <p:sp>
          <p:nvSpPr>
            <p:cNvPr id="6156" name="모서리가 둥근 직사각형 5122"/>
            <p:cNvSpPr/>
            <p:nvPr/>
          </p:nvSpPr>
          <p:spPr>
            <a:xfrm>
              <a:off x="6444208" y="3429000"/>
              <a:ext cx="1944216" cy="360040"/>
            </a:xfrm>
            <a:prstGeom prst="roundRect">
              <a:avLst>
                <a:gd name="adj" fmla="val 50000"/>
              </a:avLst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chemeClr val="tx1"/>
                  </a:solidFill>
                  <a:latin typeface="한컴 윤체 L"/>
                  <a:ea typeface="한컴 윤체 L"/>
                </a:rPr>
                <a:t>토다이지(789년~)</a:t>
              </a:r>
            </a:p>
          </p:txBody>
        </p:sp>
      </p:grpSp>
      <p:sp>
        <p:nvSpPr>
          <p:cNvPr id="6159" name="모서리가 둥근 직사각형 5122"/>
          <p:cNvSpPr/>
          <p:nvPr/>
        </p:nvSpPr>
        <p:spPr>
          <a:xfrm>
            <a:off x="3737087" y="6165304"/>
            <a:ext cx="1944216" cy="360040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간진스님</a:t>
            </a:r>
          </a:p>
        </p:txBody>
      </p:sp>
      <p:grpSp>
        <p:nvGrpSpPr>
          <p:cNvPr id="6162" name="그룹 6161"/>
          <p:cNvGrpSpPr/>
          <p:nvPr/>
        </p:nvGrpSpPr>
        <p:grpSpPr>
          <a:xfrm>
            <a:off x="6120060" y="4005064"/>
            <a:ext cx="2700412" cy="2232248"/>
            <a:chOff x="6120059" y="4005064"/>
            <a:chExt cx="2700412" cy="2232248"/>
          </a:xfrm>
        </p:grpSpPr>
        <p:pic>
          <p:nvPicPr>
            <p:cNvPr id="6160" name="그림 12" descr="CA260720-romantiker.jpg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120059" y="4005064"/>
              <a:ext cx="2700412" cy="2022854"/>
            </a:xfrm>
            <a:prstGeom prst="rect">
              <a:avLst/>
            </a:prstGeom>
          </p:spPr>
        </p:pic>
        <p:sp>
          <p:nvSpPr>
            <p:cNvPr id="6161" name="모서리가 둥근 직사각형 5122"/>
            <p:cNvSpPr/>
            <p:nvPr/>
          </p:nvSpPr>
          <p:spPr>
            <a:xfrm>
              <a:off x="6714182" y="5877272"/>
              <a:ext cx="1512168" cy="360040"/>
            </a:xfrm>
            <a:prstGeom prst="roundRect">
              <a:avLst>
                <a:gd name="adj" fmla="val 50000"/>
              </a:avLst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chemeClr val="tx1"/>
                  </a:solidFill>
                  <a:latin typeface="한컴 윤체 L"/>
                  <a:ea typeface="한컴 윤체 L"/>
                </a:rPr>
                <a:t>나라대불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ko-KR" altLang="en-US" sz="40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12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나라시대 - 덴뵤문화</a:t>
            </a:r>
          </a:p>
        </p:txBody>
      </p:sp>
      <p:sp>
        <p:nvSpPr>
          <p:cNvPr id="6152" name="순서도: 준비 6151"/>
          <p:cNvSpPr/>
          <p:nvPr/>
        </p:nvSpPr>
        <p:spPr>
          <a:xfrm>
            <a:off x="899591" y="3573016"/>
            <a:ext cx="1944216" cy="1008112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700">
                <a:solidFill>
                  <a:schemeClr val="tx1"/>
                </a:solidFill>
                <a:latin typeface="한컴 윤체 L"/>
                <a:ea typeface="한컴 윤체 L"/>
              </a:rPr>
              <a:t>1. 교육기관</a:t>
            </a:r>
            <a:br>
              <a:rPr lang="ko-KR" altLang="en-US" sz="1700">
                <a:solidFill>
                  <a:schemeClr val="tx1"/>
                </a:solidFill>
                <a:latin typeface="한컴 윤체 L"/>
                <a:ea typeface="한컴 윤체 L"/>
              </a:rPr>
            </a:br>
            <a:r>
              <a:rPr lang="ko-KR" altLang="en-US" sz="1700">
                <a:solidFill>
                  <a:schemeClr val="tx1"/>
                </a:solidFill>
                <a:latin typeface="한컴 윤체 L"/>
                <a:ea typeface="한컴 윤체 L"/>
              </a:rPr>
              <a:t>(대학, 국학</a:t>
            </a:r>
            <a:r>
              <a:rPr lang="ko-KR" altLang="en-US" sz="1500">
                <a:solidFill>
                  <a:schemeClr val="tx1"/>
                </a:solidFill>
                <a:latin typeface="한컴 윤체 L"/>
                <a:ea typeface="한컴 윤체 L"/>
              </a:rPr>
              <a:t>)</a:t>
            </a:r>
          </a:p>
        </p:txBody>
      </p:sp>
      <p:sp>
        <p:nvSpPr>
          <p:cNvPr id="6153" name="순서도: 준비 6152"/>
          <p:cNvSpPr/>
          <p:nvPr/>
        </p:nvSpPr>
        <p:spPr>
          <a:xfrm>
            <a:off x="2627783" y="1772816"/>
            <a:ext cx="2088233" cy="1008112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700">
                <a:solidFill>
                  <a:schemeClr val="tx1"/>
                </a:solidFill>
                <a:latin typeface="한컴 윤체 L"/>
                <a:ea typeface="한컴 윤체 L"/>
              </a:rPr>
              <a:t>2. 한시집 및 역사서 편찬</a:t>
            </a:r>
          </a:p>
        </p:txBody>
      </p:sp>
      <p:sp>
        <p:nvSpPr>
          <p:cNvPr id="6154" name="순서도: 준비 6153"/>
          <p:cNvSpPr/>
          <p:nvPr/>
        </p:nvSpPr>
        <p:spPr>
          <a:xfrm>
            <a:off x="2627783" y="5157192"/>
            <a:ext cx="2088233" cy="1008112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700">
                <a:solidFill>
                  <a:schemeClr val="tx1"/>
                </a:solidFill>
                <a:latin typeface="한컴 윤체 L"/>
                <a:ea typeface="한컴 윤체 L"/>
              </a:rPr>
              <a:t>3. 미술작품  (불교관련) 및 공예품)</a:t>
            </a:r>
          </a:p>
        </p:txBody>
      </p:sp>
      <p:sp>
        <p:nvSpPr>
          <p:cNvPr id="6155" name="모서리가 둥근 직사각형 6154"/>
          <p:cNvSpPr/>
          <p:nvPr/>
        </p:nvSpPr>
        <p:spPr>
          <a:xfrm>
            <a:off x="5889944" y="2636912"/>
            <a:ext cx="1778400" cy="1080000"/>
          </a:xfrm>
          <a:prstGeom prst="roundRect">
            <a:avLst>
              <a:gd name="adj" fmla="val 10416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귀족문화</a:t>
            </a:r>
          </a:p>
        </p:txBody>
      </p:sp>
      <p:grpSp>
        <p:nvGrpSpPr>
          <p:cNvPr id="6159" name="그룹 6158"/>
          <p:cNvGrpSpPr/>
          <p:nvPr/>
        </p:nvGrpSpPr>
        <p:grpSpPr>
          <a:xfrm>
            <a:off x="5868144" y="4221088"/>
            <a:ext cx="1779021" cy="1080120"/>
            <a:chOff x="5580112" y="3429000"/>
            <a:chExt cx="2016224" cy="1224136"/>
          </a:xfrm>
        </p:grpSpPr>
        <p:sp>
          <p:nvSpPr>
            <p:cNvPr id="6157" name="모서리가 둥근 직사각형 6156"/>
            <p:cNvSpPr/>
            <p:nvPr/>
          </p:nvSpPr>
          <p:spPr>
            <a:xfrm>
              <a:off x="5580112" y="3429000"/>
              <a:ext cx="2016224" cy="1224136"/>
            </a:xfrm>
            <a:prstGeom prst="roundRect">
              <a:avLst>
                <a:gd name="adj" fmla="val 10416"/>
              </a:avLst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chemeClr val="tx1"/>
                  </a:solidFill>
                  <a:latin typeface="한컴 윤체 L"/>
                  <a:ea typeface="한컴 윤체 L"/>
                </a:rPr>
                <a:t>당나라문화</a:t>
              </a:r>
            </a:p>
            <a:p>
              <a:pPr algn="ctr">
                <a:defRPr lang="ko-KR" altLang="en-US"/>
              </a:pPr>
              <a:endParaRPr lang="ko-KR" altLang="en-US" sz="2300">
                <a:solidFill>
                  <a:schemeClr val="tx1"/>
                </a:solidFill>
                <a:latin typeface="한컴 윤체 L"/>
                <a:ea typeface="한컴 윤체 L"/>
              </a:endParaRPr>
            </a:p>
            <a:p>
              <a:pPr algn="ctr">
                <a:defRPr lang="ko-KR" altLang="en-US"/>
              </a:pPr>
              <a:r>
                <a:rPr lang="ko-KR" altLang="en-US">
                  <a:solidFill>
                    <a:schemeClr val="tx1"/>
                  </a:solidFill>
                  <a:latin typeface="한컴 윤체 L"/>
                  <a:ea typeface="한컴 윤체 L"/>
                </a:rPr>
                <a:t>불교문화</a:t>
              </a:r>
            </a:p>
          </p:txBody>
        </p:sp>
        <p:sp>
          <p:nvSpPr>
            <p:cNvPr id="6158" name="십자형 6157"/>
            <p:cNvSpPr/>
            <p:nvPr/>
          </p:nvSpPr>
          <p:spPr>
            <a:xfrm>
              <a:off x="6444208" y="3933056"/>
              <a:ext cx="216023" cy="216023"/>
            </a:xfrm>
            <a:prstGeom prst="plus">
              <a:avLst>
                <a:gd name="adj" fmla="val 4321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cxnSp>
        <p:nvCxnSpPr>
          <p:cNvPr id="6162" name="직선 연결선 6161"/>
          <p:cNvCxnSpPr/>
          <p:nvPr/>
        </p:nvCxnSpPr>
        <p:spPr>
          <a:xfrm>
            <a:off x="5148064" y="4077072"/>
            <a:ext cx="34861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3" name="직선 연결선 6162"/>
          <p:cNvCxnSpPr/>
          <p:nvPr/>
        </p:nvCxnSpPr>
        <p:spPr>
          <a:xfrm>
            <a:off x="5148064" y="3933056"/>
            <a:ext cx="34861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4" name="직선 연결선 6163"/>
          <p:cNvCxnSpPr>
            <a:stCxn id="6153" idx="2"/>
            <a:endCxn id="6149" idx="0"/>
          </p:cNvCxnSpPr>
          <p:nvPr/>
        </p:nvCxnSpPr>
        <p:spPr>
          <a:xfrm rot="16200000" flipH="1">
            <a:off x="3581889" y="2870938"/>
            <a:ext cx="504056" cy="324035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5" name="직선 연결선 6164"/>
          <p:cNvCxnSpPr>
            <a:stCxn id="6152" idx="3"/>
            <a:endCxn id="6149" idx="2"/>
          </p:cNvCxnSpPr>
          <p:nvPr/>
        </p:nvCxnSpPr>
        <p:spPr>
          <a:xfrm flipV="1">
            <a:off x="2843808" y="4005064"/>
            <a:ext cx="432047" cy="72008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6" name="직선 연결선 6165"/>
          <p:cNvCxnSpPr>
            <a:stCxn id="6149" idx="4"/>
            <a:endCxn id="6154" idx="0"/>
          </p:cNvCxnSpPr>
          <p:nvPr/>
        </p:nvCxnSpPr>
        <p:spPr>
          <a:xfrm rot="5400000">
            <a:off x="3617893" y="4779150"/>
            <a:ext cx="432048" cy="324035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타원 6148"/>
          <p:cNvSpPr/>
          <p:nvPr/>
        </p:nvSpPr>
        <p:spPr>
          <a:xfrm>
            <a:off x="3275855" y="3284984"/>
            <a:ext cx="1440160" cy="14401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900">
                <a:solidFill>
                  <a:schemeClr val="tx1"/>
                </a:solidFill>
                <a:latin typeface="한컴 윤체 L"/>
                <a:ea typeface="한컴 윤체 L"/>
              </a:rPr>
              <a:t>덴뵤문화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직선 연결선 31"/>
          <p:cNvCxnSpPr>
            <a:stCxn id="20" idx="6"/>
            <a:endCxn id="23" idx="1"/>
          </p:cNvCxnSpPr>
          <p:nvPr/>
        </p:nvCxnSpPr>
        <p:spPr>
          <a:xfrm flipV="1">
            <a:off x="2329880" y="2533836"/>
            <a:ext cx="1306016" cy="118319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>
            <a:stCxn id="20" idx="6"/>
            <a:endCxn id="24" idx="1"/>
          </p:cNvCxnSpPr>
          <p:nvPr/>
        </p:nvCxnSpPr>
        <p:spPr>
          <a:xfrm>
            <a:off x="2329880" y="3717032"/>
            <a:ext cx="1306016" cy="89516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ko-KR" altLang="en-US" sz="40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403648" y="476672"/>
            <a:ext cx="6572296" cy="512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나라시대 - 덴뵤문화</a:t>
            </a:r>
          </a:p>
        </p:txBody>
      </p:sp>
      <p:sp>
        <p:nvSpPr>
          <p:cNvPr id="20" name="타원 6148"/>
          <p:cNvSpPr/>
          <p:nvPr/>
        </p:nvSpPr>
        <p:spPr>
          <a:xfrm>
            <a:off x="601687" y="2852936"/>
            <a:ext cx="1728192" cy="172819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900">
                <a:solidFill>
                  <a:schemeClr val="tx1"/>
                </a:solidFill>
                <a:latin typeface="한컴 윤체 L"/>
                <a:ea typeface="한컴 윤체 L"/>
              </a:rPr>
              <a:t>나라시대의</a:t>
            </a:r>
            <a:br>
              <a:rPr lang="ko-KR" altLang="en-US" sz="1900">
                <a:solidFill>
                  <a:schemeClr val="tx1"/>
                </a:solidFill>
                <a:latin typeface="한컴 윤체 L"/>
                <a:ea typeface="한컴 윤체 L"/>
              </a:rPr>
            </a:br>
            <a:r>
              <a:rPr lang="ko-KR" altLang="en-US" sz="1900">
                <a:solidFill>
                  <a:schemeClr val="tx1"/>
                </a:solidFill>
                <a:latin typeface="한컴 윤체 L"/>
                <a:ea typeface="한컴 윤체 L"/>
              </a:rPr>
              <a:t>교육기관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3635896" y="1782688"/>
            <a:ext cx="1502296" cy="150229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3635896" y="3861048"/>
            <a:ext cx="1502296" cy="1502296"/>
          </a:xfrm>
          <a:prstGeom prst="rect">
            <a:avLst/>
          </a:prstGeom>
        </p:spPr>
      </p:pic>
      <p:sp>
        <p:nvSpPr>
          <p:cNvPr id="25" name="모서리가 둥근 직사각형 5122"/>
          <p:cNvSpPr/>
          <p:nvPr/>
        </p:nvSpPr>
        <p:spPr>
          <a:xfrm>
            <a:off x="3410000" y="3068960"/>
            <a:ext cx="1944216" cy="3600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중앙(대학)</a:t>
            </a:r>
          </a:p>
        </p:txBody>
      </p:sp>
      <p:sp>
        <p:nvSpPr>
          <p:cNvPr id="26" name="모서리가 둥근 직사각형 5122"/>
          <p:cNvSpPr/>
          <p:nvPr/>
        </p:nvSpPr>
        <p:spPr>
          <a:xfrm>
            <a:off x="3410000" y="5157192"/>
            <a:ext cx="1944216" cy="36004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지방</a:t>
            </a:r>
            <a:r>
              <a:rPr lang="en-US" altLang="ko-KR" dirty="0" smtClean="0">
                <a:solidFill>
                  <a:srgbClr val="000000"/>
                </a:solidFill>
                <a:latin typeface="한컴 윤체 L"/>
                <a:ea typeface="한컴 윤체 L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한컴 윤체 L"/>
                <a:ea typeface="한컴 윤체 L"/>
              </a:rPr>
              <a:t>국학)</a:t>
            </a:r>
            <a:endParaRPr lang="ko-KR" altLang="en-US" dirty="0">
              <a:solidFill>
                <a:srgbClr val="000000"/>
              </a:solidFill>
              <a:latin typeface="한컴 윤체 L"/>
              <a:ea typeface="한컴 윤체 L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5210200" y="1988840"/>
            <a:ext cx="1522601" cy="1522601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5210200" y="4138646"/>
            <a:ext cx="1522601" cy="1522601"/>
          </a:xfrm>
          <a:prstGeom prst="rect">
            <a:avLst/>
          </a:prstGeom>
        </p:spPr>
      </p:pic>
      <p:sp>
        <p:nvSpPr>
          <p:cNvPr id="29" name="타원형 설명선 28"/>
          <p:cNvSpPr/>
          <p:nvPr/>
        </p:nvSpPr>
        <p:spPr>
          <a:xfrm>
            <a:off x="6650360" y="1772816"/>
            <a:ext cx="1872208" cy="1368152"/>
          </a:xfrm>
          <a:prstGeom prst="wedgeEllipseCallout">
            <a:avLst>
              <a:gd name="adj1" fmla="val -64864"/>
              <a:gd name="adj2" fmla="val 3177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5위 이상의 귀족자제나 </a:t>
            </a:r>
            <a:b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</a:b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동서사부의 자제</a:t>
            </a:r>
          </a:p>
        </p:txBody>
      </p:sp>
      <p:sp>
        <p:nvSpPr>
          <p:cNvPr id="31" name="타원형 설명선 30"/>
          <p:cNvSpPr/>
          <p:nvPr/>
        </p:nvSpPr>
        <p:spPr>
          <a:xfrm>
            <a:off x="6650360" y="3933056"/>
            <a:ext cx="1872208" cy="1368152"/>
          </a:xfrm>
          <a:prstGeom prst="wedgeEllipseCallout">
            <a:avLst>
              <a:gd name="adj1" fmla="val -64864"/>
              <a:gd name="adj2" fmla="val 3177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군사의 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자제를 우선으로 제한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ko-KR" altLang="en-US" sz="40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403648" y="476672"/>
            <a:ext cx="6572296" cy="512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나라시대 - 덴뵤문화</a:t>
            </a:r>
          </a:p>
        </p:txBody>
      </p:sp>
      <p:sp>
        <p:nvSpPr>
          <p:cNvPr id="20" name="모서리가 둥근 직사각형 5122"/>
          <p:cNvSpPr/>
          <p:nvPr/>
        </p:nvSpPr>
        <p:spPr>
          <a:xfrm>
            <a:off x="323528" y="1340768"/>
            <a:ext cx="2232248" cy="36004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한시집 및 역사서 편찬 </a:t>
            </a:r>
          </a:p>
        </p:txBody>
      </p:sp>
      <p:pic>
        <p:nvPicPr>
          <p:cNvPr id="23" name="_x233157456" descr="cif00001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67744" y="4797152"/>
            <a:ext cx="3024187" cy="1584325"/>
          </a:xfrm>
          <a:prstGeom prst="rect">
            <a:avLst/>
          </a:prstGeom>
          <a:noFill/>
        </p:spPr>
      </p:pic>
      <p:grpSp>
        <p:nvGrpSpPr>
          <p:cNvPr id="32" name="그룹 31"/>
          <p:cNvGrpSpPr/>
          <p:nvPr/>
        </p:nvGrpSpPr>
        <p:grpSpPr>
          <a:xfrm>
            <a:off x="394792" y="1989186"/>
            <a:ext cx="2449016" cy="2519933"/>
            <a:chOff x="394792" y="1989186"/>
            <a:chExt cx="2449016" cy="2519933"/>
          </a:xfrm>
        </p:grpSpPr>
        <p:pic>
          <p:nvPicPr>
            <p:cNvPr id="21" name="_x233157456" descr="cif00001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394792" y="1989186"/>
              <a:ext cx="2449016" cy="1809479"/>
            </a:xfrm>
            <a:prstGeom prst="rect">
              <a:avLst/>
            </a:prstGeom>
            <a:noFill/>
          </p:spPr>
        </p:pic>
        <p:sp>
          <p:nvSpPr>
            <p:cNvPr id="25" name="모서리가 둥근 직사각형 5122"/>
            <p:cNvSpPr/>
            <p:nvPr/>
          </p:nvSpPr>
          <p:spPr>
            <a:xfrm>
              <a:off x="395164" y="3861048"/>
              <a:ext cx="2448272" cy="648072"/>
            </a:xfrm>
            <a:prstGeom prst="roundRect">
              <a:avLst>
                <a:gd name="adj" fmla="val 2265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일본최고의 역사서</a:t>
              </a:r>
            </a:p>
            <a:p>
              <a:pPr algn="ctr"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코지키(712년)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936643" y="1484784"/>
            <a:ext cx="2982681" cy="3024336"/>
            <a:chOff x="2843808" y="1484784"/>
            <a:chExt cx="2982681" cy="3024336"/>
          </a:xfrm>
        </p:grpSpPr>
        <p:pic>
          <p:nvPicPr>
            <p:cNvPr id="22" name="_x233157456" descr="cif00001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843808" y="1484784"/>
              <a:ext cx="2982681" cy="2736304"/>
            </a:xfrm>
            <a:prstGeom prst="rect">
              <a:avLst/>
            </a:prstGeom>
            <a:noFill/>
          </p:spPr>
        </p:pic>
        <p:sp>
          <p:nvSpPr>
            <p:cNvPr id="27" name="모서리가 둥근 직사각형 5122"/>
            <p:cNvSpPr/>
            <p:nvPr/>
          </p:nvSpPr>
          <p:spPr>
            <a:xfrm>
              <a:off x="3075008" y="3861048"/>
              <a:ext cx="2520280" cy="648072"/>
            </a:xfrm>
            <a:prstGeom prst="roundRect">
              <a:avLst>
                <a:gd name="adj" fmla="val 2034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일본최고의 지리서</a:t>
              </a:r>
            </a:p>
            <a:p>
              <a:pPr algn="ctr"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후도키(713년)</a:t>
              </a:r>
            </a:p>
          </p:txBody>
        </p:sp>
      </p:grpSp>
      <p:sp>
        <p:nvSpPr>
          <p:cNvPr id="28" name="모서리가 둥근 직사각형 5122"/>
          <p:cNvSpPr/>
          <p:nvPr/>
        </p:nvSpPr>
        <p:spPr>
          <a:xfrm>
            <a:off x="5364088" y="4797152"/>
            <a:ext cx="3312368" cy="1440160"/>
          </a:xfrm>
          <a:prstGeom prst="roundRect">
            <a:avLst>
              <a:gd name="adj" fmla="val 1274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일본 최초의 선역사서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(천왕이 직접 명령해 만든 역사서) </a:t>
            </a:r>
            <a:b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</a:b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 : 니혼쇼키(720년)</a:t>
            </a:r>
          </a:p>
        </p:txBody>
      </p:sp>
      <p:grpSp>
        <p:nvGrpSpPr>
          <p:cNvPr id="31" name="그룹 30"/>
          <p:cNvGrpSpPr/>
          <p:nvPr/>
        </p:nvGrpSpPr>
        <p:grpSpPr>
          <a:xfrm>
            <a:off x="6012160" y="1839639"/>
            <a:ext cx="2592288" cy="2669480"/>
            <a:chOff x="6012159" y="1839639"/>
            <a:chExt cx="2592288" cy="2669480"/>
          </a:xfrm>
        </p:grpSpPr>
        <p:pic>
          <p:nvPicPr>
            <p:cNvPr id="24" name="_x233157456" descr="cif00001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012159" y="1839639"/>
              <a:ext cx="2592288" cy="1949400"/>
            </a:xfrm>
            <a:prstGeom prst="rect">
              <a:avLst/>
            </a:prstGeom>
            <a:noFill/>
          </p:spPr>
        </p:pic>
        <p:sp>
          <p:nvSpPr>
            <p:cNvPr id="29" name="모서리가 둥근 직사각형 5122"/>
            <p:cNvSpPr/>
            <p:nvPr/>
          </p:nvSpPr>
          <p:spPr>
            <a:xfrm>
              <a:off x="6048164" y="3861048"/>
              <a:ext cx="2520280" cy="648072"/>
            </a:xfrm>
            <a:prstGeom prst="roundRect">
              <a:avLst>
                <a:gd name="adj" fmla="val 2034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가장 오래된 일본시집</a:t>
              </a:r>
            </a:p>
            <a:p>
              <a:pPr algn="ctr"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 : 만요슈(751년)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ko-KR" altLang="en-US" sz="40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모서리가 둥근 직사각형 5122"/>
          <p:cNvSpPr/>
          <p:nvPr/>
        </p:nvSpPr>
        <p:spPr>
          <a:xfrm>
            <a:off x="323528" y="1340768"/>
            <a:ext cx="3168352" cy="36004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미술작품(불교관련)및 공예품 </a:t>
            </a:r>
          </a:p>
        </p:txBody>
      </p:sp>
      <p:sp>
        <p:nvSpPr>
          <p:cNvPr id="21" name="TextBox 13"/>
          <p:cNvSpPr txBox="1"/>
          <p:nvPr/>
        </p:nvSpPr>
        <p:spPr>
          <a:xfrm>
            <a:off x="1403648" y="476672"/>
            <a:ext cx="6572296" cy="51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나라시대 - 덴뵤문화</a:t>
            </a:r>
          </a:p>
        </p:txBody>
      </p:sp>
      <p:pic>
        <p:nvPicPr>
          <p:cNvPr id="22" name="_x233157456" descr="cif00001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33320" y="2060848"/>
            <a:ext cx="3014543" cy="1481284"/>
          </a:xfrm>
          <a:prstGeom prst="rect">
            <a:avLst/>
          </a:prstGeom>
          <a:noFill/>
        </p:spPr>
      </p:pic>
      <p:pic>
        <p:nvPicPr>
          <p:cNvPr id="23" name="_x233157456" descr="cif00001"/>
          <p:cNvPicPr>
            <a:picLocks noChangeAspect="1" noChangeArrowheads="1"/>
          </p:cNvPicPr>
          <p:nvPr/>
        </p:nvPicPr>
        <p:blipFill rotWithShape="1">
          <a:blip r:embed="rId3"/>
          <a:srcRect l="2630" t="3300" r="2630" b="4320"/>
          <a:stretch>
            <a:fillRect/>
          </a:stretch>
        </p:blipFill>
        <p:spPr>
          <a:xfrm>
            <a:off x="3635896" y="2036845"/>
            <a:ext cx="2808312" cy="2184242"/>
          </a:xfrm>
          <a:prstGeom prst="rect">
            <a:avLst/>
          </a:prstGeom>
          <a:noFill/>
        </p:spPr>
      </p:pic>
      <p:pic>
        <p:nvPicPr>
          <p:cNvPr id="24" name="_x233157456" descr="cif00001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743134" y="1982144"/>
            <a:ext cx="1717298" cy="2743000"/>
          </a:xfrm>
          <a:prstGeom prst="rect">
            <a:avLst/>
          </a:prstGeom>
          <a:noFill/>
        </p:spPr>
      </p:pic>
      <p:sp>
        <p:nvSpPr>
          <p:cNvPr id="25" name="TextBox 29"/>
          <p:cNvSpPr txBox="1"/>
          <p:nvPr/>
        </p:nvSpPr>
        <p:spPr>
          <a:xfrm>
            <a:off x="488851" y="5036518"/>
            <a:ext cx="6171381" cy="170816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>
              <a:defRPr lang="ko-KR" altLang="en-US"/>
            </a:pP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*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 수하미인도 </a:t>
            </a: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:  </a:t>
            </a:r>
            <a:r>
              <a:rPr lang="ko-KR" alt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정창원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 보물 중 나무 밑에 서 있거나 앉아있는 여인을 그린 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6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첩</a:t>
            </a:r>
          </a:p>
          <a:p>
            <a:pPr>
              <a:defRPr lang="ko-KR" altLang="en-US"/>
            </a:pP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                   병풍형태의 회화작품</a:t>
            </a:r>
          </a:p>
          <a:p>
            <a:pPr>
              <a:defRPr lang="ko-KR" altLang="en-US"/>
            </a:pP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*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 길상천상 </a:t>
            </a: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:  </a:t>
            </a:r>
            <a:r>
              <a:rPr lang="ko-KR" altLang="en-US" sz="1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약사사에</a:t>
            </a:r>
            <a:r>
              <a:rPr lang="ko-KR" altLang="en-US" sz="1500" smtClean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 전해지는 회화작품</a:t>
            </a:r>
            <a:endParaRPr lang="ko-KR" altLang="en-US" sz="1500" dirty="0">
              <a:solidFill>
                <a:schemeClr val="tx1">
                  <a:lumMod val="85000"/>
                  <a:lumOff val="15000"/>
                </a:schemeClr>
              </a:solidFill>
              <a:latin typeface="한컴 윤체 L"/>
              <a:ea typeface="한컴 윤체 L"/>
            </a:endParaRPr>
          </a:p>
          <a:p>
            <a:pPr>
              <a:defRPr lang="ko-KR" altLang="en-US"/>
            </a:pP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*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 </a:t>
            </a:r>
            <a:r>
              <a:rPr lang="ko-KR" altLang="en-US" sz="1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정창원</a:t>
            </a: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(</a:t>
            </a:r>
            <a:r>
              <a:rPr lang="ko-KR" altLang="en-US" sz="1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쇼소인</a:t>
            </a: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)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 </a:t>
            </a: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: 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756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년  </a:t>
            </a:r>
            <a:r>
              <a:rPr lang="ko-KR" alt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쇼무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 천왕의 유품들을 </a:t>
            </a:r>
            <a:r>
              <a:rPr lang="ko-KR" alt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고묘시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 태후가 이곳에 보관하여 </a:t>
            </a:r>
          </a:p>
          <a:p>
            <a:pPr>
              <a:defRPr lang="ko-KR" altLang="en-US"/>
            </a:pP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                      그것을 </a:t>
            </a:r>
            <a:r>
              <a:rPr lang="ko-KR" alt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정창원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 </a:t>
            </a:r>
            <a:r>
              <a:rPr lang="ko-KR" altLang="en-US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보물이라한다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한컴 윤체 L"/>
                <a:ea typeface="한컴 윤체 L"/>
              </a:rPr>
              <a:t>.</a:t>
            </a:r>
          </a:p>
        </p:txBody>
      </p:sp>
      <p:sp>
        <p:nvSpPr>
          <p:cNvPr id="26" name="모서리가 둥근 직사각형 5122"/>
          <p:cNvSpPr/>
          <p:nvPr/>
        </p:nvSpPr>
        <p:spPr>
          <a:xfrm>
            <a:off x="971600" y="3573016"/>
            <a:ext cx="1728192" cy="360040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정창원(756년)</a:t>
            </a:r>
          </a:p>
        </p:txBody>
      </p:sp>
      <p:sp>
        <p:nvSpPr>
          <p:cNvPr id="27" name="모서리가 둥근 직사각형 5122"/>
          <p:cNvSpPr/>
          <p:nvPr/>
        </p:nvSpPr>
        <p:spPr>
          <a:xfrm>
            <a:off x="3779912" y="4221088"/>
            <a:ext cx="2376264" cy="360040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수하미인도(8세기 중엽)</a:t>
            </a:r>
          </a:p>
        </p:txBody>
      </p:sp>
      <p:sp>
        <p:nvSpPr>
          <p:cNvPr id="28" name="모서리가 둥근 직사각형 5122"/>
          <p:cNvSpPr/>
          <p:nvPr/>
        </p:nvSpPr>
        <p:spPr>
          <a:xfrm>
            <a:off x="7025719" y="4725144"/>
            <a:ext cx="1152128" cy="360040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길상천상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ko-KR" altLang="en-US" sz="4000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403648" y="476672"/>
            <a:ext cx="6572296" cy="51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나라시대 - 대외관계</a:t>
            </a:r>
          </a:p>
        </p:txBody>
      </p:sp>
      <p:pic>
        <p:nvPicPr>
          <p:cNvPr id="34" name="그림 22" descr="캡처3.PNG"/>
          <p:cNvPicPr>
            <a:picLocks noChangeAspect="1"/>
          </p:cNvPicPr>
          <p:nvPr/>
        </p:nvPicPr>
        <p:blipFill rotWithShape="1">
          <a:blip r:embed="rId2"/>
          <a:srcRect l="6780"/>
          <a:stretch>
            <a:fillRect/>
          </a:stretch>
        </p:blipFill>
        <p:spPr>
          <a:xfrm>
            <a:off x="769722" y="1772816"/>
            <a:ext cx="2664296" cy="1820766"/>
          </a:xfrm>
          <a:prstGeom prst="rect">
            <a:avLst/>
          </a:prstGeom>
        </p:spPr>
      </p:pic>
      <p:pic>
        <p:nvPicPr>
          <p:cNvPr id="35" name="그림 23" descr="캡처4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55576" y="4001847"/>
            <a:ext cx="2692588" cy="2019441"/>
          </a:xfrm>
          <a:prstGeom prst="rect">
            <a:avLst/>
          </a:prstGeom>
        </p:spPr>
      </p:pic>
      <p:sp>
        <p:nvSpPr>
          <p:cNvPr id="36" name="오른쪽 화살표 35"/>
          <p:cNvSpPr/>
          <p:nvPr/>
        </p:nvSpPr>
        <p:spPr>
          <a:xfrm>
            <a:off x="3707904" y="3645024"/>
            <a:ext cx="576064" cy="504056"/>
          </a:xfrm>
          <a:prstGeom prst="rightArrow">
            <a:avLst>
              <a:gd name="adj1" fmla="val 60436"/>
              <a:gd name="adj2" fmla="val 62500"/>
            </a:avLst>
          </a:prstGeom>
          <a:solidFill>
            <a:schemeClr val="bg1">
              <a:lumMod val="80000"/>
            </a:schemeClr>
          </a:solidFill>
          <a:ln>
            <a:solidFill>
              <a:schemeClr val="bg1">
                <a:lumMod val="8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7" name="직사각형 5150"/>
          <p:cNvSpPr txBox="1"/>
          <p:nvPr/>
        </p:nvSpPr>
        <p:spPr>
          <a:xfrm>
            <a:off x="827583" y="3573016"/>
            <a:ext cx="2664297" cy="29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1400">
                <a:latin typeface="한컴 윤체 L"/>
                <a:ea typeface="한컴 윤체 L"/>
              </a:rPr>
              <a:t>당시 일본에서 중국으로 가는 항로</a:t>
            </a:r>
          </a:p>
        </p:txBody>
      </p:sp>
      <p:sp>
        <p:nvSpPr>
          <p:cNvPr id="38" name="직사각형 5150"/>
          <p:cNvSpPr txBox="1"/>
          <p:nvPr/>
        </p:nvSpPr>
        <p:spPr>
          <a:xfrm>
            <a:off x="611560" y="6013175"/>
            <a:ext cx="2808313" cy="29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sz="1400">
                <a:latin typeface="한컴 윤체 L"/>
                <a:ea typeface="한컴 윤체 L"/>
              </a:rPr>
              <a:t> 견당사들이 타고 간 배를 복원한 사진</a:t>
            </a:r>
          </a:p>
        </p:txBody>
      </p:sp>
      <p:sp>
        <p:nvSpPr>
          <p:cNvPr id="39" name="타원 6148"/>
          <p:cNvSpPr/>
          <p:nvPr/>
        </p:nvSpPr>
        <p:spPr>
          <a:xfrm>
            <a:off x="4572000" y="3140968"/>
            <a:ext cx="1368152" cy="136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900">
                <a:solidFill>
                  <a:schemeClr val="tx1"/>
                </a:solidFill>
                <a:latin typeface="한컴 윤체 L"/>
                <a:ea typeface="한컴 윤체 L"/>
              </a:rPr>
              <a:t>일본</a:t>
            </a:r>
          </a:p>
        </p:txBody>
      </p:sp>
      <p:sp>
        <p:nvSpPr>
          <p:cNvPr id="40" name="타원 6148"/>
          <p:cNvSpPr/>
          <p:nvPr/>
        </p:nvSpPr>
        <p:spPr>
          <a:xfrm>
            <a:off x="5508104" y="1412776"/>
            <a:ext cx="1152000" cy="1152000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700">
                <a:solidFill>
                  <a:schemeClr val="tx1"/>
                </a:solidFill>
                <a:latin typeface="한컴 윤체 L"/>
                <a:ea typeface="한컴 윤체 L"/>
              </a:rPr>
              <a:t>당나라</a:t>
            </a:r>
          </a:p>
        </p:txBody>
      </p:sp>
      <p:sp>
        <p:nvSpPr>
          <p:cNvPr id="41" name="타원 6148"/>
          <p:cNvSpPr/>
          <p:nvPr/>
        </p:nvSpPr>
        <p:spPr>
          <a:xfrm>
            <a:off x="6732240" y="2420888"/>
            <a:ext cx="1152128" cy="1152128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450">
                <a:solidFill>
                  <a:schemeClr val="tx1"/>
                </a:solidFill>
                <a:latin typeface="한컴 윤체 L"/>
                <a:ea typeface="한컴 윤체 L"/>
              </a:rPr>
              <a:t>인도</a:t>
            </a:r>
          </a:p>
          <a:p>
            <a:pPr algn="ctr">
              <a:defRPr lang="ko-KR" altLang="en-US"/>
            </a:pPr>
            <a:r>
              <a:rPr lang="ko-KR" altLang="en-US" sz="1450">
                <a:solidFill>
                  <a:schemeClr val="tx1"/>
                </a:solidFill>
                <a:latin typeface="한컴 윤체 L"/>
                <a:ea typeface="한컴 윤체 L"/>
              </a:rPr>
              <a:t>서아시아</a:t>
            </a:r>
          </a:p>
        </p:txBody>
      </p:sp>
      <p:sp>
        <p:nvSpPr>
          <p:cNvPr id="42" name="타원 6148"/>
          <p:cNvSpPr/>
          <p:nvPr/>
        </p:nvSpPr>
        <p:spPr>
          <a:xfrm>
            <a:off x="6732240" y="3933184"/>
            <a:ext cx="1152000" cy="1152000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900">
                <a:solidFill>
                  <a:schemeClr val="tx1"/>
                </a:solidFill>
                <a:latin typeface="한컴 윤체 L"/>
                <a:ea typeface="한컴 윤체 L"/>
              </a:rPr>
              <a:t>신라</a:t>
            </a:r>
          </a:p>
        </p:txBody>
      </p:sp>
      <p:sp>
        <p:nvSpPr>
          <p:cNvPr id="43" name="타원 6148"/>
          <p:cNvSpPr/>
          <p:nvPr/>
        </p:nvSpPr>
        <p:spPr>
          <a:xfrm>
            <a:off x="5580240" y="5157320"/>
            <a:ext cx="1152000" cy="1152000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900">
                <a:solidFill>
                  <a:schemeClr val="tx1"/>
                </a:solidFill>
                <a:latin typeface="한컴 윤체 L"/>
                <a:ea typeface="한컴 윤체 L"/>
              </a:rPr>
              <a:t>발해</a:t>
            </a:r>
          </a:p>
        </p:txBody>
      </p:sp>
      <p:sp>
        <p:nvSpPr>
          <p:cNvPr id="44" name="오른쪽 화살표 35"/>
          <p:cNvSpPr/>
          <p:nvPr/>
        </p:nvSpPr>
        <p:spPr>
          <a:xfrm rot="17474300">
            <a:off x="5406072" y="2651448"/>
            <a:ext cx="432048" cy="360040"/>
          </a:xfrm>
          <a:prstGeom prst="rightArrow">
            <a:avLst>
              <a:gd name="adj1" fmla="val 61150"/>
              <a:gd name="adj2" fmla="val 62500"/>
            </a:avLst>
          </a:prstGeom>
          <a:solidFill>
            <a:schemeClr val="bg1">
              <a:lumMod val="80000"/>
            </a:schemeClr>
          </a:solidFill>
          <a:ln>
            <a:solidFill>
              <a:schemeClr val="bg1">
                <a:lumMod val="8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5" name="오른쪽 화살표 35"/>
          <p:cNvSpPr/>
          <p:nvPr/>
        </p:nvSpPr>
        <p:spPr>
          <a:xfrm rot="20393136">
            <a:off x="6186200" y="3248980"/>
            <a:ext cx="432048" cy="360040"/>
          </a:xfrm>
          <a:prstGeom prst="rightArrow">
            <a:avLst>
              <a:gd name="adj1" fmla="val 61150"/>
              <a:gd name="adj2" fmla="val 62500"/>
            </a:avLst>
          </a:prstGeom>
          <a:solidFill>
            <a:schemeClr val="bg1">
              <a:lumMod val="80000"/>
            </a:schemeClr>
          </a:solidFill>
          <a:ln>
            <a:solidFill>
              <a:schemeClr val="bg1">
                <a:lumMod val="8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6" name="오른쪽 화살표 35"/>
          <p:cNvSpPr/>
          <p:nvPr/>
        </p:nvSpPr>
        <p:spPr>
          <a:xfrm rot="1386452">
            <a:off x="6126152" y="4062536"/>
            <a:ext cx="432048" cy="360040"/>
          </a:xfrm>
          <a:prstGeom prst="rightArrow">
            <a:avLst>
              <a:gd name="adj1" fmla="val 61150"/>
              <a:gd name="adj2" fmla="val 62500"/>
            </a:avLst>
          </a:prstGeom>
          <a:solidFill>
            <a:schemeClr val="bg1">
              <a:lumMod val="80000"/>
            </a:schemeClr>
          </a:solidFill>
          <a:ln>
            <a:solidFill>
              <a:schemeClr val="bg1">
                <a:lumMod val="8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7" name="오른쪽 화살표 35"/>
          <p:cNvSpPr/>
          <p:nvPr/>
        </p:nvSpPr>
        <p:spPr>
          <a:xfrm rot="4013606">
            <a:off x="5473773" y="4635822"/>
            <a:ext cx="432048" cy="360040"/>
          </a:xfrm>
          <a:prstGeom prst="rightArrow">
            <a:avLst>
              <a:gd name="adj1" fmla="val 61150"/>
              <a:gd name="adj2" fmla="val 62500"/>
            </a:avLst>
          </a:prstGeom>
          <a:solidFill>
            <a:schemeClr val="bg1">
              <a:lumMod val="80000"/>
            </a:schemeClr>
          </a:solidFill>
          <a:ln>
            <a:solidFill>
              <a:schemeClr val="bg1">
                <a:lumMod val="8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1027" name="직사각형 1026"/>
          <p:cNvSpPr txBox="1"/>
          <p:nvPr/>
        </p:nvSpPr>
        <p:spPr>
          <a:xfrm>
            <a:off x="2987824" y="2645291"/>
            <a:ext cx="3888431" cy="927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5500">
                <a:solidFill>
                  <a:srgbClr val="FFCC00"/>
                </a:solidFill>
                <a:latin typeface="한컴 윤체 L"/>
                <a:ea typeface="한컴 윤체 L"/>
              </a:rPr>
              <a:t>헤이안시대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schemeClr val="accent1"/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728" y="460954"/>
            <a:ext cx="5929354" cy="519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헤이안 시대 - 헤이안 천도와 동북 경영</a:t>
            </a:r>
          </a:p>
        </p:txBody>
      </p:sp>
      <p:grpSp>
        <p:nvGrpSpPr>
          <p:cNvPr id="4158" name="그룹 4157"/>
          <p:cNvGrpSpPr/>
          <p:nvPr/>
        </p:nvGrpSpPr>
        <p:grpSpPr>
          <a:xfrm>
            <a:off x="1115616" y="1872650"/>
            <a:ext cx="1296145" cy="689769"/>
            <a:chOff x="1115616" y="1623095"/>
            <a:chExt cx="1296145" cy="689769"/>
          </a:xfrm>
        </p:grpSpPr>
        <p:sp>
          <p:nvSpPr>
            <p:cNvPr id="4115" name="직사각형 4114"/>
            <p:cNvSpPr txBox="1"/>
            <p:nvPr/>
          </p:nvSpPr>
          <p:spPr>
            <a:xfrm>
              <a:off x="1115616" y="1623095"/>
              <a:ext cx="1296145" cy="548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500">
                  <a:latin typeface="휴먼모음T"/>
                  <a:ea typeface="휴먼모음T"/>
                </a:rPr>
                <a:t>770년</a:t>
              </a:r>
            </a:p>
            <a:p>
              <a:pPr>
                <a:defRPr lang="ko-KR" altLang="en-US"/>
              </a:pPr>
              <a:r>
                <a:rPr lang="ko-KR" altLang="en-US" sz="1500">
                  <a:latin typeface="휴먼모음T"/>
                  <a:ea typeface="휴먼모음T"/>
                </a:rPr>
                <a:t>도쿄</a:t>
              </a:r>
              <a:r>
                <a:rPr lang="ko-KR" altLang="en-US" sz="1200">
                  <a:latin typeface="휴먼모음T"/>
                  <a:ea typeface="휴먼모음T"/>
                </a:rPr>
                <a:t>(道鏡)</a:t>
              </a:r>
              <a:r>
                <a:rPr lang="ko-KR" altLang="en-US" sz="1500">
                  <a:latin typeface="휴먼모음T"/>
                  <a:ea typeface="휴먼모음T"/>
                </a:rPr>
                <a:t>사건</a:t>
              </a:r>
            </a:p>
          </p:txBody>
        </p:sp>
        <p:sp>
          <p:nvSpPr>
            <p:cNvPr id="4118" name="이등변 삼각형 4117"/>
            <p:cNvSpPr/>
            <p:nvPr/>
          </p:nvSpPr>
          <p:spPr>
            <a:xfrm flipV="1">
              <a:off x="1637680" y="2204864"/>
              <a:ext cx="108000" cy="1080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175">
              <a:solidFill>
                <a:schemeClr val="accent1">
                  <a:shade val="20000"/>
                </a:schemeClr>
              </a:solidFill>
              <a:prstDash val="soli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4157" name="그룹 4156"/>
          <p:cNvGrpSpPr/>
          <p:nvPr/>
        </p:nvGrpSpPr>
        <p:grpSpPr>
          <a:xfrm>
            <a:off x="1250091" y="2598435"/>
            <a:ext cx="6643818" cy="144016"/>
            <a:chOff x="1250091" y="2348880"/>
            <a:chExt cx="6643818" cy="144016"/>
          </a:xfrm>
        </p:grpSpPr>
        <p:cxnSp>
          <p:nvCxnSpPr>
            <p:cNvPr id="4103" name="직선 연결선 4102"/>
            <p:cNvCxnSpPr/>
            <p:nvPr/>
          </p:nvCxnSpPr>
          <p:spPr>
            <a:xfrm>
              <a:off x="1250091" y="2420886"/>
              <a:ext cx="6643817" cy="0"/>
            </a:xfrm>
            <a:prstGeom prst="line">
              <a:avLst/>
            </a:prstGeom>
            <a:ln w="285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5" name="타원 4104"/>
            <p:cNvSpPr/>
            <p:nvPr/>
          </p:nvSpPr>
          <p:spPr>
            <a:xfrm>
              <a:off x="1619672" y="2348880"/>
              <a:ext cx="144016" cy="14401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09" name="타원 4108"/>
            <p:cNvSpPr/>
            <p:nvPr/>
          </p:nvSpPr>
          <p:spPr>
            <a:xfrm>
              <a:off x="2771800" y="2348880"/>
              <a:ext cx="144016" cy="14401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27" name="타원 4104"/>
            <p:cNvSpPr/>
            <p:nvPr/>
          </p:nvSpPr>
          <p:spPr>
            <a:xfrm>
              <a:off x="3419872" y="2348880"/>
              <a:ext cx="144016" cy="14401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30" name="타원 4108"/>
            <p:cNvSpPr/>
            <p:nvPr/>
          </p:nvSpPr>
          <p:spPr>
            <a:xfrm>
              <a:off x="6372200" y="2348880"/>
              <a:ext cx="144016" cy="14401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33" name="타원 4104"/>
            <p:cNvSpPr/>
            <p:nvPr/>
          </p:nvSpPr>
          <p:spPr>
            <a:xfrm>
              <a:off x="4698008" y="2348880"/>
              <a:ext cx="144016" cy="14401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4161" name="그룹 4160"/>
          <p:cNvGrpSpPr/>
          <p:nvPr/>
        </p:nvGrpSpPr>
        <p:grpSpPr>
          <a:xfrm>
            <a:off x="2195736" y="2778467"/>
            <a:ext cx="1296144" cy="654725"/>
            <a:chOff x="2195736" y="2528912"/>
            <a:chExt cx="1296144" cy="654725"/>
          </a:xfrm>
        </p:grpSpPr>
        <p:sp>
          <p:nvSpPr>
            <p:cNvPr id="4120" name="이등변 삼각형 4119"/>
            <p:cNvSpPr/>
            <p:nvPr/>
          </p:nvSpPr>
          <p:spPr>
            <a:xfrm>
              <a:off x="2789808" y="2528912"/>
              <a:ext cx="108000" cy="10800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80000"/>
                <a:lumOff val="20000"/>
              </a:schemeClr>
            </a:solidFill>
            <a:ln w="3175">
              <a:solidFill>
                <a:schemeClr val="accent5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35" name="직사각형 4114"/>
            <p:cNvSpPr txBox="1"/>
            <p:nvPr/>
          </p:nvSpPr>
          <p:spPr>
            <a:xfrm>
              <a:off x="2195736" y="2636912"/>
              <a:ext cx="1296144" cy="54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500">
                  <a:latin typeface="휴먼모음T"/>
                  <a:ea typeface="휴먼모음T"/>
                </a:rPr>
                <a:t>781년</a:t>
              </a:r>
            </a:p>
            <a:p>
              <a:pPr>
                <a:defRPr lang="ko-KR" altLang="en-US"/>
              </a:pPr>
              <a:r>
                <a:rPr lang="ko-KR" altLang="en-US" sz="1500">
                  <a:solidFill>
                    <a:schemeClr val="accent5">
                      <a:lumMod val="80000"/>
                      <a:lumOff val="20000"/>
                    </a:schemeClr>
                  </a:solidFill>
                  <a:latin typeface="휴먼모음T"/>
                  <a:ea typeface="휴먼모음T"/>
                </a:rPr>
                <a:t>간무천황 즉위</a:t>
              </a:r>
            </a:p>
          </p:txBody>
        </p:sp>
      </p:grpSp>
      <p:grpSp>
        <p:nvGrpSpPr>
          <p:cNvPr id="4159" name="그룹 4158"/>
          <p:cNvGrpSpPr/>
          <p:nvPr/>
        </p:nvGrpSpPr>
        <p:grpSpPr>
          <a:xfrm>
            <a:off x="2843808" y="1662331"/>
            <a:ext cx="1296144" cy="900088"/>
            <a:chOff x="2843808" y="1412776"/>
            <a:chExt cx="1296144" cy="900088"/>
          </a:xfrm>
        </p:grpSpPr>
        <p:sp>
          <p:nvSpPr>
            <p:cNvPr id="4128" name="이등변 삼각형 4127"/>
            <p:cNvSpPr/>
            <p:nvPr/>
          </p:nvSpPr>
          <p:spPr>
            <a:xfrm flipV="1">
              <a:off x="3437880" y="2204864"/>
              <a:ext cx="108000" cy="1080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175">
              <a:solidFill>
                <a:schemeClr val="accent1">
                  <a:shade val="20000"/>
                </a:schemeClr>
              </a:solidFill>
              <a:prstDash val="soli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36" name="직사각형 4114"/>
            <p:cNvSpPr txBox="1"/>
            <p:nvPr/>
          </p:nvSpPr>
          <p:spPr>
            <a:xfrm>
              <a:off x="2843808" y="1412776"/>
              <a:ext cx="1296144" cy="776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500">
                  <a:latin typeface="휴먼모음T"/>
                  <a:ea typeface="휴먼모음T"/>
                </a:rPr>
                <a:t>784년</a:t>
              </a:r>
            </a:p>
            <a:p>
              <a:pPr algn="ctr">
                <a:defRPr lang="ko-KR" altLang="en-US"/>
              </a:pPr>
              <a:r>
                <a:rPr lang="ko-KR" altLang="en-US" sz="1500">
                  <a:latin typeface="휴먼모음T"/>
                  <a:ea typeface="휴먼모음T"/>
                </a:rPr>
                <a:t>나가오카쿄로</a:t>
              </a:r>
            </a:p>
            <a:p>
              <a:pPr algn="ctr">
                <a:defRPr lang="ko-KR" altLang="en-US"/>
              </a:pPr>
              <a:r>
                <a:rPr lang="ko-KR" altLang="en-US" sz="1500">
                  <a:latin typeface="휴먼모음T"/>
                  <a:ea typeface="휴먼모음T"/>
                </a:rPr>
                <a:t>천도</a:t>
              </a:r>
            </a:p>
          </p:txBody>
        </p:sp>
      </p:grpSp>
      <p:grpSp>
        <p:nvGrpSpPr>
          <p:cNvPr id="4160" name="그룹 4159"/>
          <p:cNvGrpSpPr/>
          <p:nvPr/>
        </p:nvGrpSpPr>
        <p:grpSpPr>
          <a:xfrm>
            <a:off x="4139952" y="1662331"/>
            <a:ext cx="1296144" cy="900088"/>
            <a:chOff x="4139952" y="1412776"/>
            <a:chExt cx="1296144" cy="900088"/>
          </a:xfrm>
        </p:grpSpPr>
        <p:sp>
          <p:nvSpPr>
            <p:cNvPr id="4134" name="이등변 삼각형 4133"/>
            <p:cNvSpPr/>
            <p:nvPr/>
          </p:nvSpPr>
          <p:spPr>
            <a:xfrm flipV="1">
              <a:off x="4716016" y="2204864"/>
              <a:ext cx="108000" cy="1080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175">
              <a:solidFill>
                <a:schemeClr val="accent1">
                  <a:shade val="20000"/>
                </a:schemeClr>
              </a:solidFill>
              <a:prstDash val="soli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37" name="직사각형 4114"/>
            <p:cNvSpPr txBox="1"/>
            <p:nvPr/>
          </p:nvSpPr>
          <p:spPr>
            <a:xfrm>
              <a:off x="4139952" y="1412776"/>
              <a:ext cx="1296144" cy="776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500">
                  <a:latin typeface="휴먼모음T"/>
                  <a:ea typeface="휴먼모음T"/>
                </a:rPr>
                <a:t>785년</a:t>
              </a:r>
            </a:p>
            <a:p>
              <a:pPr algn="ctr">
                <a:defRPr lang="ko-KR" altLang="en-US"/>
              </a:pPr>
              <a:r>
                <a:rPr lang="ko-KR" altLang="en-US" sz="1500">
                  <a:latin typeface="휴먼모음T"/>
                  <a:ea typeface="휴먼모음T"/>
                </a:rPr>
                <a:t>후지와라 </a:t>
              </a:r>
            </a:p>
            <a:p>
              <a:pPr algn="ctr">
                <a:defRPr lang="ko-KR" altLang="en-US"/>
              </a:pPr>
              <a:r>
                <a:rPr lang="ko-KR" altLang="en-US" sz="1500">
                  <a:latin typeface="휴먼모음T"/>
                  <a:ea typeface="휴먼모음T"/>
                </a:rPr>
                <a:t>다네쓰구 암살</a:t>
              </a:r>
            </a:p>
          </p:txBody>
        </p:sp>
      </p:grpSp>
      <p:grpSp>
        <p:nvGrpSpPr>
          <p:cNvPr id="4162" name="그룹 4161"/>
          <p:cNvGrpSpPr/>
          <p:nvPr/>
        </p:nvGrpSpPr>
        <p:grpSpPr>
          <a:xfrm>
            <a:off x="5796136" y="2778467"/>
            <a:ext cx="1440160" cy="650533"/>
            <a:chOff x="5796136" y="2528912"/>
            <a:chExt cx="1440160" cy="650533"/>
          </a:xfrm>
        </p:grpSpPr>
        <p:sp>
          <p:nvSpPr>
            <p:cNvPr id="4131" name="이등변 삼각형 4130"/>
            <p:cNvSpPr/>
            <p:nvPr/>
          </p:nvSpPr>
          <p:spPr>
            <a:xfrm>
              <a:off x="6390208" y="2528912"/>
              <a:ext cx="108000" cy="108000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80000"/>
                <a:lumOff val="20000"/>
              </a:schemeClr>
            </a:solidFill>
            <a:ln w="3175">
              <a:solidFill>
                <a:schemeClr val="accent5">
                  <a:lumMod val="80000"/>
                  <a:lumOff val="20000"/>
                </a:schemeClr>
              </a:solidFill>
              <a:prstDash val="solid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38" name="직사각형 4114"/>
            <p:cNvSpPr txBox="1"/>
            <p:nvPr/>
          </p:nvSpPr>
          <p:spPr>
            <a:xfrm>
              <a:off x="5796136" y="2636912"/>
              <a:ext cx="1440160" cy="542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500">
                  <a:latin typeface="휴먼모음T"/>
                  <a:ea typeface="휴먼모음T"/>
                </a:rPr>
                <a:t>794년</a:t>
              </a:r>
            </a:p>
            <a:p>
              <a:pPr algn="ctr">
                <a:defRPr lang="ko-KR" altLang="en-US"/>
              </a:pPr>
              <a:r>
                <a:rPr lang="ko-KR" altLang="en-US" sz="1500">
                  <a:solidFill>
                    <a:schemeClr val="accent5">
                      <a:lumMod val="80000"/>
                      <a:lumOff val="20000"/>
                    </a:schemeClr>
                  </a:solidFill>
                  <a:latin typeface="휴먼모음T"/>
                  <a:ea typeface="휴먼모음T"/>
                </a:rPr>
                <a:t>헤이안쿄로 천도</a:t>
              </a:r>
            </a:p>
          </p:txBody>
        </p:sp>
      </p:grpSp>
      <p:pic>
        <p:nvPicPr>
          <p:cNvPr id="4139" name="그림 4138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611560" y="3789040"/>
            <a:ext cx="1393315" cy="2088232"/>
          </a:xfrm>
          <a:prstGeom prst="rect">
            <a:avLst/>
          </a:prstGeom>
        </p:spPr>
      </p:pic>
      <p:pic>
        <p:nvPicPr>
          <p:cNvPr id="4147" name="그림 4146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4067944" y="3825044"/>
            <a:ext cx="1800200" cy="2016224"/>
          </a:xfrm>
          <a:prstGeom prst="rect">
            <a:avLst/>
          </a:prstGeom>
        </p:spPr>
      </p:pic>
      <p:grpSp>
        <p:nvGrpSpPr>
          <p:cNvPr id="4156" name="그룹 4155"/>
          <p:cNvGrpSpPr/>
          <p:nvPr/>
        </p:nvGrpSpPr>
        <p:grpSpPr>
          <a:xfrm>
            <a:off x="2123728" y="3501008"/>
            <a:ext cx="1656184" cy="2376264"/>
            <a:chOff x="2123728" y="3284984"/>
            <a:chExt cx="1656184" cy="2376264"/>
          </a:xfrm>
        </p:grpSpPr>
        <p:sp>
          <p:nvSpPr>
            <p:cNvPr id="4142" name="모서리가 둥근 직사각형 4141"/>
            <p:cNvSpPr/>
            <p:nvPr/>
          </p:nvSpPr>
          <p:spPr>
            <a:xfrm>
              <a:off x="2123728" y="3573016"/>
              <a:ext cx="1656184" cy="2088232"/>
            </a:xfrm>
            <a:prstGeom prst="roundRect">
              <a:avLst>
                <a:gd name="adj" fmla="val 648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altLang="en-US" sz="1600">
                <a:solidFill>
                  <a:schemeClr val="tx1"/>
                </a:solidFill>
                <a:latin typeface="한컴 윤체 L"/>
                <a:ea typeface="한컴 윤체 L"/>
              </a:endParaRPr>
            </a:p>
            <a:p>
              <a:pPr marL="0" algn="l" defTabSz="914400" eaLnBrk="1" latinLnBrk="1" hangingPunct="1">
                <a:defRPr lang="ko-KR" altLang="en-US"/>
              </a:pPr>
              <a:r>
                <a:rPr lang="ko-KR" altLang="en-US" sz="1600" b="0" i="0" spc="5">
                  <a:solidFill>
                    <a:srgbClr val="000000"/>
                  </a:solidFill>
                  <a:latin typeface="한컴 윤체 L"/>
                  <a:ea typeface="한컴 윤체 L"/>
                </a:rPr>
                <a:t>치세 : 781~806</a:t>
              </a:r>
            </a:p>
            <a:p>
              <a:pPr marL="0" algn="l" defTabSz="914400" eaLnBrk="1" latinLnBrk="1" hangingPunct="1">
                <a:defRPr lang="ko-KR" altLang="en-US"/>
              </a:pPr>
              <a:endParaRPr lang="ko-KR" altLang="en-US" sz="500" b="0" i="0" spc="9">
                <a:solidFill>
                  <a:srgbClr val="000000"/>
                </a:solidFill>
                <a:latin typeface="한컴 윤체 L"/>
                <a:ea typeface="한컴 윤체 L"/>
              </a:endParaRPr>
            </a:p>
            <a:p>
              <a:pPr marL="0" algn="l" defTabSz="914400" eaLnBrk="1" latinLnBrk="1" hangingPunct="1">
                <a:defRPr lang="ko-KR" altLang="en-US"/>
              </a:pPr>
              <a:r>
                <a:rPr lang="ko-KR" altLang="en-US" sz="1600" b="0" i="0" spc="5">
                  <a:solidFill>
                    <a:srgbClr val="000000"/>
                  </a:solidFill>
                  <a:latin typeface="한컴 윤체 L"/>
                  <a:ea typeface="한컴 윤체 L"/>
                </a:rPr>
                <a:t>100년에 걸친 덴무 천황계의 맥이 끊기고 덴지 천황계가 황위 복귀.</a:t>
              </a:r>
            </a:p>
            <a:p>
              <a:pPr marL="0" algn="l" defTabSz="914400" eaLnBrk="1" latinLnBrk="1" hangingPunct="1">
                <a:defRPr lang="ko-KR" altLang="en-US"/>
              </a:pPr>
              <a:endParaRPr lang="ko-KR" altLang="en-US" sz="1600" b="0" i="0" spc="5">
                <a:solidFill>
                  <a:srgbClr val="000000"/>
                </a:solidFill>
                <a:latin typeface="한컴 윤체 L"/>
                <a:ea typeface="한컴 윤체 L"/>
              </a:endParaRPr>
            </a:p>
          </p:txBody>
        </p:sp>
        <p:sp>
          <p:nvSpPr>
            <p:cNvPr id="4153" name="직사각형 4152"/>
            <p:cNvSpPr/>
            <p:nvPr/>
          </p:nvSpPr>
          <p:spPr>
            <a:xfrm>
              <a:off x="2555776" y="3284984"/>
              <a:ext cx="72008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4155" name="그룹 4154"/>
          <p:cNvGrpSpPr/>
          <p:nvPr/>
        </p:nvGrpSpPr>
        <p:grpSpPr>
          <a:xfrm>
            <a:off x="6012160" y="3501008"/>
            <a:ext cx="2664296" cy="2376264"/>
            <a:chOff x="6012160" y="3284984"/>
            <a:chExt cx="2664296" cy="2376264"/>
          </a:xfrm>
        </p:grpSpPr>
        <p:sp>
          <p:nvSpPr>
            <p:cNvPr id="4145" name="모서리가 둥근 직사각형 4141"/>
            <p:cNvSpPr/>
            <p:nvPr/>
          </p:nvSpPr>
          <p:spPr>
            <a:xfrm>
              <a:off x="6012160" y="3573016"/>
              <a:ext cx="2664296" cy="2088232"/>
            </a:xfrm>
            <a:prstGeom prst="roundRect">
              <a:avLst>
                <a:gd name="adj" fmla="val 648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r>
                <a:rPr lang="ko-KR" altLang="en-US" sz="1600">
                  <a:solidFill>
                    <a:schemeClr val="tx1"/>
                  </a:solidFill>
                  <a:latin typeface="한컴 윤체 L"/>
                  <a:ea typeface="한컴 윤체 L"/>
                </a:rPr>
                <a:t>* 헤이안쿄로 천도 이유</a:t>
              </a:r>
            </a:p>
            <a:p>
              <a:pPr>
                <a:defRPr lang="ko-KR" altLang="en-US"/>
              </a:pPr>
              <a:r>
                <a:rPr lang="ko-KR" altLang="en-US" sz="1600">
                  <a:solidFill>
                    <a:schemeClr val="tx1"/>
                  </a:solidFill>
                  <a:latin typeface="한컴 윤체 L"/>
                  <a:ea typeface="한컴 윤체 L"/>
                </a:rPr>
                <a:t> - 원령의 공포</a:t>
              </a:r>
            </a:p>
            <a:p>
              <a:pPr>
                <a:defRPr lang="ko-KR" altLang="en-US"/>
              </a:pPr>
              <a:r>
                <a:rPr lang="ko-KR" altLang="en-US" sz="1600">
                  <a:solidFill>
                    <a:schemeClr val="tx1"/>
                  </a:solidFill>
                  <a:latin typeface="한컴 윤체 L"/>
                  <a:ea typeface="한컴 윤체 L"/>
                </a:rPr>
                <a:t> - 나가오카쿄 : 수해 입기 쉬  </a:t>
              </a:r>
            </a:p>
            <a:p>
              <a:pPr>
                <a:defRPr lang="ko-KR" altLang="en-US"/>
              </a:pPr>
              <a:r>
                <a:rPr lang="ko-KR" altLang="en-US" sz="1600">
                  <a:solidFill>
                    <a:schemeClr val="tx1"/>
                  </a:solidFill>
                  <a:latin typeface="한컴 윤체 L"/>
                  <a:ea typeface="한컴 윤체 L"/>
                </a:rPr>
                <a:t>                   운 지형 위치</a:t>
              </a:r>
            </a:p>
            <a:p>
              <a:pPr>
                <a:defRPr lang="ko-KR" altLang="en-US"/>
              </a:pPr>
              <a:r>
                <a:rPr lang="ko-KR" altLang="en-US" sz="1600">
                  <a:solidFill>
                    <a:schemeClr val="tx1"/>
                  </a:solidFill>
                  <a:latin typeface="한컴 윤체 L"/>
                  <a:ea typeface="한컴 윤체 L"/>
                </a:rPr>
                <a:t> - 헤이안쿄 거대한 경제력을</a:t>
              </a:r>
            </a:p>
            <a:p>
              <a:pPr>
                <a:defRPr lang="ko-KR" altLang="en-US"/>
              </a:pPr>
              <a:r>
                <a:rPr lang="ko-KR" altLang="en-US" sz="1600">
                  <a:solidFill>
                    <a:schemeClr val="tx1"/>
                  </a:solidFill>
                  <a:latin typeface="한컴 윤체 L"/>
                  <a:ea typeface="한컴 윤체 L"/>
                </a:rPr>
                <a:t>   지닌 하타 씨(氏)의 본거지 </a:t>
              </a:r>
            </a:p>
            <a:p>
              <a:pPr marL="0" algn="l" defTabSz="914400" eaLnBrk="1" latinLnBrk="1" hangingPunct="1">
                <a:defRPr lang="ko-KR" altLang="en-US"/>
              </a:pPr>
              <a:endParaRPr lang="ko-KR" altLang="en-US" sz="1600" b="0" i="0" spc="5">
                <a:solidFill>
                  <a:srgbClr val="000000"/>
                </a:solidFill>
                <a:latin typeface="한컴 윤체 L"/>
                <a:ea typeface="한컴 윤체 L"/>
              </a:endParaRPr>
            </a:p>
          </p:txBody>
        </p:sp>
        <p:sp>
          <p:nvSpPr>
            <p:cNvPr id="4154" name="직사각형 4153"/>
            <p:cNvSpPr/>
            <p:nvPr/>
          </p:nvSpPr>
          <p:spPr>
            <a:xfrm>
              <a:off x="6444208" y="3284984"/>
              <a:ext cx="72008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</a:t>
            </a:r>
            <a:r>
              <a:rPr lang="ko-KR" altLang="en-US" sz="4000" b="1">
                <a:solidFill>
                  <a:schemeClr val="accent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헤이안 시대 - 헤이안 천도와 동북 경영</a:t>
            </a:r>
          </a:p>
        </p:txBody>
      </p:sp>
      <p:sp>
        <p:nvSpPr>
          <p:cNvPr id="5125" name="모서리가 둥근 직사각형 5124"/>
          <p:cNvSpPr/>
          <p:nvPr/>
        </p:nvSpPr>
        <p:spPr>
          <a:xfrm>
            <a:off x="539552" y="1700808"/>
            <a:ext cx="2736304" cy="43204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율령재건책 : 영외관 설치</a:t>
            </a:r>
          </a:p>
        </p:txBody>
      </p:sp>
      <p:sp>
        <p:nvSpPr>
          <p:cNvPr id="5127" name="모서리가 둥근 직사각형 5124"/>
          <p:cNvSpPr/>
          <p:nvPr/>
        </p:nvSpPr>
        <p:spPr>
          <a:xfrm>
            <a:off x="539552" y="2276872"/>
            <a:ext cx="2736304" cy="3744416"/>
          </a:xfrm>
          <a:prstGeom prst="roundRect">
            <a:avLst>
              <a:gd name="adj" fmla="val 468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∎구로도도코로</a:t>
            </a:r>
          </a:p>
          <a:p>
            <a:pPr algn="ctr">
              <a:defRPr lang="ko-KR" altLang="en-US"/>
            </a:pPr>
            <a:r>
              <a:rPr lang="ko-KR" altLang="en-US" sz="1600">
                <a:solidFill>
                  <a:srgbClr val="03090E"/>
                </a:solidFill>
                <a:latin typeface="한컴 윤체 L"/>
                <a:ea typeface="한컴 윤체 L"/>
              </a:rPr>
              <a:t>:</a:t>
            </a: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1600">
                <a:solidFill>
                  <a:srgbClr val="03090E"/>
                </a:solidFill>
                <a:latin typeface="한컴 윤체 L"/>
                <a:ea typeface="한컴 윤체 L"/>
              </a:rPr>
              <a:t>천황 가정기관, 기밀문서 취급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∎게비이시</a:t>
            </a:r>
            <a:r>
              <a:rPr lang="ko-KR" altLang="en-US" sz="1600">
                <a:solidFill>
                  <a:srgbClr val="03090E"/>
                </a:solidFill>
                <a:latin typeface="한컴 윤체 L"/>
                <a:ea typeface="한컴 윤체 L"/>
              </a:rPr>
              <a:t>: 수도 치안 강화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∎가게유시</a:t>
            </a:r>
          </a:p>
          <a:p>
            <a:pPr algn="ctr">
              <a:defRPr lang="ko-KR" altLang="en-US"/>
            </a:pPr>
            <a:r>
              <a:rPr lang="ko-KR" altLang="en-US" sz="1600">
                <a:solidFill>
                  <a:srgbClr val="03090E"/>
                </a:solidFill>
                <a:latin typeface="한컴 윤체 L"/>
                <a:ea typeface="한컴 윤체 L"/>
              </a:rPr>
              <a:t>: 전임 국사 조·용 미납 방치한채 교체되는 것 조사</a:t>
            </a:r>
          </a:p>
          <a:p>
            <a:pPr algn="ctr"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  <a:p>
            <a:pPr algn="ctr"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</p:txBody>
      </p:sp>
      <p:pic>
        <p:nvPicPr>
          <p:cNvPr id="5128" name="그림 51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2341" y="2564904"/>
            <a:ext cx="2449498" cy="1728192"/>
          </a:xfrm>
          <a:prstGeom prst="rect">
            <a:avLst/>
          </a:prstGeom>
        </p:spPr>
      </p:pic>
      <p:sp>
        <p:nvSpPr>
          <p:cNvPr id="5130" name="모서리가 둥근 직사각형 5124"/>
          <p:cNvSpPr/>
          <p:nvPr/>
        </p:nvSpPr>
        <p:spPr>
          <a:xfrm>
            <a:off x="5940152" y="1700808"/>
            <a:ext cx="2736304" cy="115212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반전수수제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: 6년 → 12년으로 수정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: 잡요 반감하여 부담 경감</a:t>
            </a:r>
          </a:p>
        </p:txBody>
      </p:sp>
      <p:sp>
        <p:nvSpPr>
          <p:cNvPr id="5131" name="모서리가 둥근 직사각형 5124"/>
          <p:cNvSpPr/>
          <p:nvPr/>
        </p:nvSpPr>
        <p:spPr>
          <a:xfrm>
            <a:off x="5940152" y="3068960"/>
            <a:ext cx="2736304" cy="100811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전국의 군단 폐지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→ 지방 군사 자제들 화용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(곤데이제 실시)</a:t>
            </a:r>
          </a:p>
        </p:txBody>
      </p:sp>
      <p:cxnSp>
        <p:nvCxnSpPr>
          <p:cNvPr id="5133" name="직선 연결선 5132"/>
          <p:cNvCxnSpPr>
            <a:stCxn id="5125" idx="3"/>
            <a:endCxn id="5132" idx="1"/>
          </p:cNvCxnSpPr>
          <p:nvPr/>
        </p:nvCxnSpPr>
        <p:spPr>
          <a:xfrm rot="16200000" flipH="1">
            <a:off x="3173116" y="2019571"/>
            <a:ext cx="992449" cy="786971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4" name="직선 연결선 5133"/>
          <p:cNvCxnSpPr>
            <a:stCxn id="5130" idx="1"/>
            <a:endCxn id="5132" idx="7"/>
          </p:cNvCxnSpPr>
          <p:nvPr/>
        </p:nvCxnSpPr>
        <p:spPr>
          <a:xfrm rot="10800000" flipV="1">
            <a:off x="5081173" y="2276872"/>
            <a:ext cx="858979" cy="632409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5" name="직선 연결선 5134"/>
          <p:cNvCxnSpPr/>
          <p:nvPr/>
        </p:nvCxnSpPr>
        <p:spPr>
          <a:xfrm rot="10800000">
            <a:off x="5292080" y="3429000"/>
            <a:ext cx="576064" cy="144016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타원 5131"/>
          <p:cNvSpPr/>
          <p:nvPr/>
        </p:nvSpPr>
        <p:spPr>
          <a:xfrm>
            <a:off x="3851920" y="2708920"/>
            <a:ext cx="1440160" cy="136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간무천황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업적</a:t>
            </a:r>
          </a:p>
        </p:txBody>
      </p:sp>
      <p:sp>
        <p:nvSpPr>
          <p:cNvPr id="5138" name="모서리가 둥근 직사각형 5124"/>
          <p:cNvSpPr/>
          <p:nvPr/>
        </p:nvSpPr>
        <p:spPr>
          <a:xfrm>
            <a:off x="5940152" y="4293096"/>
            <a:ext cx="2736304" cy="100811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공지공민제 붕괴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→ 관청 통해 직접 농경지 관리 → 재원 확보</a:t>
            </a:r>
          </a:p>
        </p:txBody>
      </p:sp>
      <p:cxnSp>
        <p:nvCxnSpPr>
          <p:cNvPr id="5139" name="직선 연결선 5133"/>
          <p:cNvCxnSpPr>
            <a:stCxn id="5138" idx="1"/>
            <a:endCxn id="5132" idx="5"/>
          </p:cNvCxnSpPr>
          <p:nvPr/>
        </p:nvCxnSpPr>
        <p:spPr>
          <a:xfrm rot="16200000" flipV="1">
            <a:off x="5050442" y="3907442"/>
            <a:ext cx="920442" cy="858978"/>
          </a:xfrm>
          <a:prstGeom prst="line">
            <a:avLst/>
          </a:prstGeom>
          <a:ln w="28575">
            <a:solidFill>
              <a:schemeClr val="accent1">
                <a:shade val="95000"/>
                <a:satMod val="10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5" name="직사각형 5144"/>
          <p:cNvSpPr txBox="1"/>
          <p:nvPr/>
        </p:nvSpPr>
        <p:spPr>
          <a:xfrm>
            <a:off x="2195736" y="2348880"/>
            <a:ext cx="1368152" cy="242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000">
                <a:latin typeface="한컴 윤체 L"/>
                <a:ea typeface="한컴 윤체 L"/>
              </a:rPr>
              <a:t>게비이시의 모습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직사각형 5130"/>
          <p:cNvSpPr txBox="1"/>
          <p:nvPr/>
        </p:nvSpPr>
        <p:spPr>
          <a:xfrm>
            <a:off x="611555" y="2636912"/>
            <a:ext cx="3672410" cy="11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latin typeface="한컴 윤체 L"/>
                <a:ea typeface="한컴 윤체 L"/>
              </a:rPr>
              <a:t>794년 : 에미시 정벌 성공</a:t>
            </a:r>
          </a:p>
          <a:p>
            <a:pPr>
              <a:defRPr lang="ko-KR" altLang="en-US"/>
            </a:pPr>
            <a:r>
              <a:rPr lang="ko-KR" altLang="en-US" sz="1600">
                <a:latin typeface="한컴 윤체 L"/>
                <a:ea typeface="한컴 윤체 L"/>
              </a:rPr>
              <a:t> </a:t>
            </a:r>
            <a:r>
              <a:rPr lang="ko-KR" altLang="en-US" sz="1500">
                <a:latin typeface="한컴 윤체 L"/>
                <a:ea typeface="한컴 윤체 L"/>
              </a:rPr>
              <a:t>→</a:t>
            </a:r>
            <a:r>
              <a:rPr lang="ko-KR" altLang="en-US" sz="1700">
                <a:latin typeface="한컴 윤체 L"/>
                <a:ea typeface="한컴 윤체 L"/>
              </a:rPr>
              <a:t>오토모노 오토마로(정이대사)</a:t>
            </a:r>
          </a:p>
          <a:p>
            <a:pPr>
              <a:defRPr lang="ko-KR" altLang="en-US"/>
            </a:pPr>
            <a:r>
              <a:rPr lang="ko-KR" altLang="en-US" sz="1700">
                <a:latin typeface="한컴 윤체 L"/>
                <a:ea typeface="한컴 윤체 L"/>
              </a:rPr>
              <a:t>    + 사카노우에노 다무라마로(부사)</a:t>
            </a:r>
          </a:p>
          <a:p>
            <a:pPr>
              <a:defRPr lang="ko-KR" altLang="en-US"/>
            </a:pPr>
            <a:r>
              <a:rPr lang="ko-KR" altLang="en-US" sz="1700">
                <a:latin typeface="한컴 윤체 L"/>
                <a:ea typeface="한컴 윤체 L"/>
              </a:rPr>
              <a:t>    + 10만 병력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</a:t>
            </a:r>
            <a:r>
              <a:rPr lang="ko-KR" altLang="en-US" sz="4000" b="1">
                <a:solidFill>
                  <a:schemeClr val="accent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헤이안 시대 - 헤이안 천도와 동북 경영</a:t>
            </a:r>
          </a:p>
        </p:txBody>
      </p:sp>
      <p:sp>
        <p:nvSpPr>
          <p:cNvPr id="5131" name="직사각형 5130"/>
          <p:cNvSpPr txBox="1"/>
          <p:nvPr/>
        </p:nvSpPr>
        <p:spPr>
          <a:xfrm>
            <a:off x="5076056" y="2199174"/>
            <a:ext cx="3672408" cy="36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latin typeface="한컴 윤체 L"/>
                <a:ea typeface="한컴 윤체 L"/>
              </a:rPr>
              <a:t>789년 : 기노고사미, 에미시 진압 실패</a:t>
            </a:r>
          </a:p>
        </p:txBody>
      </p:sp>
      <p:sp>
        <p:nvSpPr>
          <p:cNvPr id="5146" name="직사각형 5130"/>
          <p:cNvSpPr txBox="1"/>
          <p:nvPr/>
        </p:nvSpPr>
        <p:spPr>
          <a:xfrm>
            <a:off x="5076056" y="3246135"/>
            <a:ext cx="3672408" cy="36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latin typeface="한컴 윤체 L"/>
                <a:ea typeface="한컴 윤체 L"/>
              </a:rPr>
              <a:t>797년 : 다무라마로, 정이대장군 임명</a:t>
            </a:r>
          </a:p>
        </p:txBody>
      </p:sp>
      <p:sp>
        <p:nvSpPr>
          <p:cNvPr id="5150" name="직사각형 5130"/>
          <p:cNvSpPr txBox="1"/>
          <p:nvPr/>
        </p:nvSpPr>
        <p:spPr>
          <a:xfrm>
            <a:off x="5076056" y="3861048"/>
            <a:ext cx="3672408" cy="366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latin typeface="한컴 윤체 L"/>
                <a:ea typeface="한컴 윤체 L"/>
              </a:rPr>
              <a:t>802년 : 아사와 성 축성</a:t>
            </a:r>
          </a:p>
        </p:txBody>
      </p:sp>
      <p:grpSp>
        <p:nvGrpSpPr>
          <p:cNvPr id="5152" name="그룹 5151"/>
          <p:cNvGrpSpPr/>
          <p:nvPr/>
        </p:nvGrpSpPr>
        <p:grpSpPr>
          <a:xfrm>
            <a:off x="727720" y="3789039"/>
            <a:ext cx="3556248" cy="2133605"/>
            <a:chOff x="727720" y="3570799"/>
            <a:chExt cx="3556248" cy="2133605"/>
          </a:xfrm>
        </p:grpSpPr>
        <p:pic>
          <p:nvPicPr>
            <p:cNvPr id="5139" name="그림 5138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27720" y="3570799"/>
              <a:ext cx="3412232" cy="1874424"/>
            </a:xfrm>
            <a:prstGeom prst="rect">
              <a:avLst/>
            </a:prstGeom>
          </p:spPr>
        </p:pic>
        <p:sp>
          <p:nvSpPr>
            <p:cNvPr id="5151" name="직사각형 5150"/>
            <p:cNvSpPr txBox="1"/>
            <p:nvPr/>
          </p:nvSpPr>
          <p:spPr>
            <a:xfrm>
              <a:off x="1475655" y="5445224"/>
              <a:ext cx="2808313" cy="259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1100">
                  <a:latin typeface="한컴 윤체 L"/>
                  <a:ea typeface="한컴 윤체 L"/>
                </a:rPr>
                <a:t>사카노우에노 다무라마로의 에미시 진압 모습</a:t>
              </a:r>
            </a:p>
          </p:txBody>
        </p:sp>
      </p:grpSp>
      <p:sp>
        <p:nvSpPr>
          <p:cNvPr id="5156" name="직사각형 5130"/>
          <p:cNvSpPr txBox="1"/>
          <p:nvPr/>
        </p:nvSpPr>
        <p:spPr>
          <a:xfrm>
            <a:off x="5076056" y="4681428"/>
            <a:ext cx="3672408" cy="62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latin typeface="한컴 윤체 L"/>
                <a:ea typeface="한컴 윤체 L"/>
              </a:rPr>
              <a:t>805년 : 동북 원정 중단</a:t>
            </a:r>
          </a:p>
          <a:p>
            <a:pPr>
              <a:defRPr lang="ko-KR" altLang="en-US"/>
            </a:pPr>
            <a:r>
              <a:rPr lang="ko-KR" altLang="en-US" sz="1700">
                <a:latin typeface="한컴 윤체 L"/>
                <a:ea typeface="한컴 윤체 L"/>
              </a:rPr>
              <a:t> - 민중에게 많은 부담 때문</a:t>
            </a:r>
          </a:p>
        </p:txBody>
      </p:sp>
      <p:grpSp>
        <p:nvGrpSpPr>
          <p:cNvPr id="5165" name="그룹 5164"/>
          <p:cNvGrpSpPr/>
          <p:nvPr/>
        </p:nvGrpSpPr>
        <p:grpSpPr>
          <a:xfrm>
            <a:off x="3167856" y="2069522"/>
            <a:ext cx="1841586" cy="3826774"/>
            <a:chOff x="3167856" y="2069522"/>
            <a:chExt cx="1841586" cy="3826774"/>
          </a:xfrm>
        </p:grpSpPr>
        <p:cxnSp>
          <p:nvCxnSpPr>
            <p:cNvPr id="5124" name="직선 화살표 연결선 5123"/>
            <p:cNvCxnSpPr/>
            <p:nvPr/>
          </p:nvCxnSpPr>
          <p:spPr>
            <a:xfrm rot="16200000" flipH="1">
              <a:off x="2628020" y="3982909"/>
              <a:ext cx="3826774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32" name="그룹 5131"/>
            <p:cNvGrpSpPr/>
            <p:nvPr/>
          </p:nvGrpSpPr>
          <p:grpSpPr>
            <a:xfrm>
              <a:off x="4545280" y="2312888"/>
              <a:ext cx="464162" cy="108000"/>
              <a:chOff x="4545280" y="2420888"/>
              <a:chExt cx="464162" cy="108000"/>
            </a:xfrm>
          </p:grpSpPr>
          <p:sp>
            <p:nvSpPr>
              <p:cNvPr id="5127" name="타원 5126"/>
              <p:cNvSpPr/>
              <p:nvPr/>
            </p:nvSpPr>
            <p:spPr>
              <a:xfrm>
                <a:off x="4901442" y="242088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cxnSp>
            <p:nvCxnSpPr>
              <p:cNvPr id="5130" name="직선 연결선 5129"/>
              <p:cNvCxnSpPr>
                <a:stCxn id="5127" idx="2"/>
              </p:cNvCxnSpPr>
              <p:nvPr/>
            </p:nvCxnSpPr>
            <p:spPr>
              <a:xfrm rot="10800000">
                <a:off x="4545280" y="2474888"/>
                <a:ext cx="35616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36" name="타원 5126"/>
            <p:cNvSpPr/>
            <p:nvPr/>
          </p:nvSpPr>
          <p:spPr>
            <a:xfrm rot="21600000" flipH="1">
              <a:off x="3167856" y="2744936"/>
              <a:ext cx="108000" cy="108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5137" name="직선 연결선 5129"/>
            <p:cNvCxnSpPr>
              <a:stCxn id="5136" idx="2"/>
            </p:cNvCxnSpPr>
            <p:nvPr/>
          </p:nvCxnSpPr>
          <p:spPr>
            <a:xfrm>
              <a:off x="3275856" y="2798936"/>
              <a:ext cx="125753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47" name="그룹 5142"/>
            <p:cNvGrpSpPr/>
            <p:nvPr/>
          </p:nvGrpSpPr>
          <p:grpSpPr>
            <a:xfrm>
              <a:off x="4545280" y="4005064"/>
              <a:ext cx="464162" cy="108000"/>
              <a:chOff x="4545280" y="2420888"/>
              <a:chExt cx="464162" cy="108000"/>
            </a:xfrm>
          </p:grpSpPr>
          <p:sp>
            <p:nvSpPr>
              <p:cNvPr id="5148" name="타원 5126"/>
              <p:cNvSpPr/>
              <p:nvPr/>
            </p:nvSpPr>
            <p:spPr>
              <a:xfrm>
                <a:off x="4901442" y="242088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cxnSp>
            <p:nvCxnSpPr>
              <p:cNvPr id="5149" name="직선 연결선 5129"/>
              <p:cNvCxnSpPr>
                <a:stCxn id="5148" idx="2"/>
              </p:cNvCxnSpPr>
              <p:nvPr/>
            </p:nvCxnSpPr>
            <p:spPr>
              <a:xfrm rot="10800000">
                <a:off x="4545280" y="2474888"/>
                <a:ext cx="35616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57" name="그룹 5142"/>
            <p:cNvGrpSpPr/>
            <p:nvPr/>
          </p:nvGrpSpPr>
          <p:grpSpPr>
            <a:xfrm>
              <a:off x="4545280" y="4833168"/>
              <a:ext cx="464162" cy="108000"/>
              <a:chOff x="4545280" y="2420888"/>
              <a:chExt cx="464162" cy="108000"/>
            </a:xfrm>
          </p:grpSpPr>
          <p:sp>
            <p:nvSpPr>
              <p:cNvPr id="5158" name="타원 5126"/>
              <p:cNvSpPr/>
              <p:nvPr/>
            </p:nvSpPr>
            <p:spPr>
              <a:xfrm>
                <a:off x="4901442" y="242088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cxnSp>
            <p:nvCxnSpPr>
              <p:cNvPr id="5159" name="직선 연결선 5129"/>
              <p:cNvCxnSpPr>
                <a:stCxn id="5158" idx="2"/>
              </p:cNvCxnSpPr>
              <p:nvPr/>
            </p:nvCxnSpPr>
            <p:spPr>
              <a:xfrm rot="10800000">
                <a:off x="4545280" y="2474888"/>
                <a:ext cx="35616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60" name="그룹 5142"/>
            <p:cNvGrpSpPr/>
            <p:nvPr/>
          </p:nvGrpSpPr>
          <p:grpSpPr>
            <a:xfrm>
              <a:off x="4545280" y="3375000"/>
              <a:ext cx="464162" cy="108000"/>
              <a:chOff x="4545280" y="2420888"/>
              <a:chExt cx="464162" cy="108000"/>
            </a:xfrm>
          </p:grpSpPr>
          <p:sp>
            <p:nvSpPr>
              <p:cNvPr id="5161" name="타원 5126"/>
              <p:cNvSpPr/>
              <p:nvPr/>
            </p:nvSpPr>
            <p:spPr>
              <a:xfrm>
                <a:off x="4901442" y="242088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cxnSp>
            <p:nvCxnSpPr>
              <p:cNvPr id="5162" name="직선 연결선 5129"/>
              <p:cNvCxnSpPr>
                <a:stCxn id="5161" idx="2"/>
              </p:cNvCxnSpPr>
              <p:nvPr/>
            </p:nvCxnSpPr>
            <p:spPr>
              <a:xfrm rot="10800000">
                <a:off x="4545280" y="2474888"/>
                <a:ext cx="35616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64" name="모서리가 둥근 직사각형 5163"/>
          <p:cNvSpPr/>
          <p:nvPr/>
        </p:nvSpPr>
        <p:spPr>
          <a:xfrm>
            <a:off x="3977934" y="1556792"/>
            <a:ext cx="1188132" cy="4320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동북 경영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선사시대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5131" y="1817365"/>
            <a:ext cx="5259465" cy="386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536" y="5925041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336" y="5925041"/>
            <a:ext cx="49022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25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</a:t>
            </a:r>
            <a:r>
              <a:rPr lang="ko-KR" altLang="en-US" sz="4000" b="1">
                <a:solidFill>
                  <a:schemeClr val="accent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헤이안 시대 - 후지와라 북가의 전성기</a:t>
            </a:r>
          </a:p>
        </p:txBody>
      </p:sp>
      <p:sp>
        <p:nvSpPr>
          <p:cNvPr id="5125" name="모서리가 둥근 직사각형 5124"/>
          <p:cNvSpPr/>
          <p:nvPr/>
        </p:nvSpPr>
        <p:spPr>
          <a:xfrm>
            <a:off x="1835696" y="1484784"/>
            <a:ext cx="6624736" cy="7920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섭정 : 천황이 어리거나 여제일  경우 정치를 대행하는 일, 또는 그 직책.</a:t>
            </a:r>
          </a:p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관백 : 성인이 된 천황 곁에서 섭정과 동일한 직무를 담당하는 것.</a:t>
            </a:r>
          </a:p>
        </p:txBody>
      </p:sp>
      <p:sp>
        <p:nvSpPr>
          <p:cNvPr id="5126" name="모서리가 둥근 직사각형 5125"/>
          <p:cNvSpPr/>
          <p:nvPr/>
        </p:nvSpPr>
        <p:spPr>
          <a:xfrm>
            <a:off x="611560" y="1520788"/>
            <a:ext cx="1080120" cy="72008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섭관정치</a:t>
            </a:r>
          </a:p>
        </p:txBody>
      </p:sp>
      <p:pic>
        <p:nvPicPr>
          <p:cNvPr id="5127" name="그림 512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1560" y="3035373"/>
            <a:ext cx="3412232" cy="2913906"/>
          </a:xfrm>
          <a:prstGeom prst="rect">
            <a:avLst/>
          </a:prstGeom>
        </p:spPr>
      </p:pic>
      <p:sp>
        <p:nvSpPr>
          <p:cNvPr id="5128" name="직사각형 5127"/>
          <p:cNvSpPr txBox="1"/>
          <p:nvPr/>
        </p:nvSpPr>
        <p:spPr>
          <a:xfrm>
            <a:off x="539552" y="2635394"/>
            <a:ext cx="3744416" cy="36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latin typeface="한컴 윤체 L"/>
                <a:ea typeface="한컴 윤체 L"/>
              </a:rPr>
              <a:t>천황(우측 중앙)과 섭관(우측 상방)</a:t>
            </a:r>
          </a:p>
        </p:txBody>
      </p:sp>
      <p:sp>
        <p:nvSpPr>
          <p:cNvPr id="5130" name="모서리가 둥근 직사각형 5129"/>
          <p:cNvSpPr/>
          <p:nvPr/>
        </p:nvSpPr>
        <p:spPr>
          <a:xfrm>
            <a:off x="4283968" y="2852936"/>
            <a:ext cx="2088232" cy="36004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섭정·관백이 되려면?</a:t>
            </a:r>
          </a:p>
        </p:txBody>
      </p:sp>
      <p:grpSp>
        <p:nvGrpSpPr>
          <p:cNvPr id="5147" name="그룹 5146"/>
          <p:cNvGrpSpPr/>
          <p:nvPr/>
        </p:nvGrpSpPr>
        <p:grpSpPr>
          <a:xfrm>
            <a:off x="4572000" y="3501008"/>
            <a:ext cx="2160240" cy="1872208"/>
            <a:chOff x="4716016" y="3284984"/>
            <a:chExt cx="2160240" cy="1872208"/>
          </a:xfrm>
        </p:grpSpPr>
        <p:pic>
          <p:nvPicPr>
            <p:cNvPr id="5132" name="그림 5131"/>
            <p:cNvPicPr>
              <a:picLocks noChangeAspect="1"/>
            </p:cNvPicPr>
            <p:nvPr/>
          </p:nvPicPr>
          <p:blipFill rotWithShape="1">
            <a:blip r:embed="rId3" cstate="print"/>
            <a:stretch>
              <a:fillRect/>
            </a:stretch>
          </p:blipFill>
          <p:spPr>
            <a:xfrm>
              <a:off x="6084168" y="3284984"/>
              <a:ext cx="792088" cy="792088"/>
            </a:xfrm>
            <a:prstGeom prst="rect">
              <a:avLst/>
            </a:prstGeom>
          </p:spPr>
        </p:pic>
        <p:pic>
          <p:nvPicPr>
            <p:cNvPr id="5133" name="그림 5132"/>
            <p:cNvPicPr>
              <a:picLocks noChangeAspect="1"/>
            </p:cNvPicPr>
            <p:nvPr/>
          </p:nvPicPr>
          <p:blipFill rotWithShape="1">
            <a:blip r:embed="rId4" cstate="print"/>
            <a:stretch>
              <a:fillRect/>
            </a:stretch>
          </p:blipFill>
          <p:spPr>
            <a:xfrm>
              <a:off x="4716016" y="3284984"/>
              <a:ext cx="792088" cy="792088"/>
            </a:xfrm>
            <a:prstGeom prst="rect">
              <a:avLst/>
            </a:prstGeom>
          </p:spPr>
        </p:pic>
        <p:sp>
          <p:nvSpPr>
            <p:cNvPr id="5134" name="직사각형 5133"/>
            <p:cNvSpPr txBox="1"/>
            <p:nvPr/>
          </p:nvSpPr>
          <p:spPr>
            <a:xfrm>
              <a:off x="4860032" y="4029814"/>
              <a:ext cx="576064" cy="333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1600">
                  <a:latin typeface="한컴 윤체 L"/>
                  <a:ea typeface="한컴 윤체 L"/>
                </a:rPr>
                <a:t>천황</a:t>
              </a:r>
            </a:p>
          </p:txBody>
        </p:sp>
        <p:sp>
          <p:nvSpPr>
            <p:cNvPr id="5135" name="직사각형 5134"/>
            <p:cNvSpPr txBox="1"/>
            <p:nvPr/>
          </p:nvSpPr>
          <p:spPr>
            <a:xfrm>
              <a:off x="6300192" y="4034373"/>
              <a:ext cx="360040" cy="338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1600">
                  <a:latin typeface="한컴 윤체 L"/>
                  <a:ea typeface="한컴 윤체 L"/>
                </a:rPr>
                <a:t>딸</a:t>
              </a:r>
            </a:p>
          </p:txBody>
        </p:sp>
        <p:cxnSp>
          <p:nvCxnSpPr>
            <p:cNvPr id="5136" name="직선 연결선 5135"/>
            <p:cNvCxnSpPr/>
            <p:nvPr/>
          </p:nvCxnSpPr>
          <p:spPr>
            <a:xfrm>
              <a:off x="5508104" y="3789040"/>
              <a:ext cx="540272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7" name="직선 연결선 5136"/>
            <p:cNvCxnSpPr/>
            <p:nvPr/>
          </p:nvCxnSpPr>
          <p:spPr>
            <a:xfrm>
              <a:off x="5508104" y="3861048"/>
              <a:ext cx="540272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39" name="그림 5138"/>
            <p:cNvPicPr>
              <a:picLocks noChangeAspect="1"/>
            </p:cNvPicPr>
            <p:nvPr/>
          </p:nvPicPr>
          <p:blipFill rotWithShape="1">
            <a:blip r:embed="rId5" cstate="print"/>
            <a:stretch>
              <a:fillRect/>
            </a:stretch>
          </p:blipFill>
          <p:spPr>
            <a:xfrm>
              <a:off x="5364088" y="4149080"/>
              <a:ext cx="864000" cy="864000"/>
            </a:xfrm>
            <a:prstGeom prst="rect">
              <a:avLst/>
            </a:prstGeom>
          </p:spPr>
        </p:pic>
        <p:cxnSp>
          <p:nvCxnSpPr>
            <p:cNvPr id="5140" name="직선 연결선 5139"/>
            <p:cNvCxnSpPr/>
            <p:nvPr/>
          </p:nvCxnSpPr>
          <p:spPr>
            <a:xfrm rot="16200000" flipH="1">
              <a:off x="5622500" y="4034684"/>
              <a:ext cx="347272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1" name="직사각형 5134"/>
            <p:cNvSpPr txBox="1"/>
            <p:nvPr/>
          </p:nvSpPr>
          <p:spPr>
            <a:xfrm>
              <a:off x="5292080" y="4819922"/>
              <a:ext cx="1224136" cy="337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1600">
                  <a:latin typeface="한컴 윤체 L"/>
                  <a:ea typeface="한컴 윤체 L"/>
                </a:rPr>
                <a:t>천황 = 아들</a:t>
              </a:r>
            </a:p>
          </p:txBody>
        </p:sp>
      </p:grpSp>
      <p:grpSp>
        <p:nvGrpSpPr>
          <p:cNvPr id="5148" name="그룹 5147"/>
          <p:cNvGrpSpPr/>
          <p:nvPr/>
        </p:nvGrpSpPr>
        <p:grpSpPr>
          <a:xfrm>
            <a:off x="6444208" y="3212976"/>
            <a:ext cx="792088" cy="936104"/>
            <a:chOff x="6588224" y="3212976"/>
            <a:chExt cx="792088" cy="936104"/>
          </a:xfrm>
        </p:grpSpPr>
        <p:sp>
          <p:nvSpPr>
            <p:cNvPr id="5143" name="타원 5142"/>
            <p:cNvSpPr/>
            <p:nvPr/>
          </p:nvSpPr>
          <p:spPr>
            <a:xfrm>
              <a:off x="6732240" y="3212976"/>
              <a:ext cx="504056" cy="93610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pic>
          <p:nvPicPr>
            <p:cNvPr id="5142" name="그림 5132"/>
            <p:cNvPicPr>
              <a:picLocks noChangeAspect="1"/>
            </p:cNvPicPr>
            <p:nvPr/>
          </p:nvPicPr>
          <p:blipFill rotWithShape="1">
            <a:blip r:embed="rId4" cstate="print"/>
            <a:stretch>
              <a:fillRect/>
            </a:stretch>
          </p:blipFill>
          <p:spPr>
            <a:xfrm>
              <a:off x="6588224" y="3284984"/>
              <a:ext cx="792088" cy="792088"/>
            </a:xfrm>
            <a:prstGeom prst="rect">
              <a:avLst/>
            </a:prstGeom>
          </p:spPr>
        </p:pic>
      </p:grpSp>
      <p:sp>
        <p:nvSpPr>
          <p:cNvPr id="5144" name="직사각형 5143"/>
          <p:cNvSpPr txBox="1"/>
          <p:nvPr/>
        </p:nvSpPr>
        <p:spPr>
          <a:xfrm>
            <a:off x="7236296" y="3429000"/>
            <a:ext cx="1224136" cy="56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600">
                <a:latin typeface="한컴 윤체 L"/>
                <a:ea typeface="한컴 윤체 L"/>
              </a:rPr>
              <a:t>부친</a:t>
            </a:r>
          </a:p>
          <a:p>
            <a:pPr>
              <a:defRPr lang="ko-KR" altLang="en-US"/>
            </a:pPr>
            <a:r>
              <a:rPr lang="ko-KR" altLang="en-US" sz="1600">
                <a:latin typeface="한컴 윤체 L"/>
                <a:ea typeface="한컴 윤체 L"/>
              </a:rPr>
              <a:t>: </a:t>
            </a:r>
            <a:r>
              <a:rPr lang="ko-KR" altLang="en-US" sz="1400">
                <a:latin typeface="한컴 윤체 L"/>
                <a:ea typeface="한컴 윤체 L"/>
              </a:rPr>
              <a:t>후지와라북가</a:t>
            </a:r>
          </a:p>
        </p:txBody>
      </p:sp>
      <p:sp>
        <p:nvSpPr>
          <p:cNvPr id="5146" name="직사각형 5145"/>
          <p:cNvSpPr/>
          <p:nvPr/>
        </p:nvSpPr>
        <p:spPr>
          <a:xfrm>
            <a:off x="7164288" y="4149080"/>
            <a:ext cx="1080120" cy="36004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섭정·백관</a:t>
            </a:r>
          </a:p>
        </p:txBody>
      </p:sp>
      <p:cxnSp>
        <p:nvCxnSpPr>
          <p:cNvPr id="5150" name="직선 화살표 연결선 5149"/>
          <p:cNvCxnSpPr>
            <a:stCxn id="5139" idx="3"/>
          </p:cNvCxnSpPr>
          <p:nvPr/>
        </p:nvCxnSpPr>
        <p:spPr>
          <a:xfrm flipV="1">
            <a:off x="6084072" y="4365104"/>
            <a:ext cx="936200" cy="432000"/>
          </a:xfrm>
          <a:prstGeom prst="straightConnector1">
            <a:avLst/>
          </a:prstGeom>
          <a:ln w="28575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1" name="직사각형 5150"/>
          <p:cNvSpPr txBox="1"/>
          <p:nvPr/>
        </p:nvSpPr>
        <p:spPr>
          <a:xfrm>
            <a:off x="6948264" y="4653136"/>
            <a:ext cx="1944216" cy="90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latin typeface="한컴 윤체 L"/>
                <a:ea typeface="한컴 윤체 L"/>
              </a:rPr>
              <a:t>자식은 딸,</a:t>
            </a:r>
          </a:p>
          <a:p>
            <a:pPr>
              <a:defRPr lang="ko-KR" altLang="en-US"/>
            </a:pPr>
            <a:r>
              <a:rPr lang="ko-KR" altLang="en-US">
                <a:latin typeface="한컴 윤체 L"/>
                <a:ea typeface="한컴 윤체 L"/>
              </a:rPr>
              <a:t>손자는 아들이 </a:t>
            </a:r>
          </a:p>
          <a:p>
            <a:pPr>
              <a:defRPr lang="ko-KR" altLang="en-US"/>
            </a:pPr>
            <a:r>
              <a:rPr lang="ko-KR" altLang="en-US">
                <a:latin typeface="한컴 윤체 L"/>
                <a:ea typeface="한컴 윤체 L"/>
              </a:rPr>
              <a:t>태어나야 함.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4" name="모서리가 둥근 직사각형 5124"/>
          <p:cNvSpPr/>
          <p:nvPr/>
        </p:nvSpPr>
        <p:spPr>
          <a:xfrm>
            <a:off x="4788024" y="4797152"/>
            <a:ext cx="2952328" cy="1800200"/>
          </a:xfrm>
          <a:prstGeom prst="roundRect">
            <a:avLst>
              <a:gd name="adj" fmla="val 677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170146" algn="l"/>
              </a:tabLst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</p:txBody>
      </p:sp>
      <p:sp>
        <p:nvSpPr>
          <p:cNvPr id="5164" name="모서리가 둥근 직사각형 5124"/>
          <p:cNvSpPr/>
          <p:nvPr/>
        </p:nvSpPr>
        <p:spPr>
          <a:xfrm>
            <a:off x="3635896" y="4797152"/>
            <a:ext cx="1080120" cy="1800200"/>
          </a:xfrm>
          <a:prstGeom prst="roundRect">
            <a:avLst>
              <a:gd name="adj" fmla="val 13964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170146" algn="l"/>
              </a:tabLst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  <a:p>
            <a:pPr>
              <a:tabLst>
                <a:tab pos="1170146" algn="l"/>
              </a:tabLst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  <a:p>
            <a:pPr>
              <a:tabLst>
                <a:tab pos="1170146" algn="l"/>
              </a:tabLst>
              <a:defRPr lang="ko-KR" altLang="en-US"/>
            </a:pPr>
            <a:endParaRPr lang="ko-KR" altLang="en-US">
              <a:solidFill>
                <a:srgbClr val="03090E"/>
              </a:solidFill>
              <a:latin typeface="한컴 윤체 L"/>
              <a:ea typeface="한컴 윤체 L"/>
            </a:endParaRPr>
          </a:p>
          <a:p>
            <a:pPr algn="ctr"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후지와라</a:t>
            </a:r>
          </a:p>
          <a:p>
            <a:pPr algn="ctr"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미치나가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</a:t>
            </a:r>
            <a:r>
              <a:rPr lang="ko-KR" altLang="en-US" sz="4000" b="1">
                <a:solidFill>
                  <a:schemeClr val="accent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헤이안 시대 - 후지와라 북가의 전성기</a:t>
            </a:r>
          </a:p>
        </p:txBody>
      </p:sp>
      <p:cxnSp>
        <p:nvCxnSpPr>
          <p:cNvPr id="5125" name="직선 연결선 4102"/>
          <p:cNvCxnSpPr/>
          <p:nvPr/>
        </p:nvCxnSpPr>
        <p:spPr>
          <a:xfrm>
            <a:off x="740958" y="3501005"/>
            <a:ext cx="7662084" cy="0"/>
          </a:xfrm>
          <a:prstGeom prst="line">
            <a:avLst/>
          </a:prstGeom>
          <a:ln w="28575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타원 4104"/>
          <p:cNvSpPr/>
          <p:nvPr/>
        </p:nvSpPr>
        <p:spPr>
          <a:xfrm>
            <a:off x="1403648" y="3429000"/>
            <a:ext cx="144016" cy="14401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27" name="타원 4108"/>
          <p:cNvSpPr/>
          <p:nvPr/>
        </p:nvSpPr>
        <p:spPr>
          <a:xfrm>
            <a:off x="2339752" y="3428997"/>
            <a:ext cx="144016" cy="14401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28" name="타원 4104"/>
          <p:cNvSpPr/>
          <p:nvPr/>
        </p:nvSpPr>
        <p:spPr>
          <a:xfrm>
            <a:off x="3733038" y="3429000"/>
            <a:ext cx="144016" cy="14401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29" name="타원 4108"/>
          <p:cNvSpPr/>
          <p:nvPr/>
        </p:nvSpPr>
        <p:spPr>
          <a:xfrm>
            <a:off x="6444208" y="3429000"/>
            <a:ext cx="144016" cy="14401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30" name="타원 4104"/>
          <p:cNvSpPr/>
          <p:nvPr/>
        </p:nvSpPr>
        <p:spPr>
          <a:xfrm>
            <a:off x="4644008" y="3429000"/>
            <a:ext cx="144016" cy="14401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31" name="모서리가 둥근 직사각형 5122"/>
          <p:cNvSpPr/>
          <p:nvPr/>
        </p:nvSpPr>
        <p:spPr>
          <a:xfrm>
            <a:off x="539552" y="1412776"/>
            <a:ext cx="3888432" cy="36004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후지와라 : 일본사의 대표적인 귀족</a:t>
            </a:r>
          </a:p>
        </p:txBody>
      </p:sp>
      <p:sp>
        <p:nvSpPr>
          <p:cNvPr id="5132" name="모서리가 둥근 직사각형 5124"/>
          <p:cNvSpPr/>
          <p:nvPr/>
        </p:nvSpPr>
        <p:spPr>
          <a:xfrm>
            <a:off x="539552" y="1844824"/>
            <a:ext cx="7344816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기원 : 나카토미노 가마타리가 덴지 천황으로부터 후지와라 성을 하사 받음.</a:t>
            </a:r>
          </a:p>
        </p:txBody>
      </p:sp>
      <p:sp>
        <p:nvSpPr>
          <p:cNvPr id="5135" name="이등변 삼각형 4133"/>
          <p:cNvSpPr/>
          <p:nvPr/>
        </p:nvSpPr>
        <p:spPr>
          <a:xfrm flipV="1">
            <a:off x="1421656" y="3284981"/>
            <a:ext cx="108000" cy="108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175">
            <a:solidFill>
              <a:schemeClr val="accent1">
                <a:shade val="20000"/>
              </a:schemeClr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36" name="직사각형 5150"/>
          <p:cNvSpPr txBox="1"/>
          <p:nvPr/>
        </p:nvSpPr>
        <p:spPr>
          <a:xfrm>
            <a:off x="683568" y="2512677"/>
            <a:ext cx="1584176" cy="776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한컴 윤체 L"/>
                <a:ea typeface="한컴 윤체 L"/>
              </a:rPr>
              <a:t>737년</a:t>
            </a:r>
          </a:p>
          <a:p>
            <a:pPr algn="ctr">
              <a:defRPr lang="ko-KR" altLang="en-US"/>
            </a:pPr>
            <a:r>
              <a:rPr lang="ko-KR" altLang="en-US" sz="1500">
                <a:latin typeface="한컴 윤체 L"/>
                <a:ea typeface="한컴 윤체 L"/>
              </a:rPr>
              <a:t>후히토의 네 아들 모두 사망</a:t>
            </a:r>
          </a:p>
        </p:txBody>
      </p:sp>
      <p:sp>
        <p:nvSpPr>
          <p:cNvPr id="5139" name="이등변 삼각형 4133"/>
          <p:cNvSpPr/>
          <p:nvPr/>
        </p:nvSpPr>
        <p:spPr>
          <a:xfrm>
            <a:off x="2357760" y="3609029"/>
            <a:ext cx="108000" cy="108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175">
            <a:solidFill>
              <a:schemeClr val="accent1">
                <a:shade val="20000"/>
              </a:schemeClr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41" name="직사각형 5150"/>
          <p:cNvSpPr txBox="1"/>
          <p:nvPr/>
        </p:nvSpPr>
        <p:spPr>
          <a:xfrm>
            <a:off x="1403648" y="3717029"/>
            <a:ext cx="2016224" cy="776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한컴 윤체 L"/>
                <a:ea typeface="한컴 윤체 L"/>
              </a:rPr>
              <a:t>810년</a:t>
            </a:r>
          </a:p>
          <a:p>
            <a:pPr algn="ctr">
              <a:defRPr lang="ko-KR" altLang="en-US"/>
            </a:pPr>
            <a:r>
              <a:rPr lang="ko-KR" altLang="en-US" sz="1500">
                <a:latin typeface="한컴 윤체 L"/>
                <a:ea typeface="한컴 윤체 L"/>
              </a:rPr>
              <a:t>후유쓰구, 구스코의 변으로 북가 번경 기초 쌓음</a:t>
            </a:r>
          </a:p>
        </p:txBody>
      </p:sp>
      <p:sp>
        <p:nvSpPr>
          <p:cNvPr id="5142" name="이등변 삼각형 4133"/>
          <p:cNvSpPr/>
          <p:nvPr/>
        </p:nvSpPr>
        <p:spPr>
          <a:xfrm flipV="1">
            <a:off x="3751046" y="3284981"/>
            <a:ext cx="108000" cy="108000"/>
          </a:xfrm>
          <a:prstGeom prst="triangle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43" name="직사각형 5150"/>
          <p:cNvSpPr txBox="1"/>
          <p:nvPr/>
        </p:nvSpPr>
        <p:spPr>
          <a:xfrm>
            <a:off x="3131840" y="2739397"/>
            <a:ext cx="1296145" cy="54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한컴 윤체 L"/>
                <a:ea typeface="한컴 윤체 L"/>
              </a:rPr>
              <a:t>842년</a:t>
            </a:r>
          </a:p>
          <a:p>
            <a:pPr algn="ctr">
              <a:defRPr lang="ko-KR" altLang="en-US"/>
            </a:pPr>
            <a:r>
              <a:rPr lang="ko-KR" altLang="en-US" sz="1500">
                <a:latin typeface="한컴 윤체 L"/>
                <a:ea typeface="한컴 윤체 L"/>
              </a:rPr>
              <a:t>조와의 변 발생</a:t>
            </a:r>
          </a:p>
        </p:txBody>
      </p:sp>
      <p:sp>
        <p:nvSpPr>
          <p:cNvPr id="5144" name="이등변 삼각형 4133"/>
          <p:cNvSpPr/>
          <p:nvPr/>
        </p:nvSpPr>
        <p:spPr>
          <a:xfrm>
            <a:off x="4662016" y="3609029"/>
            <a:ext cx="108000" cy="108000"/>
          </a:xfrm>
          <a:prstGeom prst="triangle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45" name="직사각형 5150"/>
          <p:cNvSpPr txBox="1"/>
          <p:nvPr/>
        </p:nvSpPr>
        <p:spPr>
          <a:xfrm>
            <a:off x="3707904" y="3717029"/>
            <a:ext cx="2016224" cy="776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한컴 윤체 L"/>
                <a:ea typeface="한컴 윤체 L"/>
              </a:rPr>
              <a:t>866년</a:t>
            </a:r>
          </a:p>
          <a:p>
            <a:pPr algn="ctr">
              <a:defRPr lang="ko-KR" altLang="en-US"/>
            </a:pPr>
            <a:r>
              <a:rPr lang="ko-KR" altLang="en-US" sz="1500">
                <a:latin typeface="한컴 윤체 L"/>
                <a:ea typeface="한컴 윤체 L"/>
              </a:rPr>
              <a:t>오테몬의 변 발생</a:t>
            </a:r>
          </a:p>
          <a:p>
            <a:pPr algn="ctr">
              <a:defRPr lang="ko-KR" altLang="en-US"/>
            </a:pPr>
            <a:r>
              <a:rPr lang="ko-KR" altLang="en-US" sz="1500">
                <a:latin typeface="한컴 윤체 L"/>
                <a:ea typeface="한컴 윤체 L"/>
              </a:rPr>
              <a:t>요시후사, 섭정이 됨</a:t>
            </a:r>
          </a:p>
        </p:txBody>
      </p:sp>
      <p:sp>
        <p:nvSpPr>
          <p:cNvPr id="5146" name="타원 4108"/>
          <p:cNvSpPr/>
          <p:nvPr/>
        </p:nvSpPr>
        <p:spPr>
          <a:xfrm>
            <a:off x="7380312" y="3429000"/>
            <a:ext cx="144016" cy="14401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47" name="이등변 삼각형 4133"/>
          <p:cNvSpPr/>
          <p:nvPr/>
        </p:nvSpPr>
        <p:spPr>
          <a:xfrm flipV="1">
            <a:off x="6462216" y="3284981"/>
            <a:ext cx="108000" cy="108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175">
            <a:solidFill>
              <a:schemeClr val="accent1">
                <a:shade val="20000"/>
              </a:schemeClr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48" name="이등변 삼각형 4133"/>
          <p:cNvSpPr/>
          <p:nvPr/>
        </p:nvSpPr>
        <p:spPr>
          <a:xfrm>
            <a:off x="7398320" y="3609029"/>
            <a:ext cx="108000" cy="108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175">
            <a:solidFill>
              <a:schemeClr val="accent1">
                <a:shade val="20000"/>
              </a:schemeClr>
            </a:solidFill>
            <a:prstDash val="soli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149" name="직사각형 5150"/>
          <p:cNvSpPr txBox="1"/>
          <p:nvPr/>
        </p:nvSpPr>
        <p:spPr>
          <a:xfrm>
            <a:off x="5868143" y="2739397"/>
            <a:ext cx="1296145" cy="544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한컴 윤체 L"/>
                <a:ea typeface="한컴 윤체 L"/>
              </a:rPr>
              <a:t>969년</a:t>
            </a:r>
          </a:p>
          <a:p>
            <a:pPr algn="ctr">
              <a:defRPr lang="ko-KR" altLang="en-US"/>
            </a:pPr>
            <a:r>
              <a:rPr lang="ko-KR" altLang="en-US" sz="1500">
                <a:latin typeface="한컴 윤체 L"/>
                <a:ea typeface="한컴 윤체 L"/>
              </a:rPr>
              <a:t>안나의 변 발생</a:t>
            </a:r>
          </a:p>
        </p:txBody>
      </p:sp>
      <p:sp>
        <p:nvSpPr>
          <p:cNvPr id="5150" name="직사각형 5150"/>
          <p:cNvSpPr txBox="1"/>
          <p:nvPr/>
        </p:nvSpPr>
        <p:spPr>
          <a:xfrm>
            <a:off x="6444208" y="3717029"/>
            <a:ext cx="2016224" cy="548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500">
                <a:latin typeface="한컴 윤체 L"/>
                <a:ea typeface="한컴 윤체 L"/>
              </a:rPr>
              <a:t>1027년</a:t>
            </a:r>
          </a:p>
          <a:p>
            <a:pPr algn="ctr">
              <a:defRPr lang="ko-KR" altLang="en-US"/>
            </a:pPr>
            <a:r>
              <a:rPr lang="ko-KR" altLang="en-US" sz="1500">
                <a:latin typeface="한컴 윤체 L"/>
                <a:ea typeface="한컴 윤체 L"/>
              </a:rPr>
              <a:t>미치나가 사망</a:t>
            </a:r>
          </a:p>
        </p:txBody>
      </p:sp>
      <p:pic>
        <p:nvPicPr>
          <p:cNvPr id="5161" name="그림 27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3671900" y="4725144"/>
            <a:ext cx="1008112" cy="1008112"/>
          </a:xfrm>
          <a:prstGeom prst="rect">
            <a:avLst/>
          </a:prstGeom>
        </p:spPr>
      </p:pic>
      <p:sp>
        <p:nvSpPr>
          <p:cNvPr id="5163" name="모서리가 둥근 직사각형 5124"/>
          <p:cNvSpPr/>
          <p:nvPr/>
        </p:nvSpPr>
        <p:spPr>
          <a:xfrm>
            <a:off x="6084168" y="4797152"/>
            <a:ext cx="2520280" cy="1800200"/>
          </a:xfrm>
          <a:prstGeom prst="roundRect">
            <a:avLst>
              <a:gd name="adj" fmla="val 677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966년~1027년</a:t>
            </a:r>
          </a:p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* 딸 넷을 차례차례 천황</a:t>
            </a:r>
          </a:p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  가에 황후로 보내 외척</a:t>
            </a:r>
          </a:p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  관계를 맺음.</a:t>
            </a:r>
          </a:p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* 30여 년간 권력을 잡음.</a:t>
            </a:r>
          </a:p>
        </p:txBody>
      </p:sp>
      <p:cxnSp>
        <p:nvCxnSpPr>
          <p:cNvPr id="5167" name="직선 연결선 5166"/>
          <p:cNvCxnSpPr/>
          <p:nvPr/>
        </p:nvCxnSpPr>
        <p:spPr>
          <a:xfrm>
            <a:off x="3611747" y="5733256"/>
            <a:ext cx="1176277" cy="0"/>
          </a:xfrm>
          <a:prstGeom prst="line">
            <a:avLst/>
          </a:prstGeom>
          <a:ln w="28575">
            <a:solidFill>
              <a:srgbClr val="F3FB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73" name="그림 5172"/>
          <p:cNvPicPr/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5004048" y="4869160"/>
            <a:ext cx="1080120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</a:t>
            </a:r>
            <a:r>
              <a:rPr lang="ko-KR" altLang="en-US" sz="4000" b="1">
                <a:solidFill>
                  <a:schemeClr val="accent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헤이안 시대 - 국풍문화의 발전</a:t>
            </a:r>
          </a:p>
        </p:txBody>
      </p:sp>
      <p:sp>
        <p:nvSpPr>
          <p:cNvPr id="5123" name="모서리가 둥근 직사각형 5122"/>
          <p:cNvSpPr/>
          <p:nvPr/>
        </p:nvSpPr>
        <p:spPr>
          <a:xfrm>
            <a:off x="539552" y="1502786"/>
            <a:ext cx="1080120" cy="61206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견당사 폐지</a:t>
            </a:r>
          </a:p>
        </p:txBody>
      </p:sp>
      <p:sp>
        <p:nvSpPr>
          <p:cNvPr id="5125" name="모서리가 둥근 직사각형 5124"/>
          <p:cNvSpPr/>
          <p:nvPr/>
        </p:nvSpPr>
        <p:spPr>
          <a:xfrm>
            <a:off x="1835696" y="1484784"/>
            <a:ext cx="6624736" cy="64807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당, 신라, 발해 쇠퇴</a:t>
            </a:r>
          </a:p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→ 견당사 : 도항의 위험성, 당 정세의 불안을 이유로 파견 중지 건의</a:t>
            </a:r>
          </a:p>
        </p:txBody>
      </p:sp>
      <p:sp>
        <p:nvSpPr>
          <p:cNvPr id="5126" name="모서리가 둥근 직사각형 5125"/>
          <p:cNvSpPr/>
          <p:nvPr/>
        </p:nvSpPr>
        <p:spPr>
          <a:xfrm>
            <a:off x="539552" y="2312876"/>
            <a:ext cx="1080120" cy="61206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가나문자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사용</a:t>
            </a:r>
          </a:p>
        </p:txBody>
      </p:sp>
      <p:sp>
        <p:nvSpPr>
          <p:cNvPr id="5127" name="모서리가 둥근 직사각형 5124"/>
          <p:cNvSpPr/>
          <p:nvPr/>
        </p:nvSpPr>
        <p:spPr>
          <a:xfrm>
            <a:off x="1835696" y="2276872"/>
            <a:ext cx="6624736" cy="64807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만요가나 점차 사라짐</a:t>
            </a:r>
          </a:p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→초서체로 바뀌면서 히라가나로 발전, 가타카나도 고안(한문훈독용)</a:t>
            </a:r>
          </a:p>
        </p:txBody>
      </p:sp>
      <p:sp>
        <p:nvSpPr>
          <p:cNvPr id="5128" name="모서리가 둥근 직사각형 5127"/>
          <p:cNvSpPr/>
          <p:nvPr/>
        </p:nvSpPr>
        <p:spPr>
          <a:xfrm>
            <a:off x="539552" y="3122966"/>
            <a:ext cx="1080120" cy="95410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문학</a:t>
            </a:r>
          </a:p>
        </p:txBody>
      </p:sp>
      <p:sp>
        <p:nvSpPr>
          <p:cNvPr id="5129" name="모서리가 둥근 직사각형 5124"/>
          <p:cNvSpPr/>
          <p:nvPr/>
        </p:nvSpPr>
        <p:spPr>
          <a:xfrm>
            <a:off x="1835696" y="3104964"/>
            <a:ext cx="6624736" cy="972108"/>
          </a:xfrm>
          <a:prstGeom prst="roundRect">
            <a:avLst>
              <a:gd name="adj" fmla="val 625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시가 : '고킨와카슈' - 다이고천황 시가 정리하라 명령함</a:t>
            </a:r>
          </a:p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수필 : 세이쇼나곤, '미쿠라노소시' 지음</a:t>
            </a:r>
          </a:p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이야기 : 무라사키 시키부, '겐지 모노가타리'완성</a:t>
            </a:r>
          </a:p>
        </p:txBody>
      </p:sp>
      <p:pic>
        <p:nvPicPr>
          <p:cNvPr id="5131" name="그림 5130"/>
          <p:cNvPicPr>
            <a:picLocks noChangeAspect="1"/>
          </p:cNvPicPr>
          <p:nvPr/>
        </p:nvPicPr>
        <p:blipFill rotWithShape="1">
          <a:blip r:embed="rId2"/>
          <a:srcRect l="7510" t="12860" r="6050" b="15040"/>
          <a:stretch>
            <a:fillRect/>
          </a:stretch>
        </p:blipFill>
        <p:spPr>
          <a:xfrm>
            <a:off x="4932040" y="4520104"/>
            <a:ext cx="3456384" cy="1933231"/>
          </a:xfrm>
          <a:prstGeom prst="rect">
            <a:avLst/>
          </a:prstGeom>
        </p:spPr>
      </p:pic>
      <p:sp>
        <p:nvSpPr>
          <p:cNvPr id="5132" name="직사각형 5131"/>
          <p:cNvSpPr txBox="1"/>
          <p:nvPr/>
        </p:nvSpPr>
        <p:spPr>
          <a:xfrm>
            <a:off x="7020272" y="4277385"/>
            <a:ext cx="1440160" cy="242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000">
                <a:solidFill>
                  <a:srgbClr val="000000"/>
                </a:solidFill>
                <a:latin typeface="한컴 윤체 L"/>
                <a:ea typeface="한컴 윤체 L"/>
              </a:rPr>
              <a:t>겐지 모노가타리 에마키</a:t>
            </a:r>
          </a:p>
        </p:txBody>
      </p:sp>
      <p:pic>
        <p:nvPicPr>
          <p:cNvPr id="5134" name="그림 513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27784" y="4506719"/>
            <a:ext cx="2088232" cy="1946616"/>
          </a:xfrm>
          <a:prstGeom prst="rect">
            <a:avLst/>
          </a:prstGeom>
        </p:spPr>
      </p:pic>
      <p:sp>
        <p:nvSpPr>
          <p:cNvPr id="5135" name="직사각형 5134"/>
          <p:cNvSpPr txBox="1"/>
          <p:nvPr/>
        </p:nvSpPr>
        <p:spPr>
          <a:xfrm>
            <a:off x="3563887" y="4273560"/>
            <a:ext cx="1152129" cy="23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000">
                <a:solidFill>
                  <a:srgbClr val="000000"/>
                </a:solidFill>
                <a:latin typeface="한컴 윤체 L"/>
                <a:ea typeface="한컴 윤체 L"/>
              </a:rPr>
              <a:t>가나로 쓰인 편지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</a:t>
            </a:r>
            <a:r>
              <a:rPr lang="ko-KR" altLang="en-US" sz="4000" b="1">
                <a:solidFill>
                  <a:schemeClr val="accent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헤이안 시대 - 국풍문화의 발전</a:t>
            </a:r>
          </a:p>
        </p:txBody>
      </p:sp>
      <p:grpSp>
        <p:nvGrpSpPr>
          <p:cNvPr id="5133" name="그룹 5132"/>
          <p:cNvGrpSpPr/>
          <p:nvPr/>
        </p:nvGrpSpPr>
        <p:grpSpPr>
          <a:xfrm>
            <a:off x="539552" y="1484784"/>
            <a:ext cx="7920880" cy="864096"/>
            <a:chOff x="539552" y="1484784"/>
            <a:chExt cx="7920880" cy="864096"/>
          </a:xfrm>
        </p:grpSpPr>
        <p:sp>
          <p:nvSpPr>
            <p:cNvPr id="5123" name="모서리가 둥근 직사각형 5122"/>
            <p:cNvSpPr/>
            <p:nvPr/>
          </p:nvSpPr>
          <p:spPr>
            <a:xfrm>
              <a:off x="539552" y="1529789"/>
              <a:ext cx="1080120" cy="77408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건축</a:t>
              </a:r>
            </a:p>
          </p:txBody>
        </p:sp>
        <p:sp>
          <p:nvSpPr>
            <p:cNvPr id="5124" name="모서리가 둥근 직사각형 5124"/>
            <p:cNvSpPr/>
            <p:nvPr/>
          </p:nvSpPr>
          <p:spPr>
            <a:xfrm>
              <a:off x="1835696" y="1484784"/>
              <a:ext cx="6624736" cy="86409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170146" algn="l"/>
                </a:tabLst>
                <a:defRPr lang="ko-KR" altLang="en-US"/>
              </a:pPr>
              <a:r>
                <a:rPr lang="ko-KR" altLang="en-US">
                  <a:solidFill>
                    <a:srgbClr val="03090E"/>
                  </a:solidFill>
                  <a:latin typeface="한컴 윤체 L"/>
                  <a:ea typeface="한컴 윤체 L"/>
                </a:rPr>
                <a:t>후지와라노 요리미치, 봉황당 건립</a:t>
              </a:r>
            </a:p>
            <a:p>
              <a:pPr>
                <a:tabLst>
                  <a:tab pos="1170146" algn="l"/>
                </a:tabLst>
                <a:defRPr lang="ko-KR" altLang="en-US"/>
              </a:pPr>
              <a:r>
                <a:rPr lang="ko-KR" altLang="en-US">
                  <a:solidFill>
                    <a:srgbClr val="03090E"/>
                  </a:solidFill>
                  <a:latin typeface="한컴 윤체 L"/>
                  <a:ea typeface="한컴 윤체 L"/>
                </a:rPr>
                <a:t> : 연못을 중심으로 정원 정면에 아미타여래를 안치한 아미타당 배치하는 사원 건축</a:t>
              </a:r>
            </a:p>
          </p:txBody>
        </p:sp>
      </p:grpSp>
      <p:grpSp>
        <p:nvGrpSpPr>
          <p:cNvPr id="5131" name="그룹 5130"/>
          <p:cNvGrpSpPr/>
          <p:nvPr/>
        </p:nvGrpSpPr>
        <p:grpSpPr>
          <a:xfrm>
            <a:off x="539552" y="2528900"/>
            <a:ext cx="7920880" cy="432048"/>
            <a:chOff x="539551" y="2492896"/>
            <a:chExt cx="7920880" cy="432048"/>
          </a:xfrm>
        </p:grpSpPr>
        <p:sp>
          <p:nvSpPr>
            <p:cNvPr id="5125" name="모서리가 둥근 직사각형 5122"/>
            <p:cNvSpPr/>
            <p:nvPr/>
          </p:nvSpPr>
          <p:spPr>
            <a:xfrm>
              <a:off x="539551" y="2501897"/>
              <a:ext cx="1080120" cy="423047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공예</a:t>
              </a:r>
            </a:p>
          </p:txBody>
        </p:sp>
        <p:sp>
          <p:nvSpPr>
            <p:cNvPr id="5126" name="모서리가 둥근 직사각형 5124"/>
            <p:cNvSpPr/>
            <p:nvPr/>
          </p:nvSpPr>
          <p:spPr>
            <a:xfrm>
              <a:off x="1835695" y="2492896"/>
              <a:ext cx="6624736" cy="43204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170146" algn="l"/>
                </a:tabLst>
                <a:defRPr lang="ko-KR" altLang="en-US"/>
              </a:pPr>
              <a:r>
                <a:rPr lang="ko-KR" altLang="en-US">
                  <a:solidFill>
                    <a:srgbClr val="03090E"/>
                  </a:solidFill>
                  <a:latin typeface="한컴 윤체 L"/>
                  <a:ea typeface="한컴 윤체 L"/>
                </a:rPr>
                <a:t>마키에 : 옻칠 사용해 문양을 만든 뒤 금·은 등의 가루를 뿌리는 칠기</a:t>
              </a:r>
            </a:p>
          </p:txBody>
        </p:sp>
      </p:grpSp>
      <p:grpSp>
        <p:nvGrpSpPr>
          <p:cNvPr id="5132" name="그룹 5131"/>
          <p:cNvGrpSpPr/>
          <p:nvPr/>
        </p:nvGrpSpPr>
        <p:grpSpPr>
          <a:xfrm>
            <a:off x="539552" y="3140968"/>
            <a:ext cx="7920880" cy="432048"/>
            <a:chOff x="539552" y="2996952"/>
            <a:chExt cx="7920880" cy="432048"/>
          </a:xfrm>
        </p:grpSpPr>
        <p:sp>
          <p:nvSpPr>
            <p:cNvPr id="5129" name="모서리가 둥근 직사각형 5122"/>
            <p:cNvSpPr/>
            <p:nvPr/>
          </p:nvSpPr>
          <p:spPr>
            <a:xfrm>
              <a:off x="539552" y="3014954"/>
              <a:ext cx="1080120" cy="41404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의복</a:t>
              </a:r>
            </a:p>
          </p:txBody>
        </p:sp>
        <p:sp>
          <p:nvSpPr>
            <p:cNvPr id="5130" name="모서리가 둥근 직사각형 5124"/>
            <p:cNvSpPr/>
            <p:nvPr/>
          </p:nvSpPr>
          <p:spPr>
            <a:xfrm>
              <a:off x="1835696" y="2996952"/>
              <a:ext cx="6624736" cy="43204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170146" algn="l"/>
                </a:tabLst>
                <a:defRPr lang="ko-KR" altLang="en-US"/>
              </a:pPr>
              <a:r>
                <a:rPr lang="ko-KR" altLang="en-US">
                  <a:solidFill>
                    <a:srgbClr val="03090E"/>
                  </a:solidFill>
                  <a:latin typeface="한컴 윤체 L"/>
                  <a:ea typeface="한컴 윤체 L"/>
                </a:rPr>
                <a:t>습도 높은 기후에 적응 : 통풍 좋고 풍성한 실루엣 복장</a:t>
              </a:r>
            </a:p>
          </p:txBody>
        </p:sp>
      </p:grpSp>
      <p:pic>
        <p:nvPicPr>
          <p:cNvPr id="5134" name="그림 513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7544" y="4156190"/>
            <a:ext cx="3240360" cy="2316961"/>
          </a:xfrm>
          <a:prstGeom prst="rect">
            <a:avLst/>
          </a:prstGeom>
        </p:spPr>
      </p:pic>
      <p:pic>
        <p:nvPicPr>
          <p:cNvPr id="5135" name="그림 5134"/>
          <p:cNvPicPr>
            <a:picLocks noChangeAspect="1"/>
          </p:cNvPicPr>
          <p:nvPr/>
        </p:nvPicPr>
        <p:blipFill rotWithShape="1">
          <a:blip r:embed="rId3"/>
          <a:srcRect l="9650" t="7550" r="5410" b="11590"/>
          <a:stretch>
            <a:fillRect/>
          </a:stretch>
        </p:blipFill>
        <p:spPr>
          <a:xfrm>
            <a:off x="3923928" y="4149080"/>
            <a:ext cx="2304256" cy="2304256"/>
          </a:xfrm>
          <a:prstGeom prst="rect">
            <a:avLst/>
          </a:prstGeom>
        </p:spPr>
      </p:pic>
      <p:pic>
        <p:nvPicPr>
          <p:cNvPr id="5136" name="그림 5135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6435479" y="4149080"/>
            <a:ext cx="2024952" cy="2304256"/>
          </a:xfrm>
          <a:prstGeom prst="rect">
            <a:avLst/>
          </a:prstGeom>
        </p:spPr>
      </p:pic>
      <p:sp>
        <p:nvSpPr>
          <p:cNvPr id="5137" name="직사각형 5134"/>
          <p:cNvSpPr txBox="1"/>
          <p:nvPr/>
        </p:nvSpPr>
        <p:spPr>
          <a:xfrm>
            <a:off x="2771800" y="3912091"/>
            <a:ext cx="936104" cy="238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000">
                <a:solidFill>
                  <a:srgbClr val="000000"/>
                </a:solidFill>
                <a:latin typeface="한컴 윤체 L"/>
                <a:ea typeface="한컴 윤체 L"/>
              </a:rPr>
              <a:t>평등원 봉황당</a:t>
            </a:r>
          </a:p>
        </p:txBody>
      </p:sp>
      <p:sp>
        <p:nvSpPr>
          <p:cNvPr id="5138" name="직사각형 5134"/>
          <p:cNvSpPr txBox="1"/>
          <p:nvPr/>
        </p:nvSpPr>
        <p:spPr>
          <a:xfrm>
            <a:off x="5436096" y="3910176"/>
            <a:ext cx="792088" cy="24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000">
                <a:solidFill>
                  <a:srgbClr val="000000"/>
                </a:solidFill>
                <a:latin typeface="한컴 윤체 L"/>
                <a:ea typeface="한컴 윤체 L"/>
              </a:rPr>
              <a:t>마키에 기법</a:t>
            </a:r>
          </a:p>
        </p:txBody>
      </p:sp>
      <p:sp>
        <p:nvSpPr>
          <p:cNvPr id="5139" name="직사각형 5134"/>
          <p:cNvSpPr txBox="1"/>
          <p:nvPr/>
        </p:nvSpPr>
        <p:spPr>
          <a:xfrm>
            <a:off x="6948264" y="3910176"/>
            <a:ext cx="1512168" cy="24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000">
                <a:solidFill>
                  <a:srgbClr val="000000"/>
                </a:solidFill>
                <a:latin typeface="한컴 윤체 L"/>
                <a:ea typeface="한컴 윤체 L"/>
              </a:rPr>
              <a:t>소쿠타이를 입은 쇼와천황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</a:t>
            </a:r>
            <a:r>
              <a:rPr lang="ko-KR" altLang="en-US" sz="4000" b="1">
                <a:solidFill>
                  <a:schemeClr val="accent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헤이안 시대 - 원정과 헤이시의 대두</a:t>
            </a:r>
          </a:p>
        </p:txBody>
      </p:sp>
      <p:sp>
        <p:nvSpPr>
          <p:cNvPr id="5123" name="모서리가 둥근 직사각형 5124"/>
          <p:cNvSpPr/>
          <p:nvPr/>
        </p:nvSpPr>
        <p:spPr>
          <a:xfrm>
            <a:off x="1835696" y="1484784"/>
            <a:ext cx="6624736" cy="43204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천황의 친아버지(상황)/친할아버지(법황)가 실권을 장악하고 나라를 통치</a:t>
            </a:r>
          </a:p>
        </p:txBody>
      </p:sp>
      <p:sp>
        <p:nvSpPr>
          <p:cNvPr id="5124" name="모서리가 둥근 직사각형 5125"/>
          <p:cNvSpPr/>
          <p:nvPr/>
        </p:nvSpPr>
        <p:spPr>
          <a:xfrm>
            <a:off x="611560" y="1502786"/>
            <a:ext cx="1080120" cy="39604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170146" algn="l"/>
              </a:tabLst>
              <a:defRPr lang="ko-KR" altLang="en-US"/>
            </a:pPr>
            <a:r>
              <a:rPr lang="ko-KR" altLang="en-US">
                <a:solidFill>
                  <a:srgbClr val="03090E"/>
                </a:solidFill>
                <a:latin typeface="한컴 윤체 L"/>
                <a:ea typeface="한컴 윤체 L"/>
              </a:rPr>
              <a:t>원정</a:t>
            </a:r>
          </a:p>
        </p:txBody>
      </p:sp>
      <p:sp>
        <p:nvSpPr>
          <p:cNvPr id="5126" name="직사각형 5125"/>
          <p:cNvSpPr txBox="1"/>
          <p:nvPr/>
        </p:nvSpPr>
        <p:spPr>
          <a:xfrm>
            <a:off x="539552" y="2199923"/>
            <a:ext cx="2808312" cy="36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latin typeface="한컴 윤체 L"/>
                <a:ea typeface="한컴 윤체 L"/>
              </a:rPr>
              <a:t>* 원정 시스템</a:t>
            </a:r>
          </a:p>
        </p:txBody>
      </p:sp>
      <p:sp>
        <p:nvSpPr>
          <p:cNvPr id="5128" name="모서리가 둥근 직사각형 5127"/>
          <p:cNvSpPr/>
          <p:nvPr/>
        </p:nvSpPr>
        <p:spPr>
          <a:xfrm>
            <a:off x="1403648" y="3032956"/>
            <a:ext cx="1368152" cy="792088"/>
          </a:xfrm>
          <a:prstGeom prst="roundRect">
            <a:avLst>
              <a:gd name="adj" fmla="val 52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정무기관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원청</a:t>
            </a:r>
          </a:p>
        </p:txBody>
      </p:sp>
      <p:sp>
        <p:nvSpPr>
          <p:cNvPr id="5130" name="모서리가 둥근 직사각형 5129"/>
          <p:cNvSpPr/>
          <p:nvPr/>
        </p:nvSpPr>
        <p:spPr>
          <a:xfrm>
            <a:off x="6300192" y="3032956"/>
            <a:ext cx="1368152" cy="792088"/>
          </a:xfrm>
          <a:prstGeom prst="roundRect">
            <a:avLst>
              <a:gd name="adj" fmla="val 52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무력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북면의 무사</a:t>
            </a:r>
          </a:p>
        </p:txBody>
      </p:sp>
      <p:sp>
        <p:nvSpPr>
          <p:cNvPr id="5131" name="직사각형 5130"/>
          <p:cNvSpPr txBox="1"/>
          <p:nvPr/>
        </p:nvSpPr>
        <p:spPr>
          <a:xfrm>
            <a:off x="-972616" y="1916832"/>
            <a:ext cx="914400" cy="367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132" name="사다리꼴 5131"/>
          <p:cNvSpPr/>
          <p:nvPr/>
        </p:nvSpPr>
        <p:spPr>
          <a:xfrm>
            <a:off x="3671948" y="5013176"/>
            <a:ext cx="1800104" cy="936104"/>
          </a:xfrm>
          <a:prstGeom prst="trapezoid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조정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: 천황, 섭관, 귀족</a:t>
            </a:r>
          </a:p>
        </p:txBody>
      </p:sp>
      <p:cxnSp>
        <p:nvCxnSpPr>
          <p:cNvPr id="5135" name="직선 연결선 5134"/>
          <p:cNvCxnSpPr>
            <a:stCxn id="5128" idx="3"/>
            <a:endCxn id="5127" idx="2"/>
          </p:cNvCxnSpPr>
          <p:nvPr/>
        </p:nvCxnSpPr>
        <p:spPr>
          <a:xfrm>
            <a:off x="2771800" y="3429000"/>
            <a:ext cx="1260140" cy="0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6" name="직선 연결선 5135"/>
          <p:cNvCxnSpPr>
            <a:stCxn id="5127" idx="6"/>
            <a:endCxn id="5130" idx="1"/>
          </p:cNvCxnSpPr>
          <p:nvPr/>
        </p:nvCxnSpPr>
        <p:spPr>
          <a:xfrm>
            <a:off x="5112060" y="3429000"/>
            <a:ext cx="1188132" cy="0"/>
          </a:xfrm>
          <a:prstGeom prst="line">
            <a:avLst/>
          </a:prstGeom>
          <a:ln w="5715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타원 5126"/>
          <p:cNvSpPr/>
          <p:nvPr/>
        </p:nvSpPr>
        <p:spPr>
          <a:xfrm>
            <a:off x="4031940" y="2852936"/>
            <a:ext cx="1080120" cy="1152128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200">
                <a:solidFill>
                  <a:srgbClr val="000000"/>
                </a:solidFill>
                <a:latin typeface="한컴 윤체 L"/>
                <a:ea typeface="한컴 윤체 L"/>
              </a:rPr>
              <a:t>원</a:t>
            </a:r>
          </a:p>
          <a:p>
            <a:pPr algn="ctr">
              <a:defRPr lang="ko-KR" altLang="en-US"/>
            </a:pPr>
            <a:r>
              <a:rPr lang="ko-KR" altLang="en-US" sz="1100">
                <a:solidFill>
                  <a:srgbClr val="000000"/>
                </a:solidFill>
                <a:latin typeface="한컴 윤체 L"/>
                <a:ea typeface="한컴 윤체 L"/>
              </a:rPr>
              <a:t>상황/법황</a:t>
            </a:r>
          </a:p>
        </p:txBody>
      </p:sp>
      <p:sp>
        <p:nvSpPr>
          <p:cNvPr id="5137" name="아래쪽 화살표 5136"/>
          <p:cNvSpPr/>
          <p:nvPr/>
        </p:nvSpPr>
        <p:spPr>
          <a:xfrm>
            <a:off x="4211960" y="4149080"/>
            <a:ext cx="720080" cy="720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400">
                <a:latin typeface="한컴 윤체 L"/>
                <a:ea typeface="한컴 윤체 L"/>
              </a:rPr>
              <a:t>원선</a:t>
            </a:r>
          </a:p>
        </p:txBody>
      </p:sp>
      <p:sp>
        <p:nvSpPr>
          <p:cNvPr id="5138" name="직사각형 5137"/>
          <p:cNvSpPr txBox="1"/>
          <p:nvPr/>
        </p:nvSpPr>
        <p:spPr>
          <a:xfrm>
            <a:off x="3779912" y="4424903"/>
            <a:ext cx="914400" cy="30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400">
                <a:latin typeface="한컴 윤체 L"/>
                <a:ea typeface="한컴 윤체 L"/>
              </a:rPr>
              <a:t>명령</a:t>
            </a:r>
          </a:p>
        </p:txBody>
      </p:sp>
      <p:sp>
        <p:nvSpPr>
          <p:cNvPr id="5139" name="직사각형 5138"/>
          <p:cNvSpPr txBox="1"/>
          <p:nvPr/>
        </p:nvSpPr>
        <p:spPr>
          <a:xfrm>
            <a:off x="3779912" y="4149080"/>
            <a:ext cx="914400" cy="30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400">
                <a:latin typeface="한컴 윤체 L"/>
                <a:ea typeface="한컴 윤체 L"/>
              </a:rPr>
              <a:t>지시</a:t>
            </a:r>
          </a:p>
        </p:txBody>
      </p:sp>
      <p:sp>
        <p:nvSpPr>
          <p:cNvPr id="5141" name="모서리가 둥근 직사각형 5127"/>
          <p:cNvSpPr/>
          <p:nvPr/>
        </p:nvSpPr>
        <p:spPr>
          <a:xfrm>
            <a:off x="1115616" y="4653136"/>
            <a:ext cx="1944216" cy="432048"/>
          </a:xfrm>
          <a:prstGeom prst="roundRect">
            <a:avLst>
              <a:gd name="adj" fmla="val 52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원의 지행국·장원</a:t>
            </a:r>
          </a:p>
        </p:txBody>
      </p:sp>
      <p:cxnSp>
        <p:nvCxnSpPr>
          <p:cNvPr id="5144" name="직선 화살표 연결선 5143"/>
          <p:cNvCxnSpPr>
            <a:stCxn id="5128" idx="2"/>
          </p:cNvCxnSpPr>
          <p:nvPr/>
        </p:nvCxnSpPr>
        <p:spPr>
          <a:xfrm rot="16200000" flipH="1">
            <a:off x="1692398" y="4220369"/>
            <a:ext cx="790650" cy="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6" name="직사각형 5138"/>
          <p:cNvSpPr txBox="1"/>
          <p:nvPr/>
        </p:nvSpPr>
        <p:spPr>
          <a:xfrm>
            <a:off x="1569368" y="4005064"/>
            <a:ext cx="914400" cy="30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400">
                <a:latin typeface="한컴 윤체 L"/>
                <a:ea typeface="한컴 윤체 L"/>
              </a:rPr>
              <a:t>지배</a:t>
            </a:r>
          </a:p>
        </p:txBody>
      </p:sp>
      <p:sp>
        <p:nvSpPr>
          <p:cNvPr id="5147" name="직사각형 5138"/>
          <p:cNvSpPr txBox="1"/>
          <p:nvPr/>
        </p:nvSpPr>
        <p:spPr>
          <a:xfrm>
            <a:off x="2123728" y="4005064"/>
            <a:ext cx="914400" cy="30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400">
                <a:latin typeface="한컴 윤체 L"/>
                <a:ea typeface="한컴 윤체 L"/>
              </a:rPr>
              <a:t>원청 하문</a:t>
            </a:r>
          </a:p>
        </p:txBody>
      </p:sp>
      <p:grpSp>
        <p:nvGrpSpPr>
          <p:cNvPr id="5151" name="그룹 5150"/>
          <p:cNvGrpSpPr/>
          <p:nvPr/>
        </p:nvGrpSpPr>
        <p:grpSpPr>
          <a:xfrm>
            <a:off x="6537920" y="4581128"/>
            <a:ext cx="1202432" cy="1174771"/>
            <a:chOff x="6372200" y="4570694"/>
            <a:chExt cx="1202432" cy="1174771"/>
          </a:xfrm>
        </p:grpSpPr>
        <p:pic>
          <p:nvPicPr>
            <p:cNvPr id="5149" name="그림 5148"/>
            <p:cNvPicPr>
              <a:picLocks noChangeAspect="1"/>
            </p:cNvPicPr>
            <p:nvPr/>
          </p:nvPicPr>
          <p:blipFill rotWithShape="1">
            <a:blip r:embed="rId2" cstate="print"/>
            <a:stretch>
              <a:fillRect/>
            </a:stretch>
          </p:blipFill>
          <p:spPr>
            <a:xfrm>
              <a:off x="6372200" y="4570694"/>
              <a:ext cx="946538" cy="946538"/>
            </a:xfrm>
            <a:prstGeom prst="rect">
              <a:avLst/>
            </a:prstGeom>
          </p:spPr>
        </p:pic>
        <p:sp>
          <p:nvSpPr>
            <p:cNvPr id="5150" name="직사각형 5137"/>
            <p:cNvSpPr txBox="1"/>
            <p:nvPr/>
          </p:nvSpPr>
          <p:spPr>
            <a:xfrm>
              <a:off x="6660232" y="5445224"/>
              <a:ext cx="914400" cy="300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1400">
                  <a:latin typeface="한컴 윤체 L"/>
                  <a:ea typeface="한컴 윤체 L"/>
                </a:rPr>
                <a:t>승병</a:t>
              </a:r>
            </a:p>
          </p:txBody>
        </p:sp>
      </p:grpSp>
      <p:cxnSp>
        <p:nvCxnSpPr>
          <p:cNvPr id="5152" name="직선 화살표 연결선 5151"/>
          <p:cNvCxnSpPr>
            <a:stCxn id="5130" idx="2"/>
            <a:endCxn id="5149" idx="0"/>
          </p:cNvCxnSpPr>
          <p:nvPr/>
        </p:nvCxnSpPr>
        <p:spPr>
          <a:xfrm rot="16200000" flipH="1">
            <a:off x="6619686" y="4189625"/>
            <a:ext cx="756084" cy="26921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3" name="직사각형 5137"/>
          <p:cNvSpPr txBox="1"/>
          <p:nvPr/>
        </p:nvSpPr>
        <p:spPr>
          <a:xfrm>
            <a:off x="7041976" y="4077072"/>
            <a:ext cx="914400" cy="30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400">
                <a:latin typeface="한컴 윤체 L"/>
                <a:ea typeface="한컴 윤체 L"/>
              </a:rPr>
              <a:t>무력충돌</a:t>
            </a:r>
          </a:p>
        </p:txBody>
      </p:sp>
      <p:cxnSp>
        <p:nvCxnSpPr>
          <p:cNvPr id="5155" name="직선 화살표 연결선 5154"/>
          <p:cNvCxnSpPr>
            <a:stCxn id="5149" idx="1"/>
            <a:endCxn id="5127" idx="5"/>
          </p:cNvCxnSpPr>
          <p:nvPr/>
        </p:nvCxnSpPr>
        <p:spPr>
          <a:xfrm rot="10800000">
            <a:off x="4953880" y="3836339"/>
            <a:ext cx="1584040" cy="121805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7" name="직사각형 5137"/>
          <p:cNvSpPr txBox="1"/>
          <p:nvPr/>
        </p:nvSpPr>
        <p:spPr>
          <a:xfrm rot="2244561">
            <a:off x="5270343" y="4246010"/>
            <a:ext cx="1368152" cy="29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400">
                <a:latin typeface="한컴 윤체 L"/>
                <a:ea typeface="한컴 윤체 L"/>
              </a:rPr>
              <a:t>종교적요구·압박</a:t>
            </a:r>
          </a:p>
        </p:txBody>
      </p:sp>
      <p:sp>
        <p:nvSpPr>
          <p:cNvPr id="5158" name="직사각형 5137"/>
          <p:cNvSpPr txBox="1"/>
          <p:nvPr/>
        </p:nvSpPr>
        <p:spPr>
          <a:xfrm rot="2280410">
            <a:off x="5503389" y="4679865"/>
            <a:ext cx="914367" cy="299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400">
                <a:latin typeface="한컴 윤체 L"/>
                <a:ea typeface="한컴 윤체 L"/>
              </a:rPr>
              <a:t>강소(强訴)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</a:t>
            </a:r>
            <a:r>
              <a:rPr lang="ko-KR" altLang="en-US" sz="4000" b="1">
                <a:solidFill>
                  <a:schemeClr val="accent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헤이안 시대 - 원정과 헤이시의 대두</a:t>
            </a:r>
          </a:p>
        </p:txBody>
      </p:sp>
      <p:sp>
        <p:nvSpPr>
          <p:cNvPr id="19" name="갈매기형 수장 18"/>
          <p:cNvSpPr/>
          <p:nvPr/>
        </p:nvSpPr>
        <p:spPr>
          <a:xfrm>
            <a:off x="539552" y="1844824"/>
            <a:ext cx="1656184" cy="936104"/>
          </a:xfrm>
          <a:prstGeom prst="chevron">
            <a:avLst>
              <a:gd name="adj" fmla="val 24279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  <a:latin typeface="한컴 윤체 L"/>
                <a:ea typeface="한컴 윤체 L"/>
              </a:rPr>
              <a:t>천황과 상황</a:t>
            </a:r>
          </a:p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  <a:latin typeface="한컴 윤체 L"/>
                <a:ea typeface="한컴 윤체 L"/>
              </a:rPr>
              <a:t>정치적 대립</a:t>
            </a:r>
          </a:p>
        </p:txBody>
      </p:sp>
      <p:sp>
        <p:nvSpPr>
          <p:cNvPr id="20" name="갈매기형 수장 19"/>
          <p:cNvSpPr/>
          <p:nvPr/>
        </p:nvSpPr>
        <p:spPr>
          <a:xfrm>
            <a:off x="2231740" y="1844824"/>
            <a:ext cx="1512168" cy="936104"/>
          </a:xfrm>
          <a:prstGeom prst="chevron">
            <a:avLst>
              <a:gd name="adj" fmla="val 24279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  <a:latin typeface="한컴 윤체 L"/>
                <a:ea typeface="한컴 윤체 L"/>
              </a:rPr>
              <a:t>1156년</a:t>
            </a:r>
          </a:p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  <a:latin typeface="한컴 윤체 L"/>
                <a:ea typeface="한컴 윤체 L"/>
              </a:rPr>
              <a:t>도바법황</a:t>
            </a:r>
          </a:p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  <a:latin typeface="한컴 윤체 L"/>
                <a:ea typeface="한컴 윤체 L"/>
              </a:rPr>
              <a:t>사망</a:t>
            </a:r>
          </a:p>
        </p:txBody>
      </p:sp>
      <p:sp>
        <p:nvSpPr>
          <p:cNvPr id="21" name="갈매기형 수장 20"/>
          <p:cNvSpPr/>
          <p:nvPr/>
        </p:nvSpPr>
        <p:spPr>
          <a:xfrm>
            <a:off x="3779912" y="1844824"/>
            <a:ext cx="1512168" cy="936104"/>
          </a:xfrm>
          <a:prstGeom prst="chevron">
            <a:avLst>
              <a:gd name="adj" fmla="val 24279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  <a:latin typeface="한컴 윤체 L"/>
                <a:ea typeface="한컴 윤체 L"/>
              </a:rPr>
              <a:t>1156년</a:t>
            </a:r>
          </a:p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  <a:latin typeface="한컴 윤체 L"/>
                <a:ea typeface="한컴 윤체 L"/>
              </a:rPr>
              <a:t>호겐의 난</a:t>
            </a:r>
          </a:p>
        </p:txBody>
      </p:sp>
      <p:sp>
        <p:nvSpPr>
          <p:cNvPr id="22" name="갈매기형 수장 20"/>
          <p:cNvSpPr/>
          <p:nvPr/>
        </p:nvSpPr>
        <p:spPr>
          <a:xfrm>
            <a:off x="5364088" y="1844824"/>
            <a:ext cx="1512168" cy="936104"/>
          </a:xfrm>
          <a:prstGeom prst="chevron">
            <a:avLst>
              <a:gd name="adj" fmla="val 24279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400">
                <a:solidFill>
                  <a:schemeClr val="tx1"/>
                </a:solidFill>
                <a:latin typeface="한컴 윤체 L"/>
                <a:ea typeface="한컴 윤체 L"/>
              </a:rPr>
              <a:t>1158년</a:t>
            </a:r>
          </a:p>
          <a:p>
            <a:pPr algn="ctr">
              <a:defRPr lang="ko-KR" altLang="en-US"/>
            </a:pPr>
            <a:r>
              <a:rPr lang="ko-KR" altLang="en-US" sz="1400">
                <a:solidFill>
                  <a:schemeClr val="tx1"/>
                </a:solidFill>
                <a:latin typeface="한컴 윤체 L"/>
                <a:ea typeface="한컴 윤체 L"/>
              </a:rPr>
              <a:t>고시라카와상황</a:t>
            </a:r>
          </a:p>
          <a:p>
            <a:pPr algn="ctr">
              <a:defRPr lang="ko-KR" altLang="en-US"/>
            </a:pPr>
            <a:r>
              <a:rPr lang="ko-KR" altLang="en-US" sz="1400">
                <a:solidFill>
                  <a:schemeClr val="tx1"/>
                </a:solidFill>
                <a:latin typeface="한컴 윤체 L"/>
                <a:ea typeface="한컴 윤체 L"/>
              </a:rPr>
              <a:t>원정 시작</a:t>
            </a:r>
          </a:p>
        </p:txBody>
      </p:sp>
      <p:sp>
        <p:nvSpPr>
          <p:cNvPr id="23" name="갈매기형 수장 20"/>
          <p:cNvSpPr/>
          <p:nvPr/>
        </p:nvSpPr>
        <p:spPr>
          <a:xfrm>
            <a:off x="6876256" y="1844824"/>
            <a:ext cx="1512168" cy="936104"/>
          </a:xfrm>
          <a:prstGeom prst="chevron">
            <a:avLst>
              <a:gd name="adj" fmla="val 24279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  <a:latin typeface="한컴 윤체 L"/>
                <a:ea typeface="한컴 윤체 L"/>
              </a:rPr>
              <a:t>1156년</a:t>
            </a:r>
          </a:p>
          <a:p>
            <a:pPr algn="ctr">
              <a:defRPr lang="ko-KR" altLang="en-US"/>
            </a:pPr>
            <a:r>
              <a:rPr lang="ko-KR" altLang="en-US" sz="1600">
                <a:solidFill>
                  <a:schemeClr val="tx1"/>
                </a:solidFill>
                <a:latin typeface="한컴 윤체 L"/>
                <a:ea typeface="한컴 윤체 L"/>
              </a:rPr>
              <a:t>헤이시의 난</a:t>
            </a:r>
          </a:p>
        </p:txBody>
      </p:sp>
      <p:sp>
        <p:nvSpPr>
          <p:cNvPr id="40" name="모서리가 둥근 직사각형 38"/>
          <p:cNvSpPr/>
          <p:nvPr/>
        </p:nvSpPr>
        <p:spPr>
          <a:xfrm>
            <a:off x="827584" y="3465004"/>
            <a:ext cx="2664296" cy="1008112"/>
          </a:xfrm>
          <a:prstGeom prst="roundRect">
            <a:avLst>
              <a:gd name="adj" fmla="val 507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* 스토쿠 상황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* 후지와라노 요리나가(섭관)</a:t>
            </a:r>
          </a:p>
        </p:txBody>
      </p:sp>
      <p:sp>
        <p:nvSpPr>
          <p:cNvPr id="36" name="모서리가 둥근 직사각형 35"/>
          <p:cNvSpPr/>
          <p:nvPr/>
        </p:nvSpPr>
        <p:spPr>
          <a:xfrm>
            <a:off x="1583668" y="3248980"/>
            <a:ext cx="1152128" cy="36004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스토쿠파</a:t>
            </a:r>
          </a:p>
        </p:txBody>
      </p:sp>
      <p:sp>
        <p:nvSpPr>
          <p:cNvPr id="41" name="모서리가 둥근 직사각형 38"/>
          <p:cNvSpPr/>
          <p:nvPr/>
        </p:nvSpPr>
        <p:spPr>
          <a:xfrm>
            <a:off x="827584" y="4617132"/>
            <a:ext cx="2664296" cy="1008112"/>
          </a:xfrm>
          <a:prstGeom prst="roundRect">
            <a:avLst>
              <a:gd name="adj" fmla="val 507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타이라노 타마마사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미나모토노 다메요시</a:t>
            </a:r>
          </a:p>
        </p:txBody>
      </p:sp>
      <p:cxnSp>
        <p:nvCxnSpPr>
          <p:cNvPr id="42" name="직선 연결선 41"/>
          <p:cNvCxnSpPr>
            <a:stCxn id="40" idx="2"/>
            <a:endCxn id="41" idx="0"/>
          </p:cNvCxnSpPr>
          <p:nvPr/>
        </p:nvCxnSpPr>
        <p:spPr>
          <a:xfrm rot="16200000" flipH="1">
            <a:off x="2087724" y="4545124"/>
            <a:ext cx="144016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모서리가 둥근 직사각형 38"/>
          <p:cNvSpPr/>
          <p:nvPr/>
        </p:nvSpPr>
        <p:spPr>
          <a:xfrm>
            <a:off x="5832140" y="4617132"/>
            <a:ext cx="2664296" cy="1008112"/>
          </a:xfrm>
          <a:prstGeom prst="roundRect">
            <a:avLst>
              <a:gd name="adj" fmla="val 507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타이라노 기요모리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미나모토노 요시토모</a:t>
            </a:r>
          </a:p>
        </p:txBody>
      </p:sp>
      <p:cxnSp>
        <p:nvCxnSpPr>
          <p:cNvPr id="45" name="직선 연결선 44"/>
          <p:cNvCxnSpPr>
            <a:stCxn id="43" idx="2"/>
            <a:endCxn id="44" idx="0"/>
          </p:cNvCxnSpPr>
          <p:nvPr/>
        </p:nvCxnSpPr>
        <p:spPr>
          <a:xfrm rot="16200000" flipH="1">
            <a:off x="7092280" y="4545124"/>
            <a:ext cx="144016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모서리가 둥근 직사각형 38"/>
          <p:cNvSpPr/>
          <p:nvPr/>
        </p:nvSpPr>
        <p:spPr>
          <a:xfrm>
            <a:off x="5832140" y="3465004"/>
            <a:ext cx="2664296" cy="1008112"/>
          </a:xfrm>
          <a:prstGeom prst="roundRect">
            <a:avLst>
              <a:gd name="adj" fmla="val 507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* 고시라카와 천황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* 후지와라노 타다미치(섭관)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6408204" y="3248980"/>
            <a:ext cx="1512168" cy="36004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고시라카와파</a:t>
            </a:r>
          </a:p>
        </p:txBody>
      </p:sp>
      <p:sp>
        <p:nvSpPr>
          <p:cNvPr id="50" name="왼쪽/오른쪽 화살표 49"/>
          <p:cNvSpPr/>
          <p:nvPr/>
        </p:nvSpPr>
        <p:spPr>
          <a:xfrm>
            <a:off x="3707904" y="4725144"/>
            <a:ext cx="1944216" cy="828092"/>
          </a:xfrm>
          <a:prstGeom prst="leftRightArrow">
            <a:avLst>
              <a:gd name="adj1" fmla="val 78125"/>
              <a:gd name="adj2" fmla="val 5860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호겐의난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한컴 윤체 L"/>
                <a:ea typeface="한컴 윤체 L"/>
              </a:rPr>
              <a:t>(대리전쟁)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solidFill>
                  <a:schemeClr val="accent1"/>
                </a:solidFill>
                <a:latin typeface="+mj-ea"/>
                <a:ea typeface="+mj-ea"/>
              </a:rPr>
              <a:t>0</a:t>
            </a:r>
            <a:r>
              <a:rPr lang="ko-KR" altLang="en-US" sz="4000" b="1">
                <a:solidFill>
                  <a:schemeClr val="accent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한컴 윤체 L"/>
                <a:ea typeface="한컴 윤체 L"/>
              </a:rPr>
              <a:t>헤이안 시대 - 원정과 헤이시의 대두</a:t>
            </a:r>
          </a:p>
        </p:txBody>
      </p:sp>
      <p:grpSp>
        <p:nvGrpSpPr>
          <p:cNvPr id="59" name="그룹 58"/>
          <p:cNvGrpSpPr/>
          <p:nvPr/>
        </p:nvGrpSpPr>
        <p:grpSpPr>
          <a:xfrm>
            <a:off x="179512" y="1988840"/>
            <a:ext cx="8784976" cy="2383512"/>
            <a:chOff x="179512" y="1484784"/>
            <a:chExt cx="8784976" cy="2383512"/>
          </a:xfrm>
        </p:grpSpPr>
        <p:cxnSp>
          <p:nvCxnSpPr>
            <p:cNvPr id="42" name="꺽인 연결선 41"/>
            <p:cNvCxnSpPr>
              <a:stCxn id="34" idx="2"/>
              <a:endCxn id="38" idx="0"/>
            </p:cNvCxnSpPr>
            <p:nvPr/>
          </p:nvCxnSpPr>
          <p:spPr>
            <a:xfrm rot="5400000" flipV="1">
              <a:off x="3545886" y="530678"/>
              <a:ext cx="720080" cy="4068452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직사각형 45"/>
            <p:cNvSpPr txBox="1"/>
            <p:nvPr/>
          </p:nvSpPr>
          <p:spPr>
            <a:xfrm>
              <a:off x="6804248" y="2643009"/>
              <a:ext cx="2160240" cy="641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300">
                  <a:latin typeface="한컴 윤체 L"/>
                  <a:ea typeface="한컴 윤체 L"/>
                </a:rPr>
                <a:t>(황실)</a:t>
              </a:r>
              <a:r>
                <a:rPr lang="ko-KR" altLang="en-US">
                  <a:latin typeface="한컴 윤체 L"/>
                  <a:ea typeface="한컴 윤체 L"/>
                </a:rPr>
                <a:t> </a:t>
              </a:r>
            </a:p>
            <a:p>
              <a:pPr algn="ctr">
                <a:defRPr lang="ko-KR" altLang="en-US"/>
              </a:pPr>
              <a:r>
                <a:rPr lang="ko-KR" altLang="en-US">
                  <a:latin typeface="한컴 윤체 L"/>
                  <a:ea typeface="한컴 윤체 L"/>
                </a:rPr>
                <a:t>다카쿠라천황</a:t>
              </a:r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2771800" y="1484784"/>
              <a:ext cx="4248472" cy="72008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1167년, 태정대신 취임</a:t>
              </a:r>
            </a:p>
            <a:p>
              <a:pPr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1179년, 고시라카와 법황 유폐. 원정 폐지</a:t>
              </a:r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1115616" y="1484784"/>
              <a:ext cx="1512168" cy="72008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타이라노</a:t>
              </a:r>
            </a:p>
            <a:p>
              <a:pPr algn="r"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기요모리</a:t>
              </a:r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2555776" y="2924944"/>
              <a:ext cx="648072" cy="36004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쇼코</a:t>
              </a: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3419872" y="2924944"/>
              <a:ext cx="1872208" cy="36004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타이라노 시게모리</a:t>
              </a: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5508104" y="2924944"/>
              <a:ext cx="864096" cy="36004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rgbClr val="000000"/>
                  </a:solidFill>
                  <a:latin typeface="한컴 윤체 L"/>
                  <a:ea typeface="한컴 윤체 L"/>
                </a:rPr>
                <a:t>도쿠코</a:t>
              </a:r>
            </a:p>
          </p:txBody>
        </p:sp>
        <p:cxnSp>
          <p:nvCxnSpPr>
            <p:cNvPr id="44" name="직선 연결선 43"/>
            <p:cNvCxnSpPr/>
            <p:nvPr/>
          </p:nvCxnSpPr>
          <p:spPr>
            <a:xfrm rot="16200000">
              <a:off x="4130433" y="2790446"/>
              <a:ext cx="451084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3"/>
            <p:cNvCxnSpPr/>
            <p:nvPr/>
          </p:nvCxnSpPr>
          <p:spPr>
            <a:xfrm rot="16200000">
              <a:off x="2608322" y="2833474"/>
              <a:ext cx="470971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직사각형 46"/>
            <p:cNvSpPr txBox="1"/>
            <p:nvPr/>
          </p:nvSpPr>
          <p:spPr>
            <a:xfrm>
              <a:off x="179512" y="2596525"/>
              <a:ext cx="2160240" cy="833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300">
                  <a:latin typeface="한컴 윤체 L"/>
                  <a:ea typeface="한컴 윤체 L"/>
                </a:rPr>
                <a:t>(섭관가)</a:t>
              </a:r>
            </a:p>
            <a:p>
              <a:pPr algn="ctr">
                <a:defRPr lang="ko-KR" altLang="en-US"/>
              </a:pPr>
              <a:r>
                <a:rPr lang="ko-KR" altLang="en-US">
                  <a:latin typeface="한컴 윤체 L"/>
                  <a:ea typeface="한컴 윤체 L"/>
                </a:rPr>
                <a:t>후지와라노</a:t>
              </a:r>
            </a:p>
            <a:p>
              <a:pPr algn="ctr">
                <a:defRPr lang="ko-KR" altLang="en-US"/>
              </a:pPr>
              <a:r>
                <a:rPr lang="ko-KR" altLang="en-US">
                  <a:latin typeface="한컴 윤체 L"/>
                  <a:ea typeface="한컴 윤체 L"/>
                </a:rPr>
                <a:t>모토자네</a:t>
              </a:r>
            </a:p>
          </p:txBody>
        </p:sp>
        <p:cxnSp>
          <p:nvCxnSpPr>
            <p:cNvPr id="48" name="직선 연결선 47"/>
            <p:cNvCxnSpPr/>
            <p:nvPr/>
          </p:nvCxnSpPr>
          <p:spPr>
            <a:xfrm>
              <a:off x="6566801" y="3141748"/>
              <a:ext cx="525479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6566801" y="3069740"/>
              <a:ext cx="525359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 rot="16200000" flipH="1">
              <a:off x="6649909" y="3321378"/>
              <a:ext cx="359259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직사각형 53"/>
            <p:cNvSpPr txBox="1"/>
            <p:nvPr/>
          </p:nvSpPr>
          <p:spPr>
            <a:xfrm>
              <a:off x="6084168" y="3501008"/>
              <a:ext cx="1656184" cy="367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>
                  <a:latin typeface="한컴 윤체 L"/>
                  <a:ea typeface="한컴 윤체 L"/>
                </a:rPr>
                <a:t>안도쿠 천황</a:t>
              </a:r>
            </a:p>
          </p:txBody>
        </p:sp>
        <p:cxnSp>
          <p:nvCxnSpPr>
            <p:cNvPr id="56" name="직선 연결선 55"/>
            <p:cNvCxnSpPr/>
            <p:nvPr/>
          </p:nvCxnSpPr>
          <p:spPr>
            <a:xfrm>
              <a:off x="1886281" y="3141748"/>
              <a:ext cx="525479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1886281" y="3069740"/>
              <a:ext cx="525359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2" cstate="print"/>
            <a:stretch>
              <a:fillRect/>
            </a:stretch>
          </p:blipFill>
          <p:spPr>
            <a:xfrm>
              <a:off x="1043608" y="1484784"/>
              <a:ext cx="720080" cy="720080"/>
            </a:xfrm>
            <a:prstGeom prst="rect">
              <a:avLst/>
            </a:prstGeom>
          </p:spPr>
        </p:pic>
      </p:grpSp>
      <p:sp>
        <p:nvSpPr>
          <p:cNvPr id="61" name="모서리가 둥근 직사각형 60"/>
          <p:cNvSpPr/>
          <p:nvPr/>
        </p:nvSpPr>
        <p:spPr>
          <a:xfrm>
            <a:off x="899592" y="4941168"/>
            <a:ext cx="4536504" cy="1152128"/>
          </a:xfrm>
          <a:prstGeom prst="roundRect">
            <a:avLst>
              <a:gd name="adj" fmla="val 416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* 헤이시 : 조정에서 성공에 강하게 집착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→ 무사적 성격 약해짐 → 귀족화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* 지쇼·주에이의 난에서 미나모토씨에 패배</a:t>
            </a:r>
          </a:p>
        </p:txBody>
      </p:sp>
      <p:sp>
        <p:nvSpPr>
          <p:cNvPr id="62" name="모서리가 둥근 직사각형 60"/>
          <p:cNvSpPr/>
          <p:nvPr/>
        </p:nvSpPr>
        <p:spPr>
          <a:xfrm>
            <a:off x="899592" y="4437112"/>
            <a:ext cx="4536504" cy="432048"/>
          </a:xfrm>
          <a:prstGeom prst="roundRect">
            <a:avLst>
              <a:gd name="adj" fmla="val 4166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>
                <a:solidFill>
                  <a:srgbClr val="000000"/>
                </a:solidFill>
                <a:latin typeface="한컴 윤체 L"/>
                <a:ea typeface="한컴 윤체 L"/>
              </a:rPr>
              <a:t>1185년 3월, 헤이시 멸망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44050" y="357166"/>
            <a:ext cx="2775822" cy="69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4000">
                <a:solidFill>
                  <a:schemeClr val="accent1"/>
                </a:solidFill>
                <a:latin typeface="한컴 윤체 L"/>
                <a:ea typeface="한컴 윤체 L"/>
              </a:rPr>
              <a:t>참고문헌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403648" y="476672"/>
            <a:ext cx="6572296" cy="512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sp>
        <p:nvSpPr>
          <p:cNvPr id="20" name="직사각형 19"/>
          <p:cNvSpPr txBox="1"/>
          <p:nvPr/>
        </p:nvSpPr>
        <p:spPr>
          <a:xfrm>
            <a:off x="539552" y="1628800"/>
            <a:ext cx="7488832" cy="2217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>
                <a:latin typeface="한컴 윤체 L"/>
                <a:ea typeface="한컴 윤체 L"/>
              </a:rPr>
              <a:t>- 죤,</a:t>
            </a:r>
            <a:r>
              <a:rPr lang="en-US" altLang="ko-KR" sz="2000">
                <a:latin typeface="한컴 윤체 L"/>
                <a:ea typeface="한컴 윤체 L"/>
              </a:rPr>
              <a:t>W.</a:t>
            </a:r>
            <a:r>
              <a:rPr lang="ko-KR" altLang="en-US" sz="2000">
                <a:latin typeface="한컴 윤체 L"/>
                <a:ea typeface="한컴 윤체 L"/>
              </a:rPr>
              <a:t>홀(1991), [일본사]</a:t>
            </a:r>
          </a:p>
          <a:p>
            <a:pPr>
              <a:defRPr lang="ko-KR" altLang="en-US"/>
            </a:pPr>
            <a:endParaRPr lang="ko-KR" altLang="en-US" sz="1000">
              <a:latin typeface="한컴 윤체 L"/>
              <a:ea typeface="한컴 윤체 L"/>
            </a:endParaRPr>
          </a:p>
          <a:p>
            <a:pPr>
              <a:defRPr lang="ko-KR" altLang="en-US"/>
            </a:pPr>
            <a:r>
              <a:rPr lang="ko-KR" altLang="en-US" sz="2000">
                <a:latin typeface="한컴 윤체 L"/>
                <a:ea typeface="한컴 윤체 L"/>
              </a:rPr>
              <a:t>- 카와이 아츠시(2014), [하룻밤에 읽는 일본사]</a:t>
            </a:r>
          </a:p>
          <a:p>
            <a:pPr>
              <a:defRPr lang="ko-KR" altLang="en-US"/>
            </a:pPr>
            <a:endParaRPr lang="ko-KR" altLang="en-US" sz="1000">
              <a:latin typeface="한컴 윤체 L"/>
              <a:ea typeface="한컴 윤체 L"/>
            </a:endParaRPr>
          </a:p>
          <a:p>
            <a:pPr>
              <a:defRPr lang="ko-KR" altLang="en-US"/>
            </a:pPr>
            <a:r>
              <a:rPr lang="ko-KR" altLang="en-US" sz="2000">
                <a:latin typeface="한컴 윤체 L"/>
                <a:ea typeface="한컴 윤체 L"/>
              </a:rPr>
              <a:t>- 일본사학회(2011), [아틀라스 일본사]</a:t>
            </a:r>
          </a:p>
          <a:p>
            <a:pPr>
              <a:defRPr lang="ko-KR" altLang="en-US"/>
            </a:pPr>
            <a:endParaRPr lang="ko-KR" altLang="en-US" sz="1000">
              <a:latin typeface="한컴 윤체 L"/>
              <a:ea typeface="한컴 윤체 L"/>
            </a:endParaRPr>
          </a:p>
          <a:p>
            <a:pPr>
              <a:defRPr lang="ko-KR" altLang="en-US"/>
            </a:pPr>
            <a:r>
              <a:rPr lang="ko-KR" altLang="en-US" sz="2000">
                <a:latin typeface="한컴 윤체 L"/>
                <a:ea typeface="한컴 윤체 L"/>
              </a:rPr>
              <a:t>- 네이버 백과사전</a:t>
            </a:r>
          </a:p>
          <a:p>
            <a:pPr>
              <a:defRPr lang="ko-KR" altLang="en-US"/>
            </a:pPr>
            <a:endParaRPr lang="ko-KR" altLang="en-US" sz="1000">
              <a:latin typeface="한컴 윤체 L"/>
              <a:ea typeface="한컴 윤체 L"/>
            </a:endParaRPr>
          </a:p>
          <a:p>
            <a:pPr>
              <a:defRPr lang="ko-KR" altLang="en-US"/>
            </a:pPr>
            <a:r>
              <a:rPr lang="ko-KR" altLang="en-US" sz="2000">
                <a:latin typeface="한컴 윤체 L"/>
                <a:ea typeface="한컴 윤체 L"/>
              </a:rPr>
              <a:t>- 위키피디아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1027" name="직사각형 1026"/>
          <p:cNvSpPr txBox="1"/>
          <p:nvPr/>
        </p:nvSpPr>
        <p:spPr>
          <a:xfrm>
            <a:off x="2888812" y="2645291"/>
            <a:ext cx="3366374" cy="92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5500">
                <a:solidFill>
                  <a:srgbClr val="FFCC00"/>
                </a:solidFill>
                <a:latin typeface="한컴 윤체 L"/>
                <a:ea typeface="한컴 윤체 L"/>
              </a:rPr>
              <a:t>감사합니다.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선사시대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 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조몬 시대의 토기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2332946"/>
              </p:ext>
            </p:extLst>
          </p:nvPr>
        </p:nvGraphicFramePr>
        <p:xfrm>
          <a:off x="581391" y="2168860"/>
          <a:ext cx="7877728" cy="3688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008"/>
                <a:gridCol w="1334744"/>
                <a:gridCol w="1334744"/>
                <a:gridCol w="1334744"/>
                <a:gridCol w="1334744"/>
                <a:gridCol w="1334744"/>
              </a:tblGrid>
              <a:tr h="482592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>
                        <a:solidFill>
                          <a:schemeClr val="bg1"/>
                        </a:solidFill>
                        <a:latin typeface="함초롬돋움" pitchFamily="18" charset="-127"/>
                        <a:ea typeface="함초롬돋움" pitchFamily="18" charset="-127"/>
                        <a:cs typeface="함초롬돋움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함초롬돋움" pitchFamily="18" charset="-127"/>
                        <a:ea typeface="함초롬돋움" pitchFamily="18" charset="-127"/>
                        <a:cs typeface="함초롬돋움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함초롬돋움" pitchFamily="18" charset="-127"/>
                        <a:ea typeface="함초롬돋움" pitchFamily="18" charset="-127"/>
                        <a:cs typeface="함초롬돋움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함초롬돋움" pitchFamily="18" charset="-127"/>
                        <a:ea typeface="함초롬돋움" pitchFamily="18" charset="-127"/>
                        <a:cs typeface="함초롬돋움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함초롬돋움" pitchFamily="18" charset="-127"/>
                        <a:ea typeface="함초롬돋움" pitchFamily="18" charset="-127"/>
                        <a:cs typeface="함초롬돋움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함초롬돋움" pitchFamily="18" charset="-127"/>
                        <a:ea typeface="함초롬돋움" pitchFamily="18" charset="-127"/>
                        <a:cs typeface="함초롬돋움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7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13.000</a:t>
                      </a:r>
                      <a:r>
                        <a:rPr lang="ko-KR" altLang="en-US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년</a:t>
                      </a:r>
                      <a:r>
                        <a:rPr lang="en-US" altLang="ko-KR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~</a:t>
                      </a:r>
                      <a:endParaRPr lang="ko-KR" altLang="en-US" sz="1400" dirty="0">
                        <a:latin typeface="함초롬돋움" pitchFamily="18" charset="-127"/>
                        <a:ea typeface="함초롬돋움" pitchFamily="18" charset="-127"/>
                        <a:cs typeface="함초롬돋움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8.000</a:t>
                      </a:r>
                      <a:r>
                        <a:rPr lang="ko-KR" altLang="en-US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년</a:t>
                      </a:r>
                      <a:r>
                        <a:rPr lang="en-US" altLang="ko-KR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~</a:t>
                      </a:r>
                      <a:endParaRPr lang="ko-KR" altLang="en-US" sz="1400" dirty="0" smtClean="0">
                        <a:latin typeface="함초롬돋움" pitchFamily="18" charset="-127"/>
                        <a:ea typeface="함초롬돋움" pitchFamily="18" charset="-127"/>
                        <a:cs typeface="함초롬돋움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6.500</a:t>
                      </a:r>
                      <a:r>
                        <a:rPr lang="ko-KR" altLang="en-US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년</a:t>
                      </a:r>
                      <a:r>
                        <a:rPr lang="en-US" altLang="ko-KR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~</a:t>
                      </a:r>
                      <a:endParaRPr lang="ko-KR" altLang="en-US" sz="1400" dirty="0" smtClean="0">
                        <a:latin typeface="함초롬돋움" pitchFamily="18" charset="-127"/>
                        <a:ea typeface="함초롬돋움" pitchFamily="18" charset="-127"/>
                        <a:cs typeface="함초롬돋움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5.000</a:t>
                      </a:r>
                      <a:r>
                        <a:rPr lang="ko-KR" altLang="en-US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년</a:t>
                      </a:r>
                      <a:r>
                        <a:rPr lang="en-US" altLang="ko-KR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~</a:t>
                      </a:r>
                      <a:endParaRPr lang="ko-KR" altLang="en-US" sz="1400" dirty="0" smtClean="0">
                        <a:latin typeface="함초롬돋움" pitchFamily="18" charset="-127"/>
                        <a:ea typeface="함초롬돋움" pitchFamily="18" charset="-127"/>
                        <a:cs typeface="함초롬돋움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4.000</a:t>
                      </a:r>
                      <a:r>
                        <a:rPr lang="ko-KR" altLang="en-US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년</a:t>
                      </a:r>
                      <a:r>
                        <a:rPr lang="en-US" altLang="ko-KR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~</a:t>
                      </a:r>
                      <a:endParaRPr lang="ko-KR" altLang="en-US" sz="1400" dirty="0" smtClean="0">
                        <a:latin typeface="함초롬돋움" pitchFamily="18" charset="-127"/>
                        <a:ea typeface="함초롬돋움" pitchFamily="18" charset="-127"/>
                        <a:cs typeface="함초롬돋움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3.000</a:t>
                      </a:r>
                      <a:r>
                        <a:rPr lang="ko-KR" altLang="en-US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년</a:t>
                      </a:r>
                      <a:r>
                        <a:rPr lang="en-US" altLang="ko-KR" sz="1400" dirty="0" smtClean="0">
                          <a:latin typeface="함초롬돋움" pitchFamily="18" charset="-127"/>
                          <a:ea typeface="함초롬돋움" pitchFamily="18" charset="-127"/>
                          <a:cs typeface="함초롬돋움" pitchFamily="18" charset="-127"/>
                        </a:rPr>
                        <a:t>~</a:t>
                      </a:r>
                      <a:endParaRPr lang="ko-KR" altLang="en-US" sz="1400" dirty="0" smtClean="0">
                        <a:latin typeface="함초롬돋움" pitchFamily="18" charset="-127"/>
                        <a:ea typeface="함초롬돋움" pitchFamily="18" charset="-127"/>
                        <a:cs typeface="함초롬돋움" pitchFamily="18" charset="-127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8752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0134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F2E4F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F2E4F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F2E4F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F2E4F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F2E4F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rgbClr val="F2E4FC"/>
                    </a:solidFill>
                  </a:tcPr>
                </a:tc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08" y="3558433"/>
            <a:ext cx="1122263" cy="9361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988" y="3475070"/>
            <a:ext cx="1121577" cy="112157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6541" y="3443750"/>
            <a:ext cx="1165473" cy="116547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558" y="3418467"/>
            <a:ext cx="1034611" cy="121603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3132" y="3535563"/>
            <a:ext cx="1135544" cy="113554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2618" y="3596106"/>
            <a:ext cx="1080120" cy="1075001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408" y="5102749"/>
            <a:ext cx="12065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2767" y="5088581"/>
            <a:ext cx="12065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541" y="5043338"/>
            <a:ext cx="12128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995" y="5026670"/>
            <a:ext cx="13287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713" y="5043338"/>
            <a:ext cx="13350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800" y="5102749"/>
            <a:ext cx="1279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700" y="1542275"/>
            <a:ext cx="304800" cy="304800"/>
          </a:xfrm>
          <a:prstGeom prst="rect">
            <a:avLst/>
          </a:prstGeom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247" y="1502588"/>
            <a:ext cx="51514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907" y="2204864"/>
            <a:ext cx="9572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857" y="2203309"/>
            <a:ext cx="7318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047" y="2202921"/>
            <a:ext cx="7318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444" y="2202920"/>
            <a:ext cx="7318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4985" y="2202919"/>
            <a:ext cx="7318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759" y="2202125"/>
            <a:ext cx="7318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56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선사시대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 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조몬 시대의 주거 형태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4917" y="2709602"/>
            <a:ext cx="2422412" cy="25195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646" y="2817161"/>
            <a:ext cx="2199896" cy="1759917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993" y="2709602"/>
            <a:ext cx="2520280" cy="251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868" y="2699694"/>
            <a:ext cx="2443385" cy="252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620" y="2844418"/>
            <a:ext cx="2305025" cy="173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7963" y="2802094"/>
            <a:ext cx="2301193" cy="1727248"/>
          </a:xfrm>
          <a:prstGeom prst="rect">
            <a:avLst/>
          </a:prstGeom>
        </p:spPr>
      </p:pic>
      <p:sp>
        <p:nvSpPr>
          <p:cNvPr id="8" name="오른쪽 화살표 7"/>
          <p:cNvSpPr/>
          <p:nvPr/>
        </p:nvSpPr>
        <p:spPr>
          <a:xfrm>
            <a:off x="2755057" y="3683491"/>
            <a:ext cx="312042" cy="1440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00507"/>
            <a:ext cx="3111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901771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121" y="1879492"/>
            <a:ext cx="31099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573" y="4756533"/>
            <a:ext cx="24511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747" y="4724510"/>
            <a:ext cx="24574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963" y="4604132"/>
            <a:ext cx="24511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75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2255" y="2040682"/>
            <a:ext cx="2775822" cy="17281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307" y="2122705"/>
            <a:ext cx="2525718" cy="1548172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3868" y="2040682"/>
            <a:ext cx="27733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28849"/>
            <a:ext cx="27733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3974" y="2140857"/>
            <a:ext cx="2525718" cy="154817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6327" y="2124296"/>
            <a:ext cx="2548444" cy="156473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796" y="4921151"/>
            <a:ext cx="304800" cy="304800"/>
          </a:xfrm>
          <a:prstGeom prst="rect">
            <a:avLst/>
          </a:prstGeom>
        </p:spPr>
      </p:pic>
      <p:sp>
        <p:nvSpPr>
          <p:cNvPr id="22" name="순서도: 연결자 21"/>
          <p:cNvSpPr/>
          <p:nvPr/>
        </p:nvSpPr>
        <p:spPr>
          <a:xfrm>
            <a:off x="763565" y="4313737"/>
            <a:ext cx="3579013" cy="179912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49" y="4702076"/>
            <a:ext cx="31511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550" y="5027563"/>
            <a:ext cx="36337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396" y="5361991"/>
            <a:ext cx="3364182" cy="34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3686" y="4921151"/>
            <a:ext cx="2779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13"/>
          <p:cNvSpPr txBox="1"/>
          <p:nvPr/>
        </p:nvSpPr>
        <p:spPr>
          <a:xfrm>
            <a:off x="1428728" y="48938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선사시대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 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조몬 시대의 생활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1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28728" y="48938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선사시대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 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조몬 시대의 무덤 형태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30213" y="1484783"/>
            <a:ext cx="2800551" cy="1944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2036" y="1641817"/>
            <a:ext cx="2536903" cy="1655027"/>
          </a:xfrm>
          <a:prstGeom prst="rect">
            <a:avLst/>
          </a:prstGeom>
        </p:spPr>
      </p:pic>
      <p:sp>
        <p:nvSpPr>
          <p:cNvPr id="9" name="이등변 삼각형 8"/>
          <p:cNvSpPr/>
          <p:nvPr/>
        </p:nvSpPr>
        <p:spPr>
          <a:xfrm>
            <a:off x="1030213" y="3557693"/>
            <a:ext cx="185539" cy="117615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851" y="1496986"/>
            <a:ext cx="27987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624" y="1661636"/>
            <a:ext cx="2557216" cy="163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586" y="3474660"/>
            <a:ext cx="2749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428" y="3590859"/>
            <a:ext cx="182563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651" y="3504313"/>
            <a:ext cx="2845529" cy="34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005064"/>
            <a:ext cx="279876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799" y="4189687"/>
            <a:ext cx="2575364" cy="1579705"/>
          </a:xfrm>
          <a:prstGeom prst="rect">
            <a:avLst/>
          </a:prstGeom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607" y="6122407"/>
            <a:ext cx="182563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2489" y="6024776"/>
            <a:ext cx="1676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6916" y="3990181"/>
            <a:ext cx="279876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006" y="4123018"/>
            <a:ext cx="2512581" cy="1672661"/>
          </a:xfrm>
          <a:prstGeom prst="rect">
            <a:avLst/>
          </a:prstGeom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724" y="6110713"/>
            <a:ext cx="182563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246" y="6024776"/>
            <a:ext cx="2706337" cy="40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99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0034" y="357166"/>
            <a:ext cx="1000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ko-KR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476888"/>
            <a:ext cx="657229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ko-KR" altLang="en-US" sz="28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48" name="TextBox 13"/>
          <p:cNvSpPr txBox="1"/>
          <p:nvPr/>
        </p:nvSpPr>
        <p:spPr>
          <a:xfrm>
            <a:off x="1403648" y="476672"/>
            <a:ext cx="6572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선사시대 </a:t>
            </a:r>
            <a:r>
              <a:rPr lang="en-US" altLang="ko-KR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– </a:t>
            </a:r>
            <a:r>
              <a:rPr lang="ko-KR" altLang="en-US" sz="2800" dirty="0" smtClean="0">
                <a:solidFill>
                  <a:schemeClr val="bg1"/>
                </a:solidFill>
                <a:latin typeface="한컴 윤체 L"/>
                <a:ea typeface="한컴 윤체 L"/>
              </a:rPr>
              <a:t>조몬 시대의 풍습</a:t>
            </a:r>
            <a:endParaRPr lang="ko-KR" altLang="en-US" sz="2800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241" y="5657314"/>
            <a:ext cx="17859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314" y="5657315"/>
            <a:ext cx="14747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63042" y="1662782"/>
            <a:ext cx="3024336" cy="3756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55" y="1852980"/>
            <a:ext cx="2442710" cy="33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4139952" y="1700808"/>
            <a:ext cx="4392488" cy="37189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4854" y="1929714"/>
            <a:ext cx="4202684" cy="326114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060" y="5816066"/>
            <a:ext cx="174006" cy="174006"/>
          </a:xfrm>
          <a:prstGeom prst="rect">
            <a:avLst/>
          </a:prstGeom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589" y="5816066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47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9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F0D311"/>
      </a:accent1>
      <a:accent2>
        <a:srgbClr val="A8EEFA"/>
      </a:accent2>
      <a:accent3>
        <a:srgbClr val="ADF4FF"/>
      </a:accent3>
      <a:accent4>
        <a:srgbClr val="1AB39F"/>
      </a:accent4>
      <a:accent5>
        <a:srgbClr val="E22D3A"/>
      </a:accent5>
      <a:accent6>
        <a:srgbClr val="AA8FB8"/>
      </a:accent6>
      <a:hlink>
        <a:srgbClr val="0070C0"/>
      </a:hlink>
      <a:folHlink>
        <a:srgbClr val="5F7791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1824</Words>
  <Application>Microsoft Office PowerPoint</Application>
  <PresentationFormat>화면 슬라이드 쇼(4:3)</PresentationFormat>
  <Paragraphs>532</Paragraphs>
  <Slides>48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4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luizek</dc:creator>
  <cp:lastModifiedBy>user</cp:lastModifiedBy>
  <cp:revision>327</cp:revision>
  <dcterms:created xsi:type="dcterms:W3CDTF">2015-01-07T09:44:23Z</dcterms:created>
  <dcterms:modified xsi:type="dcterms:W3CDTF">2015-10-30T10:05:44Z</dcterms:modified>
</cp:coreProperties>
</file>