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313" r:id="rId3"/>
    <p:sldId id="280" r:id="rId4"/>
    <p:sldId id="314" r:id="rId5"/>
    <p:sldId id="283" r:id="rId6"/>
    <p:sldId id="284" r:id="rId7"/>
    <p:sldId id="286" r:id="rId8"/>
    <p:sldId id="285" r:id="rId9"/>
    <p:sldId id="287" r:id="rId10"/>
    <p:sldId id="281" r:id="rId11"/>
    <p:sldId id="282" r:id="rId12"/>
    <p:sldId id="288" r:id="rId13"/>
    <p:sldId id="300" r:id="rId14"/>
    <p:sldId id="257" r:id="rId15"/>
    <p:sldId id="258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6" autoAdjust="0"/>
    <p:restoredTop sz="94607" autoAdjust="0"/>
  </p:normalViewPr>
  <p:slideViewPr>
    <p:cSldViewPr>
      <p:cViewPr>
        <p:scale>
          <a:sx n="100" d="100"/>
          <a:sy n="100" d="100"/>
        </p:scale>
        <p:origin x="-906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F41C7-F7D8-475F-994F-9966788B1DDA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92997-DCD6-473E-8A42-C6B963761D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4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F342E-4266-404E-9940-D6979641CB25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85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8AF1-8733-4106-9F89-D38E2E308777}" type="datetimeFigureOut">
              <a:rPr lang="ko-KR" altLang="en-US" smtClean="0"/>
              <a:pPr/>
              <a:t>2015-12-06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0525D-8985-46D4-A8E3-E0026C4607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gif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gif"/><Relationship Id="rId4" Type="http://schemas.openxmlformats.org/officeDocument/2006/relationships/image" Target="../media/image38.jpeg"/><Relationship Id="rId9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hyperlink" Target="http://www.yonhapnews.co.kr/video/2602000001.html?cid=MYH20150803002000038&amp;input=1825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nhapnews.co.kr/video/2602000001.html?cid=MYH20150803002000038&amp;input=1825m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1520" y="3249558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히로시마</a:t>
            </a:r>
            <a:r>
              <a:rPr lang="en-US" altLang="ko-KR" sz="6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6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나가사키</a:t>
            </a:r>
            <a:r>
              <a:rPr lang="ko-KR" altLang="en-US" sz="6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6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6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원자폭탄 투하</a:t>
            </a:r>
            <a:endParaRPr lang="ko-KR" altLang="en-US" sz="6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229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205801488" descr="EMB00000c0807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2400" r="2562" b="5893"/>
          <a:stretch>
            <a:fillRect/>
          </a:stretch>
        </p:blipFill>
        <p:spPr bwMode="auto">
          <a:xfrm>
            <a:off x="113159" y="97720"/>
            <a:ext cx="6001677" cy="38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228184" y="120886"/>
            <a:ext cx="1908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i="1" dirty="0" smtClean="0"/>
              <a:t>원폭 투하 전 미국의 경고 </a:t>
            </a:r>
            <a:r>
              <a:rPr lang="ko-KR" altLang="en-US" sz="2400" b="1" i="1" dirty="0" err="1" smtClean="0"/>
              <a:t>전단지</a:t>
            </a:r>
            <a:endParaRPr lang="ko-KR" altLang="en-US" sz="2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27784" y="599167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i="1" dirty="0" smtClean="0"/>
              <a:t>미국이 날린 </a:t>
            </a:r>
            <a:r>
              <a:rPr lang="ko-KR" altLang="en-US" sz="2400" b="1" i="1" dirty="0" err="1" smtClean="0"/>
              <a:t>전단지</a:t>
            </a:r>
            <a:r>
              <a:rPr lang="ko-KR" altLang="en-US" sz="2400" b="1" i="1" dirty="0" smtClean="0"/>
              <a:t> 전문</a:t>
            </a:r>
            <a:endParaRPr lang="ko-KR" altLang="en-US" sz="2400" b="1" i="1" dirty="0"/>
          </a:p>
        </p:txBody>
      </p:sp>
      <p:pic>
        <p:nvPicPr>
          <p:cNvPr id="1025" name="_x205800608" descr="EMB00000c08072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6644" r="8264" b="9837"/>
          <a:stretch>
            <a:fillRect/>
          </a:stretch>
        </p:blipFill>
        <p:spPr bwMode="auto">
          <a:xfrm>
            <a:off x="358912" y="730472"/>
            <a:ext cx="8426176" cy="5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4443391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400" i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에놀라</a:t>
            </a:r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게이</a:t>
            </a:r>
            <a:r>
              <a:rPr lang="en-US" altLang="ko-KR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 승무원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1907928" descr="EMB00000c0807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1" t="11975" r="9537" b="45053"/>
          <a:stretch>
            <a:fillRect/>
          </a:stretch>
        </p:blipFill>
        <p:spPr bwMode="auto">
          <a:xfrm>
            <a:off x="107504" y="116632"/>
            <a:ext cx="562169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205756584" descr="EMB00000c0807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0" t="37747" r="27078" b="24168"/>
          <a:stretch>
            <a:fillRect/>
          </a:stretch>
        </p:blipFill>
        <p:spPr bwMode="auto">
          <a:xfrm>
            <a:off x="107504" y="1765726"/>
            <a:ext cx="3312368" cy="44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23731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마지막 생존자였던 </a:t>
            </a:r>
            <a:r>
              <a:rPr lang="ko-KR" altLang="en-US" sz="2400" i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판커크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3" name="_x205756744" descr="EMB00000c08073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1" t="17862" r="12975" b="25676"/>
          <a:stretch>
            <a:fillRect/>
          </a:stretch>
        </p:blipFill>
        <p:spPr bwMode="auto">
          <a:xfrm>
            <a:off x="3439066" y="292006"/>
            <a:ext cx="5669438" cy="630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85752" y="116309"/>
            <a:ext cx="95726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원폭 투하에 대한 인식</a:t>
            </a:r>
            <a:endParaRPr lang="ko-KR" altLang="en-US" sz="7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015709"/>
              </p:ext>
            </p:extLst>
          </p:nvPr>
        </p:nvGraphicFramePr>
        <p:xfrm>
          <a:off x="107504" y="1632129"/>
          <a:ext cx="8928990" cy="436863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37933"/>
                <a:gridCol w="2430418"/>
                <a:gridCol w="2232248"/>
                <a:gridCol w="1944216"/>
                <a:gridCol w="1584175"/>
              </a:tblGrid>
              <a:tr h="684258"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일본에게 피해를</a:t>
                      </a:r>
                      <a:endParaRPr lang="en-US" altLang="ko-KR" sz="2000" b="1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입은 나라</a:t>
                      </a:r>
                      <a:endParaRPr lang="ko-KR" altLang="en-US" sz="2000" b="1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일본과 </a:t>
                      </a:r>
                      <a:endParaRPr lang="en-US" altLang="ko-KR" sz="2000" b="1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싸운 나라</a:t>
                      </a:r>
                      <a:endParaRPr lang="ko-KR" altLang="en-US" sz="2000" b="1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제 </a:t>
                      </a:r>
                      <a:r>
                        <a:rPr lang="en-US" altLang="ko-KR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3</a:t>
                      </a:r>
                      <a:r>
                        <a:rPr lang="ko-KR" altLang="en-US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국가</a:t>
                      </a:r>
                      <a:endParaRPr lang="ko-KR" altLang="en-US" sz="2400" b="1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일본</a:t>
                      </a:r>
                      <a:endParaRPr lang="ko-KR" altLang="en-US" sz="2400" b="1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9264">
                <a:tc>
                  <a:txBody>
                    <a:bodyPr/>
                    <a:lstStyle/>
                    <a:p>
                      <a:pPr algn="ctr" latinLnBrk="1"/>
                      <a:endParaRPr lang="en-US" altLang="ko-KR" sz="2400" b="1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대</a:t>
                      </a:r>
                      <a:endParaRPr lang="en-US" altLang="ko-KR" sz="2400" b="1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상</a:t>
                      </a:r>
                      <a:endParaRPr lang="ko-KR" altLang="en-US" sz="2400" b="1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필리핀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한국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말레이시아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싱가포르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인도네시아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호주</a:t>
                      </a:r>
                      <a:endParaRPr lang="ko-KR" altLang="en-US" sz="2000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뉴질랜드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캐나다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인도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영국</a:t>
                      </a:r>
                      <a:endParaRPr lang="ko-KR" altLang="en-US" sz="2000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이탈리아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</a:t>
                      </a:r>
                    </a:p>
                    <a:p>
                      <a:pPr algn="ctr" latinLnBrk="1"/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칠레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프랑스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독일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이란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,</a:t>
                      </a:r>
                    </a:p>
                    <a:p>
                      <a:pPr algn="ctr" latinLnBrk="1"/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남아공</a:t>
                      </a:r>
                      <a:endParaRPr lang="ko-KR" altLang="en-US" sz="2000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젊은 세대</a:t>
                      </a:r>
                      <a:endParaRPr lang="ko-KR" altLang="en-US" sz="2000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959">
                <a:tc>
                  <a:txBody>
                    <a:bodyPr/>
                    <a:lstStyle/>
                    <a:p>
                      <a:pPr algn="ctr" latinLnBrk="1"/>
                      <a:endParaRPr lang="en-US" altLang="ko-KR" sz="2400" b="1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인</a:t>
                      </a:r>
                      <a:endParaRPr lang="en-US" altLang="ko-KR" sz="2400" b="1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식 수</a:t>
                      </a:r>
                      <a:endParaRPr lang="en-US" altLang="ko-KR" sz="2400" b="1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400" b="1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준</a:t>
                      </a:r>
                      <a:endParaRPr lang="ko-KR" altLang="en-US" sz="2400" b="1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일본 패전</a:t>
                      </a:r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계기</a:t>
                      </a:r>
                      <a:endParaRPr lang="en-US" altLang="ko-KR" sz="2000" baseline="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필요악</a:t>
                      </a:r>
                      <a:endParaRPr lang="en-US" altLang="ko-KR" sz="2000" baseline="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기술 보유 과시</a:t>
                      </a:r>
                      <a:endParaRPr lang="en-US" altLang="ko-KR" sz="2000" baseline="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희생 뒤 늦은 공격</a:t>
                      </a:r>
                      <a:endParaRPr lang="en-US" altLang="ko-KR" sz="2000" baseline="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독립 </a:t>
                      </a:r>
                      <a:r>
                        <a:rPr lang="ko-KR" altLang="en-US" sz="2000" baseline="0" dirty="0" err="1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챙취</a:t>
                      </a:r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디딤돌</a:t>
                      </a:r>
                      <a:endParaRPr lang="en-US" altLang="ko-KR" sz="2000" baseline="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일본 희생자만 다룬 편향된 내용</a:t>
                      </a:r>
                      <a:endParaRPr lang="en-US" altLang="ko-KR" sz="2000" baseline="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전쟁</a:t>
                      </a:r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종식 위한 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선택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원폭 개발에 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중요한 역할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미국에 대해 비판소련</a:t>
                      </a:r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견제 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전쟁 끝낸 폭탄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제 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2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차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세계대전 재앙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일본에게 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원폭 실험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원폭 투하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날짜</a:t>
                      </a:r>
                      <a:r>
                        <a:rPr lang="ko-KR" altLang="en-US" sz="2000" baseline="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</a:t>
                      </a:r>
                      <a:endParaRPr lang="en-US" altLang="ko-KR" sz="2000" baseline="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전국 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30%</a:t>
                      </a:r>
                    </a:p>
                    <a:p>
                      <a:pPr algn="ctr" latinLnBrk="1"/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원폭 투하</a:t>
                      </a:r>
                      <a:endParaRPr lang="en-US" altLang="ko-KR" sz="2000" dirty="0" smtClean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‘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부득이 했다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’</a:t>
                      </a:r>
                      <a:r>
                        <a:rPr lang="ko-KR" altLang="en-US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 전국 </a:t>
                      </a:r>
                      <a:r>
                        <a:rPr lang="en-US" altLang="ko-KR" sz="2000" dirty="0" smtClean="0">
                          <a:latin typeface="HY강M" panose="02030600000101010101" pitchFamily="18" charset="-127"/>
                          <a:ea typeface="HY강M" panose="02030600000101010101" pitchFamily="18" charset="-127"/>
                        </a:rPr>
                        <a:t>49%</a:t>
                      </a:r>
                      <a:endParaRPr lang="ko-KR" altLang="en-US" sz="2000" dirty="0">
                        <a:latin typeface="HY강M" panose="02030600000101010101" pitchFamily="18" charset="-127"/>
                        <a:ea typeface="HY강M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5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158520" y="2967335"/>
            <a:ext cx="4826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일본 전후 처리</a:t>
            </a:r>
            <a:endParaRPr lang="en-US" altLang="ko-KR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23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무제-3 복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18537">
            <a:off x="1428334" y="739672"/>
            <a:ext cx="6136683" cy="7007283"/>
          </a:xfrm>
          <a:prstGeom prst="rect">
            <a:avLst/>
          </a:prstGeom>
        </p:spPr>
      </p:pic>
      <p:sp>
        <p:nvSpPr>
          <p:cNvPr id="10" name="도넛 9"/>
          <p:cNvSpPr/>
          <p:nvPr/>
        </p:nvSpPr>
        <p:spPr>
          <a:xfrm>
            <a:off x="1187624" y="1340768"/>
            <a:ext cx="6696744" cy="4968552"/>
          </a:xfrm>
          <a:prstGeom prst="donut">
            <a:avLst>
              <a:gd name="adj" fmla="val 7196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그림 4" descr="소련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980728"/>
            <a:ext cx="1538477" cy="1036800"/>
          </a:xfrm>
          <a:prstGeom prst="rect">
            <a:avLst/>
          </a:prstGeom>
        </p:spPr>
      </p:pic>
      <p:pic>
        <p:nvPicPr>
          <p:cNvPr id="6" name="그림 5" descr="미국.jpg"/>
          <p:cNvPicPr>
            <a:picLocks noChangeAspect="1"/>
          </p:cNvPicPr>
          <p:nvPr/>
        </p:nvPicPr>
        <p:blipFill>
          <a:blip r:embed="rId4" cstate="print"/>
          <a:srcRect b="11151"/>
          <a:stretch>
            <a:fillRect/>
          </a:stretch>
        </p:blipFill>
        <p:spPr>
          <a:xfrm>
            <a:off x="683568" y="3140968"/>
            <a:ext cx="1519200" cy="1012351"/>
          </a:xfrm>
          <a:prstGeom prst="rect">
            <a:avLst/>
          </a:prstGeom>
        </p:spPr>
      </p:pic>
      <p:pic>
        <p:nvPicPr>
          <p:cNvPr id="7" name="그림 6" descr="영ㄱㄱ.jpg"/>
          <p:cNvPicPr>
            <a:picLocks noChangeAspect="1"/>
          </p:cNvPicPr>
          <p:nvPr/>
        </p:nvPicPr>
        <p:blipFill>
          <a:blip r:embed="rId5" cstate="print"/>
          <a:srcRect b="11151"/>
          <a:stretch>
            <a:fillRect/>
          </a:stretch>
        </p:blipFill>
        <p:spPr>
          <a:xfrm>
            <a:off x="3851920" y="5589240"/>
            <a:ext cx="1519200" cy="1012351"/>
          </a:xfrm>
          <a:prstGeom prst="rect">
            <a:avLst/>
          </a:prstGeom>
        </p:spPr>
      </p:pic>
      <p:pic>
        <p:nvPicPr>
          <p:cNvPr id="8" name="그림 7" descr="중ㄱ.jpg"/>
          <p:cNvPicPr>
            <a:picLocks noChangeAspect="1"/>
          </p:cNvPicPr>
          <p:nvPr/>
        </p:nvPicPr>
        <p:blipFill>
          <a:blip r:embed="rId6" cstate="print"/>
          <a:srcRect l="2685" t="2477" r="11478" b="5045"/>
          <a:stretch>
            <a:fillRect/>
          </a:stretch>
        </p:blipFill>
        <p:spPr>
          <a:xfrm>
            <a:off x="6876256" y="3212976"/>
            <a:ext cx="1519200" cy="1087134"/>
          </a:xfrm>
          <a:prstGeom prst="rect">
            <a:avLst/>
          </a:prstGeom>
        </p:spPr>
      </p:pic>
      <p:pic>
        <p:nvPicPr>
          <p:cNvPr id="9" name="그림 8" descr="무제-1 복사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54647" y="2348880"/>
            <a:ext cx="3401529" cy="295396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-36512" y="57398"/>
            <a:ext cx="4826963" cy="92333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일본 전후 처리</a:t>
            </a:r>
            <a:endParaRPr lang="en-US" altLang="ko-KR" sz="5400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" name="그림 11" descr="무제-1 복사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980728" y="404664"/>
            <a:ext cx="7194482" cy="4824536"/>
          </a:xfrm>
          <a:prstGeom prst="rect">
            <a:avLst/>
          </a:prstGeom>
        </p:spPr>
      </p:pic>
      <p:pic>
        <p:nvPicPr>
          <p:cNvPr id="13" name="그림 12" descr="핵폭탄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91680" y="1293400"/>
            <a:ext cx="920701" cy="716856"/>
          </a:xfrm>
          <a:prstGeom prst="rect">
            <a:avLst/>
          </a:prstGeom>
        </p:spPr>
      </p:pic>
      <p:pic>
        <p:nvPicPr>
          <p:cNvPr id="14" name="그림 13" descr="비행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9144000" y="1005368"/>
            <a:ext cx="1838325" cy="561975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755576" y="51571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1979712" y="50851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51520" y="54359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>
                <a:solidFill>
                  <a:schemeClr val="accent2"/>
                </a:solidFill>
              </a:rPr>
              <a:t>나가사키</a:t>
            </a:r>
            <a:endParaRPr lang="ko-KR" altLang="en-US" b="1" dirty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7664" y="47251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chemeClr val="accent2"/>
                </a:solidFill>
              </a:rPr>
              <a:t>히로시마</a:t>
            </a:r>
            <a:endParaRPr lang="ko-KR" altLang="en-US" b="1" dirty="0">
              <a:solidFill>
                <a:schemeClr val="accent2"/>
              </a:solidFill>
            </a:endParaRPr>
          </a:p>
        </p:txBody>
      </p:sp>
      <p:pic>
        <p:nvPicPr>
          <p:cNvPr id="19" name="그림 18" descr="핵폭탄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1293400"/>
            <a:ext cx="920701" cy="7168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51920" y="1005368"/>
            <a:ext cx="5134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1945</a:t>
            </a:r>
            <a:r>
              <a:rPr lang="ko-KR" altLang="en-US" sz="2400" dirty="0" smtClean="0"/>
              <a:t>년 </a:t>
            </a:r>
            <a:r>
              <a:rPr lang="en-US" altLang="ko-KR" sz="2400" dirty="0" smtClean="0"/>
              <a:t>8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6</a:t>
            </a:r>
            <a:r>
              <a:rPr lang="ko-KR" altLang="en-US" sz="2400" dirty="0" smtClean="0"/>
              <a:t>일 </a:t>
            </a:r>
            <a:r>
              <a:rPr lang="ko-KR" altLang="en-US" sz="2400" b="1" dirty="0" smtClean="0">
                <a:solidFill>
                  <a:schemeClr val="accent2"/>
                </a:solidFill>
              </a:rPr>
              <a:t>히로시마</a:t>
            </a:r>
            <a:r>
              <a:rPr lang="ko-KR" altLang="en-US" sz="2400" dirty="0" smtClean="0"/>
              <a:t> 원폭 투하</a:t>
            </a:r>
            <a:endParaRPr lang="ko-KR" alt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995936" y="1797456"/>
            <a:ext cx="5019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         8</a:t>
            </a:r>
            <a:r>
              <a:rPr lang="ko-KR" altLang="en-US" sz="2400" dirty="0" smtClean="0"/>
              <a:t>월 </a:t>
            </a:r>
            <a:r>
              <a:rPr lang="en-US" altLang="ko-KR" sz="2400" dirty="0" smtClean="0"/>
              <a:t>9</a:t>
            </a:r>
            <a:r>
              <a:rPr lang="ko-KR" altLang="en-US" sz="2400" dirty="0" smtClean="0"/>
              <a:t>일 </a:t>
            </a:r>
            <a:r>
              <a:rPr lang="ko-KR" altLang="en-US" sz="2400" b="1" dirty="0" smtClean="0">
                <a:solidFill>
                  <a:schemeClr val="accent2"/>
                </a:solidFill>
              </a:rPr>
              <a:t>나가사키</a:t>
            </a:r>
            <a:r>
              <a:rPr lang="ko-KR" altLang="en-US" sz="2400" dirty="0" smtClean="0"/>
              <a:t> 원폭 투하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96285 7.40741E-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3.33333E-6 0.441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158 0.472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23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6285 7.40741E-7 L -1.26996 0.0009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5" grpId="0" animBg="1"/>
      <p:bldP spid="16" grpId="0" animBg="1"/>
      <p:bldP spid="17" grpId="0"/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9511"/>
            <a:ext cx="6048672" cy="5101777"/>
          </a:xfrm>
          <a:prstGeom prst="rect">
            <a:avLst/>
          </a:prstGeom>
        </p:spPr>
      </p:pic>
      <p:pic>
        <p:nvPicPr>
          <p:cNvPr id="6" name="그림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0" y="1014097"/>
            <a:ext cx="3024336" cy="4215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6928" y="5229200"/>
            <a:ext cx="1467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b="1" dirty="0" err="1" smtClean="0"/>
              <a:t>쇼와천황</a:t>
            </a:r>
            <a:endParaRPr lang="en-US" altLang="ko-KR" sz="2500" b="1" dirty="0" smtClean="0"/>
          </a:p>
        </p:txBody>
      </p:sp>
      <p:sp>
        <p:nvSpPr>
          <p:cNvPr id="8" name="직사각형 7"/>
          <p:cNvSpPr/>
          <p:nvPr/>
        </p:nvSpPr>
        <p:spPr>
          <a:xfrm>
            <a:off x="863480" y="-31013"/>
            <a:ext cx="7596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일본의 항복선언과 서명</a:t>
            </a:r>
            <a:endParaRPr lang="en-US" altLang="ko-KR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91" y="1042392"/>
            <a:ext cx="4783460" cy="38267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1224" y="4859868"/>
            <a:ext cx="497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일본 </a:t>
            </a:r>
            <a:r>
              <a:rPr lang="ko-KR" altLang="en-US" dirty="0" err="1" smtClean="0"/>
              <a:t>쇼와천황</a:t>
            </a:r>
            <a:r>
              <a:rPr lang="en-US" altLang="ko-KR" dirty="0"/>
              <a:t> </a:t>
            </a:r>
            <a:r>
              <a:rPr lang="ko-KR" altLang="en-US" dirty="0" smtClean="0"/>
              <a:t>대신 </a:t>
            </a:r>
            <a:r>
              <a:rPr lang="ko-KR" altLang="en-US" dirty="0" err="1" smtClean="0"/>
              <a:t>싸인하는</a:t>
            </a:r>
            <a:r>
              <a:rPr lang="ko-KR" altLang="en-US" dirty="0" smtClean="0"/>
              <a:t> </a:t>
            </a:r>
            <a:r>
              <a:rPr lang="ko-KR" altLang="en-US" b="1" dirty="0" err="1" smtClean="0"/>
              <a:t>시게미쓰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마모루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09833" y="6021288"/>
            <a:ext cx="22589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b="1" dirty="0" err="1" smtClean="0"/>
              <a:t>시게미쓰</a:t>
            </a:r>
            <a:r>
              <a:rPr lang="ko-KR" altLang="en-US" sz="2200" b="1" dirty="0" smtClean="0"/>
              <a:t> </a:t>
            </a:r>
            <a:r>
              <a:rPr lang="ko-KR" altLang="en-US" sz="2200" b="1" dirty="0" err="1" smtClean="0"/>
              <a:t>마모루</a:t>
            </a:r>
            <a:endParaRPr lang="ko-KR" altLang="en-US" sz="2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88896" y="5733256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8월 15</a:t>
            </a:r>
            <a:r>
              <a:rPr lang="en-US" altLang="ko-KR" dirty="0" smtClean="0"/>
              <a:t>일</a:t>
            </a:r>
            <a:r>
              <a:rPr lang="en-US" altLang="ko-KR" dirty="0"/>
              <a:t> </a:t>
            </a:r>
            <a:r>
              <a:rPr lang="ko-KR" altLang="en-US" dirty="0" smtClean="0"/>
              <a:t>항복선</a:t>
            </a:r>
            <a:r>
              <a:rPr lang="ko-KR" altLang="en-US" dirty="0"/>
              <a:t>언</a:t>
            </a:r>
            <a:endParaRPr lang="en-US" altLang="ko-KR" dirty="0"/>
          </a:p>
        </p:txBody>
      </p:sp>
      <p:sp>
        <p:nvSpPr>
          <p:cNvPr id="14" name="TextBox 13"/>
          <p:cNvSpPr txBox="1"/>
          <p:nvPr/>
        </p:nvSpPr>
        <p:spPr>
          <a:xfrm>
            <a:off x="4993352" y="5229200"/>
            <a:ext cx="252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</a:t>
            </a:r>
            <a:r>
              <a:rPr lang="ko-KR" altLang="en-US" dirty="0" smtClean="0"/>
              <a:t>일 항복문서 서명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10" grpId="0"/>
      <p:bldP spid="10" grpId="1"/>
      <p:bldP spid="12" grpId="0"/>
      <p:bldP spid="13" grpId="0"/>
      <p:bldP spid="13" grpId="2"/>
      <p:bldP spid="14" grpId="0"/>
      <p:bldP spid="1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무제-2 복사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7"/>
            <a:ext cx="9144000" cy="6984776"/>
          </a:xfrm>
          <a:prstGeom prst="rect">
            <a:avLst/>
          </a:prstGeom>
        </p:spPr>
      </p:pic>
      <p:pic>
        <p:nvPicPr>
          <p:cNvPr id="4" name="그림 3" descr="무제-2 복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0"/>
            <a:ext cx="4680520" cy="6858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267744" y="620688"/>
            <a:ext cx="186170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일본 전</a:t>
            </a:r>
            <a:r>
              <a:rPr lang="ko-KR" altLang="en-US" dirty="0">
                <a:solidFill>
                  <a:schemeClr val="tx1"/>
                </a:solidFill>
              </a:rPr>
              <a:t>범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2735288" y="631758"/>
            <a:ext cx="60096" cy="348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339752" y="332656"/>
            <a:ext cx="1077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일본 전범</a:t>
            </a:r>
            <a:endParaRPr lang="ko-KR" altLang="en-US" sz="1600" dirty="0"/>
          </a:p>
        </p:txBody>
      </p:sp>
      <p:grpSp>
        <p:nvGrpSpPr>
          <p:cNvPr id="21" name="그룹 20"/>
          <p:cNvGrpSpPr/>
          <p:nvPr/>
        </p:nvGrpSpPr>
        <p:grpSpPr>
          <a:xfrm>
            <a:off x="857224" y="1700808"/>
            <a:ext cx="7891240" cy="4464496"/>
            <a:chOff x="857224" y="1700808"/>
            <a:chExt cx="7891240" cy="4464496"/>
          </a:xfrm>
        </p:grpSpPr>
        <p:sp>
          <p:nvSpPr>
            <p:cNvPr id="15" name="TextBox 14"/>
            <p:cNvSpPr txBox="1"/>
            <p:nvPr/>
          </p:nvSpPr>
          <p:spPr>
            <a:xfrm>
              <a:off x="1495234" y="579597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 smtClean="0"/>
                <a:t>아나미</a:t>
              </a:r>
              <a:r>
                <a:rPr lang="ko-KR" altLang="en-US" b="1" dirty="0" smtClean="0"/>
                <a:t> </a:t>
              </a:r>
              <a:r>
                <a:rPr lang="ko-KR" altLang="en-US" b="1" dirty="0" err="1" smtClean="0"/>
                <a:t>고레치카</a:t>
              </a:r>
              <a:endParaRPr lang="ko-KR" altLang="en-US" b="1" dirty="0"/>
            </a:p>
          </p:txBody>
        </p:sp>
        <p:pic>
          <p:nvPicPr>
            <p:cNvPr id="16" name="그림 15" descr="오니시 다키지로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3772" y="1700808"/>
              <a:ext cx="4204692" cy="39812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786097" y="579597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 smtClean="0"/>
                <a:t>오니시</a:t>
              </a:r>
              <a:r>
                <a:rPr lang="ko-KR" altLang="en-US" b="1" dirty="0" smtClean="0"/>
                <a:t> </a:t>
              </a:r>
              <a:r>
                <a:rPr lang="ko-KR" altLang="en-US" b="1" dirty="0" err="1" smtClean="0"/>
                <a:t>다키지로</a:t>
              </a:r>
              <a:endParaRPr lang="ko-KR" altLang="en-US" b="1" dirty="0"/>
            </a:p>
          </p:txBody>
        </p:sp>
        <p:pic>
          <p:nvPicPr>
            <p:cNvPr id="7170" name="Picture 2" descr="http://postfiles11.naver.net/data44/2009/6/22/74/%BE%C6%B3%AA%B9%CC_mirejet.jpg?type=w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7224" y="1714488"/>
              <a:ext cx="3571900" cy="40005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10781 -2.59259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2" grpId="3"/>
      <p:bldP spid="3" grpId="0" animBg="1"/>
      <p:bldP spid="3" grpId="1" animBg="1"/>
      <p:bldP spid="3" grpId="2" animBg="1"/>
      <p:bldP spid="3" grpId="3" animBg="1"/>
      <p:bldP spid="3" grpId="4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lumMod val="75000"/>
              </a:schemeClr>
            </a:gs>
            <a:gs pos="10000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912457" y="2857496"/>
            <a:ext cx="5319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일</a:t>
            </a:r>
            <a:r>
              <a:rPr lang="ko-KR" alt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본</a:t>
            </a:r>
            <a:r>
              <a:rPr lang="ko-KR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전범</a:t>
            </a:r>
            <a:r>
              <a:rPr lang="en-US" altLang="ko-K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</a:t>
            </a:r>
            <a:r>
              <a:rPr lang="ko-KR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교수형</a:t>
            </a:r>
            <a:endParaRPr lang="ko-KR" alt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그림 5" descr="전범재판.jpg"/>
          <p:cNvPicPr>
            <a:picLocks noChangeAspect="1"/>
          </p:cNvPicPr>
          <p:nvPr/>
        </p:nvPicPr>
        <p:blipFill>
          <a:blip r:embed="rId2" cstate="print"/>
          <a:srcRect b="12281"/>
          <a:stretch>
            <a:fillRect/>
          </a:stretch>
        </p:blipFill>
        <p:spPr>
          <a:xfrm>
            <a:off x="990410" y="526256"/>
            <a:ext cx="7488832" cy="54017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50193" y="2708920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기무라 </a:t>
            </a:r>
            <a:r>
              <a:rPr lang="ko-KR" altLang="en-US" dirty="0" err="1" smtClean="0"/>
              <a:t>헤리타로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43097" y="2339588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이타가키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세이시로</a:t>
            </a:r>
            <a:endParaRPr lang="ko-KR" altLang="en-US" dirty="0"/>
          </a:p>
        </p:txBody>
      </p:sp>
      <p:pic>
        <p:nvPicPr>
          <p:cNvPr id="16" name="그림 15" descr="무토아키라.jpg"/>
          <p:cNvPicPr>
            <a:picLocks noChangeAspect="1"/>
          </p:cNvPicPr>
          <p:nvPr/>
        </p:nvPicPr>
        <p:blipFill>
          <a:blip r:embed="rId3" cstate="print"/>
          <a:srcRect t="3489"/>
          <a:stretch>
            <a:fillRect/>
          </a:stretch>
        </p:blipFill>
        <p:spPr>
          <a:xfrm>
            <a:off x="2698547" y="764704"/>
            <a:ext cx="4465741" cy="49829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5536" y="2780928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전범 재판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6330" y="616530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도이하라</a:t>
            </a:r>
            <a:r>
              <a:rPr lang="ko-KR" altLang="en-US" dirty="0" smtClean="0"/>
              <a:t> 겐지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87824" y="615601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무토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아키라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148064" y="616530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마쓰이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이와네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80312" y="6165304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히로타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고키</a:t>
            </a:r>
            <a:endParaRPr lang="ko-KR" altLang="en-US" dirty="0"/>
          </a:p>
        </p:txBody>
      </p:sp>
      <p:pic>
        <p:nvPicPr>
          <p:cNvPr id="8" name="그림 7" descr="이카가키 세이시로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692696"/>
            <a:ext cx="4032448" cy="4680520"/>
          </a:xfrm>
          <a:prstGeom prst="rect">
            <a:avLst/>
          </a:prstGeom>
        </p:spPr>
      </p:pic>
      <p:pic>
        <p:nvPicPr>
          <p:cNvPr id="10" name="그림 9" descr="기무라 헤이타로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692696"/>
            <a:ext cx="4608511" cy="5290497"/>
          </a:xfrm>
          <a:prstGeom prst="rect">
            <a:avLst/>
          </a:prstGeom>
        </p:spPr>
      </p:pic>
      <p:pic>
        <p:nvPicPr>
          <p:cNvPr id="18" name="그림 17" descr="마쓰이 이와네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52420" y="748478"/>
            <a:ext cx="4248472" cy="512879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92" y="598264"/>
            <a:ext cx="3810000" cy="5207000"/>
          </a:xfrm>
          <a:prstGeom prst="rect">
            <a:avLst/>
          </a:prstGeom>
        </p:spPr>
      </p:pic>
      <p:pic>
        <p:nvPicPr>
          <p:cNvPr id="13" name="그림 12" descr="도이하라 겐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3174" y="500042"/>
            <a:ext cx="4077580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7.40741E-7 L -0.29913 -0.2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8 0.04213 L 0.06129 -0.267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 -0.01805 L 0.30173 -0.285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26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 L -0.39219 0.238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4 -0.01667 L -0.16511 0.2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3.7037E-7 L 0.10434 0.2351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1.85185E-6 L 0.31493 0.256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4" grpId="0"/>
      <p:bldP spid="15" grpId="0"/>
      <p:bldP spid="17" grpId="0"/>
      <p:bldP spid="19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79512" y="15007"/>
            <a:ext cx="5275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천황의 인간선언</a:t>
            </a:r>
            <a:endParaRPr lang="en-US" altLang="ko-K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그림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3" y="1010929"/>
            <a:ext cx="4004073" cy="530539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60" y="1010929"/>
            <a:ext cx="4524277" cy="2778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064" y="3915634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/>
              <a:t>인간 선언 전문</a:t>
            </a:r>
            <a:endParaRPr lang="ko-KR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5946994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←인간 선언을 하는 쇼와 천황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928670"/>
            <a:ext cx="4336921" cy="54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6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드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오른쪽으로 구부러진 화살표 4"/>
          <p:cNvSpPr/>
          <p:nvPr/>
        </p:nvSpPr>
        <p:spPr>
          <a:xfrm rot="1902888" flipH="1">
            <a:off x="5239893" y="3470259"/>
            <a:ext cx="932736" cy="3687871"/>
          </a:xfrm>
          <a:prstGeom prst="curvedRightArrow">
            <a:avLst>
              <a:gd name="adj1" fmla="val 4445"/>
              <a:gd name="adj2" fmla="val 4320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오른쪽으로 구부러진 화살표 5"/>
          <p:cNvSpPr/>
          <p:nvPr/>
        </p:nvSpPr>
        <p:spPr>
          <a:xfrm rot="4619725">
            <a:off x="5254494" y="2403226"/>
            <a:ext cx="320876" cy="10695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오른쪽으로 구부러진 화살표 7"/>
          <p:cNvSpPr/>
          <p:nvPr/>
        </p:nvSpPr>
        <p:spPr>
          <a:xfrm rot="4809272">
            <a:off x="3900876" y="914506"/>
            <a:ext cx="862836" cy="3472484"/>
          </a:xfrm>
          <a:prstGeom prst="curvedRightArrow">
            <a:avLst>
              <a:gd name="adj1" fmla="val 947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357554" y="3071810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/>
              <a:t>난징대학살</a:t>
            </a:r>
            <a:endParaRPr lang="ko-KR" altLang="en-US" sz="2000" b="1" dirty="0"/>
          </a:p>
        </p:txBody>
      </p:sp>
      <p:sp>
        <p:nvSpPr>
          <p:cNvPr id="12" name="타원 11"/>
          <p:cNvSpPr/>
          <p:nvPr/>
        </p:nvSpPr>
        <p:spPr>
          <a:xfrm>
            <a:off x="4214810" y="3714752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4786314" y="2357430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3857620" y="1785926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731</a:t>
            </a:r>
            <a:r>
              <a:rPr lang="ko-KR" altLang="en-US" sz="2000" b="1" dirty="0" smtClean="0"/>
              <a:t>부대</a:t>
            </a:r>
            <a:endParaRPr lang="ko-KR" altLang="en-US" sz="2000" b="1" dirty="0"/>
          </a:p>
        </p:txBody>
      </p:sp>
      <p:sp>
        <p:nvSpPr>
          <p:cNvPr id="17" name="타원 16"/>
          <p:cNvSpPr/>
          <p:nvPr/>
        </p:nvSpPr>
        <p:spPr>
          <a:xfrm>
            <a:off x="4071934" y="5643578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3214678" y="5857892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/>
              <a:t>죽음의행진</a:t>
            </a:r>
            <a:endParaRPr lang="ko-KR" altLang="en-US" sz="2000" b="1" dirty="0"/>
          </a:p>
        </p:txBody>
      </p:sp>
      <p:sp>
        <p:nvSpPr>
          <p:cNvPr id="21" name="직사각형 20"/>
          <p:cNvSpPr/>
          <p:nvPr/>
        </p:nvSpPr>
        <p:spPr>
          <a:xfrm>
            <a:off x="8092841" y="563953"/>
            <a:ext cx="1015663" cy="5730095"/>
          </a:xfrm>
          <a:prstGeom prst="rect">
            <a:avLst/>
          </a:prstGeom>
          <a:noFill/>
        </p:spPr>
        <p:txBody>
          <a:bodyPr vert="eaVert"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처벌을 피한 전범</a:t>
            </a:r>
            <a:endParaRPr lang="en-US" altLang="ko-K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357554" y="3937046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/>
              <a:t>삼광작전</a:t>
            </a:r>
            <a:endParaRPr lang="ko-KR" altLang="en-US" sz="2000" b="1" dirty="0"/>
          </a:p>
        </p:txBody>
      </p:sp>
      <p:pic>
        <p:nvPicPr>
          <p:cNvPr id="15" name="그림 14" descr="오카무라 야스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4000504"/>
            <a:ext cx="1004884" cy="1214446"/>
          </a:xfrm>
          <a:prstGeom prst="rect">
            <a:avLst/>
          </a:prstGeom>
        </p:spPr>
      </p:pic>
      <p:pic>
        <p:nvPicPr>
          <p:cNvPr id="16" name="그림 15" descr="하타 슌로크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4000504"/>
            <a:ext cx="1000132" cy="1214446"/>
          </a:xfrm>
          <a:prstGeom prst="rect">
            <a:avLst/>
          </a:prstGeom>
        </p:spPr>
      </p:pic>
      <p:pic>
        <p:nvPicPr>
          <p:cNvPr id="19" name="그림 18" descr="이시이 시로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2643182"/>
            <a:ext cx="928694" cy="1214446"/>
          </a:xfrm>
          <a:prstGeom prst="rect">
            <a:avLst/>
          </a:prstGeom>
        </p:spPr>
      </p:pic>
      <p:pic>
        <p:nvPicPr>
          <p:cNvPr id="20" name="그림 19" descr="아사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1285860"/>
            <a:ext cx="1000132" cy="1214446"/>
          </a:xfrm>
          <a:prstGeom prst="rect">
            <a:avLst/>
          </a:prstGeom>
        </p:spPr>
      </p:pic>
      <p:pic>
        <p:nvPicPr>
          <p:cNvPr id="23" name="그림 22" descr="cmwl aktkshq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942" y="5429264"/>
            <a:ext cx="1000132" cy="12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3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78092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원폭 투하의 계</a:t>
            </a:r>
            <a:r>
              <a:rPr lang="ko-KR" altLang="en-US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획</a:t>
            </a:r>
          </a:p>
        </p:txBody>
      </p:sp>
      <p:sp>
        <p:nvSpPr>
          <p:cNvPr id="5" name="도넛 4"/>
          <p:cNvSpPr/>
          <p:nvPr/>
        </p:nvSpPr>
        <p:spPr>
          <a:xfrm>
            <a:off x="6228184" y="2420888"/>
            <a:ext cx="540000" cy="432048"/>
          </a:xfrm>
          <a:prstGeom prst="donut">
            <a:avLst>
              <a:gd name="adj" fmla="val 66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4139952" y="3789040"/>
            <a:ext cx="540000" cy="432048"/>
          </a:xfrm>
          <a:prstGeom prst="donut">
            <a:avLst>
              <a:gd name="adj" fmla="val 66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2483768" y="4221088"/>
            <a:ext cx="540000" cy="432048"/>
          </a:xfrm>
          <a:prstGeom prst="donut">
            <a:avLst>
              <a:gd name="adj" fmla="val 66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575616" y="5229200"/>
            <a:ext cx="540000" cy="432048"/>
          </a:xfrm>
          <a:prstGeom prst="donut">
            <a:avLst>
              <a:gd name="adj" fmla="val 66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도넛 8"/>
          <p:cNvSpPr/>
          <p:nvPr/>
        </p:nvSpPr>
        <p:spPr>
          <a:xfrm>
            <a:off x="1511720" y="4653136"/>
            <a:ext cx="395984" cy="288032"/>
          </a:xfrm>
          <a:prstGeom prst="donut">
            <a:avLst>
              <a:gd name="adj" fmla="val 66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십자형 9"/>
          <p:cNvSpPr/>
          <p:nvPr/>
        </p:nvSpPr>
        <p:spPr>
          <a:xfrm rot="18888720">
            <a:off x="6228184" y="2366912"/>
            <a:ext cx="540000" cy="540000"/>
          </a:xfrm>
          <a:prstGeom prst="plus">
            <a:avLst>
              <a:gd name="adj" fmla="val 458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십자형 10"/>
          <p:cNvSpPr/>
          <p:nvPr/>
        </p:nvSpPr>
        <p:spPr>
          <a:xfrm rot="18888720">
            <a:off x="4139951" y="3735064"/>
            <a:ext cx="540000" cy="540000"/>
          </a:xfrm>
          <a:prstGeom prst="plus">
            <a:avLst>
              <a:gd name="adj" fmla="val 458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95536" y="33265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목표도시의 조건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94065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지름 </a:t>
            </a:r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마일 이상</a:t>
            </a:r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중요도시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155679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효과적인 손해를 입힐 수 있어야 함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91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 t="7422" r="2771" b="3874"/>
          <a:stretch/>
        </p:blipFill>
        <p:spPr>
          <a:xfrm>
            <a:off x="1357290" y="975380"/>
            <a:ext cx="6444913" cy="48825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2756" r="2326" b="2258"/>
          <a:stretch/>
        </p:blipFill>
        <p:spPr>
          <a:xfrm>
            <a:off x="428596" y="1128908"/>
            <a:ext cx="8496141" cy="4728984"/>
          </a:xfrm>
          <a:prstGeom prst="rect">
            <a:avLst/>
          </a:prstGeom>
        </p:spPr>
      </p:pic>
      <p:pic>
        <p:nvPicPr>
          <p:cNvPr id="5" name="그림 4" descr="이시이시로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1428736"/>
            <a:ext cx="7084142" cy="49292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6"/>
          <a:stretch/>
        </p:blipFill>
        <p:spPr>
          <a:xfrm>
            <a:off x="179512" y="1052664"/>
            <a:ext cx="4963166" cy="473379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5552" r="2707" b="6413"/>
          <a:stretch/>
        </p:blipFill>
        <p:spPr>
          <a:xfrm>
            <a:off x="1298807" y="1428736"/>
            <a:ext cx="6630779" cy="343219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34814" y="103819"/>
            <a:ext cx="2714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731</a:t>
            </a:r>
            <a:r>
              <a:rPr lang="ko-KR" alt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부대</a:t>
            </a:r>
            <a:endParaRPr lang="en-US" altLang="ko-K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2066" y="3500438"/>
            <a:ext cx="41520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 smtClean="0">
                <a:solidFill>
                  <a:schemeClr val="bg1"/>
                </a:solidFill>
              </a:rPr>
              <a:t>중국 하얼빈 주둔 </a:t>
            </a:r>
            <a:r>
              <a:rPr lang="en-US" altLang="ko-KR" sz="2200" dirty="0" smtClean="0">
                <a:solidFill>
                  <a:schemeClr val="bg1"/>
                </a:solidFill>
              </a:rPr>
              <a:t>731</a:t>
            </a:r>
            <a:r>
              <a:rPr lang="ko-KR" altLang="en-US" sz="2200" dirty="0" smtClean="0">
                <a:solidFill>
                  <a:schemeClr val="bg1"/>
                </a:solidFill>
              </a:rPr>
              <a:t>부대 현재</a:t>
            </a:r>
            <a:endParaRPr lang="ko-KR" altLang="en-US" sz="2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5918" y="5786454"/>
            <a:ext cx="65117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 smtClean="0">
                <a:solidFill>
                  <a:schemeClr val="bg1"/>
                </a:solidFill>
              </a:rPr>
              <a:t>무기 실험</a:t>
            </a:r>
            <a:r>
              <a:rPr lang="en-US" altLang="ko-KR" sz="2200" dirty="0" smtClean="0">
                <a:solidFill>
                  <a:schemeClr val="bg1"/>
                </a:solidFill>
              </a:rPr>
              <a:t>:</a:t>
            </a:r>
            <a:r>
              <a:rPr lang="ko-KR" altLang="en-US" sz="2200" dirty="0">
                <a:solidFill>
                  <a:schemeClr val="bg1"/>
                </a:solidFill>
              </a:rPr>
              <a:t>세균방출폭탄</a:t>
            </a:r>
            <a:r>
              <a:rPr lang="en-US" altLang="ko-KR" sz="2200" dirty="0">
                <a:solidFill>
                  <a:schemeClr val="bg1"/>
                </a:solidFill>
              </a:rPr>
              <a:t>, </a:t>
            </a:r>
            <a:r>
              <a:rPr lang="ko-KR" altLang="en-US" sz="2200" dirty="0">
                <a:solidFill>
                  <a:schemeClr val="bg1"/>
                </a:solidFill>
              </a:rPr>
              <a:t>화학무기</a:t>
            </a:r>
            <a:r>
              <a:rPr lang="en-US" altLang="ko-KR" sz="2200" dirty="0">
                <a:solidFill>
                  <a:schemeClr val="bg1"/>
                </a:solidFill>
              </a:rPr>
              <a:t>, </a:t>
            </a:r>
            <a:r>
              <a:rPr lang="ko-KR" altLang="en-US" sz="2200" dirty="0" err="1">
                <a:solidFill>
                  <a:schemeClr val="bg1"/>
                </a:solidFill>
              </a:rPr>
              <a:t>폭발성</a:t>
            </a:r>
            <a:r>
              <a:rPr lang="ko-KR" altLang="en-US" sz="2200" dirty="0">
                <a:solidFill>
                  <a:schemeClr val="bg1"/>
                </a:solidFill>
              </a:rPr>
              <a:t> </a:t>
            </a:r>
            <a:r>
              <a:rPr lang="ko-KR" altLang="en-US" sz="2200" dirty="0" smtClean="0">
                <a:solidFill>
                  <a:schemeClr val="bg1"/>
                </a:solidFill>
              </a:rPr>
              <a:t>폭탄 등</a:t>
            </a:r>
            <a:endParaRPr lang="ko-KR" altLang="en-US" sz="2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0090" y="10399028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세균전 공격</a:t>
            </a:r>
            <a:r>
              <a:rPr lang="en-US" altLang="ko-KR" dirty="0" smtClean="0">
                <a:solidFill>
                  <a:schemeClr val="bg1"/>
                </a:solidFill>
              </a:rPr>
              <a:t>:</a:t>
            </a:r>
            <a:r>
              <a:rPr lang="ko-KR" altLang="en-US" dirty="0" smtClean="0">
                <a:solidFill>
                  <a:schemeClr val="bg1"/>
                </a:solidFill>
              </a:rPr>
              <a:t> 세균접종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강간 후 매질</a:t>
            </a:r>
            <a:r>
              <a:rPr lang="en-US" altLang="ko-KR" dirty="0" smtClean="0">
                <a:solidFill>
                  <a:schemeClr val="bg1"/>
                </a:solidFill>
              </a:rPr>
              <a:t>,</a:t>
            </a:r>
            <a:r>
              <a:rPr lang="ko-KR" altLang="en-US" dirty="0" smtClean="0">
                <a:solidFill>
                  <a:schemeClr val="bg1"/>
                </a:solidFill>
              </a:rPr>
              <a:t>임질 감염 후 관찰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356" y="5143512"/>
            <a:ext cx="59202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dirty="0" smtClean="0">
                <a:solidFill>
                  <a:schemeClr val="bg1"/>
                </a:solidFill>
              </a:rPr>
              <a:t>생체실험</a:t>
            </a:r>
            <a:r>
              <a:rPr lang="en-US" altLang="ko-KR" sz="2500" dirty="0" smtClean="0">
                <a:solidFill>
                  <a:schemeClr val="bg1"/>
                </a:solidFill>
              </a:rPr>
              <a:t>: </a:t>
            </a:r>
            <a:r>
              <a:rPr lang="ko-KR" altLang="en-US" sz="2500" dirty="0" smtClean="0">
                <a:solidFill>
                  <a:schemeClr val="bg1"/>
                </a:solidFill>
              </a:rPr>
              <a:t>마취 없이 해부</a:t>
            </a:r>
            <a:r>
              <a:rPr lang="en-US" altLang="ko-KR" sz="2500" dirty="0" smtClean="0">
                <a:solidFill>
                  <a:schemeClr val="bg1"/>
                </a:solidFill>
              </a:rPr>
              <a:t>, </a:t>
            </a:r>
            <a:r>
              <a:rPr lang="ko-KR" altLang="en-US" sz="2500" dirty="0" smtClean="0">
                <a:solidFill>
                  <a:schemeClr val="bg1"/>
                </a:solidFill>
              </a:rPr>
              <a:t>태아 적출 등 </a:t>
            </a:r>
            <a:endParaRPr lang="ko-KR" altLang="en-US" sz="25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3062" y="714356"/>
            <a:ext cx="38395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dirty="0" smtClean="0">
                <a:solidFill>
                  <a:schemeClr val="bg1"/>
                </a:solidFill>
              </a:rPr>
              <a:t>731</a:t>
            </a:r>
            <a:r>
              <a:rPr lang="ko-KR" altLang="en-US" sz="2500" dirty="0">
                <a:solidFill>
                  <a:schemeClr val="bg1"/>
                </a:solidFill>
              </a:rPr>
              <a:t> </a:t>
            </a:r>
            <a:r>
              <a:rPr lang="ko-KR" altLang="en-US" sz="2500" dirty="0" smtClean="0">
                <a:solidFill>
                  <a:schemeClr val="bg1"/>
                </a:solidFill>
              </a:rPr>
              <a:t>부대 총괄 육군 중장 </a:t>
            </a:r>
            <a:endParaRPr lang="en-US" altLang="ko-KR" sz="25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500" b="1" dirty="0" err="1" smtClean="0">
                <a:solidFill>
                  <a:schemeClr val="bg1"/>
                </a:solidFill>
              </a:rPr>
              <a:t>이시이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 시로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1538" y="5784195"/>
            <a:ext cx="70920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 smtClean="0">
                <a:solidFill>
                  <a:schemeClr val="bg1"/>
                </a:solidFill>
              </a:rPr>
              <a:t>세균전 공격</a:t>
            </a:r>
            <a:r>
              <a:rPr lang="en-US" altLang="ko-KR" sz="2200" dirty="0" smtClean="0">
                <a:solidFill>
                  <a:schemeClr val="bg1"/>
                </a:solidFill>
              </a:rPr>
              <a:t>:</a:t>
            </a:r>
            <a:r>
              <a:rPr lang="ko-KR" altLang="en-US" sz="2200" dirty="0" smtClean="0">
                <a:solidFill>
                  <a:schemeClr val="bg1"/>
                </a:solidFill>
              </a:rPr>
              <a:t> 세균접종</a:t>
            </a:r>
            <a:r>
              <a:rPr lang="en-US" altLang="ko-KR" sz="2200" dirty="0" smtClean="0">
                <a:solidFill>
                  <a:schemeClr val="bg1"/>
                </a:solidFill>
              </a:rPr>
              <a:t>, </a:t>
            </a:r>
            <a:r>
              <a:rPr lang="ko-KR" altLang="en-US" sz="2200" dirty="0" smtClean="0">
                <a:solidFill>
                  <a:schemeClr val="bg1"/>
                </a:solidFill>
              </a:rPr>
              <a:t>강간 후 매질</a:t>
            </a:r>
            <a:r>
              <a:rPr lang="en-US" altLang="ko-KR" sz="2200" dirty="0" smtClean="0">
                <a:solidFill>
                  <a:schemeClr val="bg1"/>
                </a:solidFill>
              </a:rPr>
              <a:t>,</a:t>
            </a:r>
            <a:r>
              <a:rPr lang="ko-KR" altLang="en-US" sz="2200" dirty="0" smtClean="0">
                <a:solidFill>
                  <a:schemeClr val="bg1"/>
                </a:solidFill>
              </a:rPr>
              <a:t>임질 감염 후 관찰</a:t>
            </a:r>
            <a:endParaRPr lang="ko-KR" alt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2" grpId="0"/>
      <p:bldP spid="12" grpId="1"/>
      <p:bldP spid="12" grpId="2"/>
      <p:bldP spid="14" grpId="0"/>
      <p:bldP spid="14" grpId="1"/>
      <p:bldP spid="11" grpId="0"/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산채로 묻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1090" y="1285860"/>
            <a:ext cx="4860000" cy="4602929"/>
          </a:xfrm>
          <a:prstGeom prst="rect">
            <a:avLst/>
          </a:prstGeom>
        </p:spPr>
      </p:pic>
      <p:pic>
        <p:nvPicPr>
          <p:cNvPr id="9" name="그림 8" descr="ㅠㅠ나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1214422"/>
            <a:ext cx="4860000" cy="476115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07504" y="116632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난징</a:t>
            </a:r>
            <a:r>
              <a:rPr lang="ko-KR" alt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대학</a:t>
            </a:r>
            <a:r>
              <a:rPr lang="ko-KR" alt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살</a:t>
            </a:r>
            <a:endParaRPr lang="en-US" altLang="ko-K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그림 2" descr="마쓰이 이와네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2786058"/>
            <a:ext cx="3357586" cy="3286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0562" y="6072206"/>
            <a:ext cx="37273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b="1" dirty="0" smtClean="0">
                <a:solidFill>
                  <a:schemeClr val="bg1"/>
                </a:solidFill>
              </a:rPr>
              <a:t>총 사령관 </a:t>
            </a:r>
            <a:r>
              <a:rPr lang="ko-KR" altLang="en-US" sz="2500" b="1" dirty="0" err="1" smtClean="0">
                <a:solidFill>
                  <a:schemeClr val="bg1"/>
                </a:solidFill>
              </a:rPr>
              <a:t>마쓰이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500" b="1" dirty="0" err="1" smtClean="0">
                <a:solidFill>
                  <a:schemeClr val="bg1"/>
                </a:solidFill>
              </a:rPr>
              <a:t>이와네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pic>
        <p:nvPicPr>
          <p:cNvPr id="6" name="그림 5" descr="아사카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214423"/>
            <a:ext cx="3786214" cy="4857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6072206"/>
            <a:ext cx="40479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500" b="1" dirty="0" smtClean="0">
                <a:solidFill>
                  <a:schemeClr val="bg1"/>
                </a:solidFill>
              </a:rPr>
              <a:t>육군 중장 </a:t>
            </a:r>
            <a:r>
              <a:rPr lang="ko-KR" altLang="en-US" sz="2500" b="1" dirty="0" err="1" smtClean="0">
                <a:solidFill>
                  <a:schemeClr val="bg1"/>
                </a:solidFill>
              </a:rPr>
              <a:t>아사카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500" b="1" dirty="0" err="1" smtClean="0">
                <a:solidFill>
                  <a:schemeClr val="bg1"/>
                </a:solidFill>
              </a:rPr>
              <a:t>야스히코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4876" y="8572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u="sng" dirty="0" smtClean="0">
                <a:solidFill>
                  <a:schemeClr val="bg1">
                    <a:lumMod val="85000"/>
                  </a:schemeClr>
                </a:solidFill>
              </a:rPr>
              <a:t>산채로 묻기</a:t>
            </a:r>
            <a:endParaRPr lang="ko-KR" altLang="en-US" b="1" u="sng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454" y="8572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u="sng" dirty="0" smtClean="0">
                <a:solidFill>
                  <a:schemeClr val="bg1">
                    <a:lumMod val="85000"/>
                  </a:schemeClr>
                </a:solidFill>
              </a:rPr>
              <a:t>사지절단</a:t>
            </a:r>
            <a:endParaRPr lang="ko-KR" altLang="en-US" b="1" u="sng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06945 -0.222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" y="-11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11163 -0.2236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112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37475" y="116632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삼광작전</a:t>
            </a:r>
            <a:endParaRPr lang="en-US" altLang="ko-K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71472" y="379155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살인</a:t>
            </a:r>
            <a:endParaRPr lang="en-US" altLang="ko-K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85918" y="2219918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방화</a:t>
            </a:r>
            <a:endParaRPr lang="en-US" altLang="ko-K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30901" y="379155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약탈</a:t>
            </a:r>
            <a:endParaRPr lang="en-US" altLang="ko-K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그림 14" descr="오카무라 야스지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214290"/>
            <a:ext cx="2857520" cy="2857520"/>
          </a:xfrm>
          <a:prstGeom prst="rect">
            <a:avLst/>
          </a:prstGeom>
        </p:spPr>
      </p:pic>
      <p:pic>
        <p:nvPicPr>
          <p:cNvPr id="16" name="그림 15" descr="하타 슌로크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643314"/>
            <a:ext cx="2857520" cy="25717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46017" y="4089026"/>
            <a:ext cx="569387" cy="1911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2500" b="1" dirty="0" err="1" smtClean="0">
                <a:solidFill>
                  <a:schemeClr val="bg1"/>
                </a:solidFill>
              </a:rPr>
              <a:t>하타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500" b="1" dirty="0" err="1" smtClean="0">
                <a:solidFill>
                  <a:schemeClr val="bg1"/>
                </a:solidFill>
              </a:rPr>
              <a:t>슌로쿠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44002" y="500042"/>
            <a:ext cx="569387" cy="25946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ko-KR" altLang="en-US" sz="2500" b="1" dirty="0" err="1" smtClean="0">
                <a:solidFill>
                  <a:schemeClr val="bg1"/>
                </a:solidFill>
              </a:rPr>
              <a:t>오카무라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500" b="1" dirty="0" err="1" smtClean="0">
                <a:solidFill>
                  <a:schemeClr val="bg1"/>
                </a:solidFill>
              </a:rPr>
              <a:t>야스지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0"/>
            <a:ext cx="5692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ko-KR" altLang="en-US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바탄</a:t>
            </a:r>
            <a:r>
              <a:rPr lang="ko-KR" alt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죽음의 행진</a:t>
            </a:r>
            <a:endParaRPr lang="en-US" altLang="ko-KR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그림 20" descr="죽음의행진경로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086990"/>
            <a:ext cx="5256584" cy="4985216"/>
          </a:xfrm>
          <a:prstGeom prst="rect">
            <a:avLst/>
          </a:prstGeom>
        </p:spPr>
      </p:pic>
      <p:pic>
        <p:nvPicPr>
          <p:cNvPr id="22" name="그림 21" descr="daum_net_20140926_1944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61" y="1000108"/>
            <a:ext cx="8274281" cy="5429288"/>
          </a:xfrm>
          <a:prstGeom prst="rect">
            <a:avLst/>
          </a:prstGeom>
        </p:spPr>
      </p:pic>
      <p:pic>
        <p:nvPicPr>
          <p:cNvPr id="23" name="그림 22" descr="daum_net_20140926_1944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93" y="1000108"/>
            <a:ext cx="8246449" cy="54661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57884" y="3943183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err="1" smtClean="0">
                <a:solidFill>
                  <a:schemeClr val="bg2"/>
                </a:solidFill>
              </a:rPr>
              <a:t>바탄</a:t>
            </a:r>
            <a:r>
              <a:rPr lang="ko-KR" altLang="en-US" sz="2000" b="1" dirty="0" smtClean="0">
                <a:solidFill>
                  <a:schemeClr val="bg2"/>
                </a:solidFill>
              </a:rPr>
              <a:t> 죽음의 행진 </a:t>
            </a:r>
            <a:endParaRPr lang="ko-KR" altLang="en-US" sz="2000" b="1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86446" y="4443249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1942</a:t>
            </a:r>
            <a:r>
              <a:rPr lang="ko-KR" altLang="en-US" b="1" dirty="0" smtClean="0">
                <a:solidFill>
                  <a:schemeClr val="bg1"/>
                </a:solidFill>
              </a:rPr>
              <a:t>년 </a:t>
            </a:r>
            <a:r>
              <a:rPr lang="en-US" altLang="ko-KR" b="1" dirty="0" smtClean="0">
                <a:solidFill>
                  <a:schemeClr val="bg1"/>
                </a:solidFill>
              </a:rPr>
              <a:t>4</a:t>
            </a:r>
            <a:r>
              <a:rPr lang="ko-KR" altLang="en-US" b="1" dirty="0" smtClean="0">
                <a:solidFill>
                  <a:schemeClr val="bg1"/>
                </a:solidFill>
              </a:rPr>
              <a:t>월 </a:t>
            </a:r>
            <a:r>
              <a:rPr lang="en-US" altLang="ko-KR" b="1" dirty="0" smtClean="0">
                <a:solidFill>
                  <a:schemeClr val="bg1"/>
                </a:solidFill>
              </a:rPr>
              <a:t>9</a:t>
            </a:r>
            <a:r>
              <a:rPr lang="ko-KR" altLang="en-US" b="1" dirty="0" smtClean="0">
                <a:solidFill>
                  <a:schemeClr val="bg1"/>
                </a:solidFill>
              </a:rPr>
              <a:t>일 필리핀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err="1" smtClean="0">
                <a:solidFill>
                  <a:schemeClr val="bg1"/>
                </a:solidFill>
              </a:rPr>
              <a:t>바탄</a:t>
            </a:r>
            <a:r>
              <a:rPr lang="ko-KR" altLang="en-US" b="1" dirty="0" smtClean="0">
                <a:solidFill>
                  <a:schemeClr val="bg1"/>
                </a:solidFill>
              </a:rPr>
              <a:t> 반도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남쪽 끝 </a:t>
            </a:r>
            <a:r>
              <a:rPr lang="ko-KR" altLang="en-US" b="1" dirty="0" err="1" smtClean="0">
                <a:solidFill>
                  <a:schemeClr val="bg1"/>
                </a:solidFill>
              </a:rPr>
              <a:t>마리벨레스에서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</a:rPr>
              <a:t>산페르난도</a:t>
            </a:r>
            <a:r>
              <a:rPr lang="ko-KR" altLang="en-US" b="1" dirty="0" smtClean="0">
                <a:solidFill>
                  <a:schemeClr val="bg1"/>
                </a:solidFill>
              </a:rPr>
              <a:t> 까지</a:t>
            </a:r>
            <a:r>
              <a:rPr lang="en-US" altLang="ko-KR" b="1" dirty="0" smtClean="0">
                <a:solidFill>
                  <a:schemeClr val="bg1"/>
                </a:solidFill>
              </a:rPr>
              <a:t>88km</a:t>
            </a:r>
            <a:r>
              <a:rPr lang="ko-KR" altLang="en-US" b="1" dirty="0" smtClean="0">
                <a:solidFill>
                  <a:schemeClr val="bg1"/>
                </a:solidFill>
              </a:rPr>
              <a:t>를 강제적으로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행진</a:t>
            </a:r>
            <a:r>
              <a:rPr lang="en-US" altLang="ko-KR" b="1" dirty="0" smtClean="0">
                <a:solidFill>
                  <a:schemeClr val="bg1"/>
                </a:solidFill>
              </a:rPr>
              <a:t>.</a:t>
            </a:r>
            <a:endParaRPr lang="ko-KR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26" name="그림 25" descr="cmwl aktkshq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928670"/>
            <a:ext cx="4786346" cy="52813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715008" y="2928934"/>
            <a:ext cx="26276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b="1" dirty="0" err="1" smtClean="0">
                <a:solidFill>
                  <a:srgbClr val="FF0000"/>
                </a:solidFill>
              </a:rPr>
              <a:t>츠지</a:t>
            </a:r>
            <a:r>
              <a:rPr lang="ko-KR" altLang="en-US" sz="3000" b="1" dirty="0" smtClean="0">
                <a:solidFill>
                  <a:srgbClr val="FF0000"/>
                </a:solidFill>
              </a:rPr>
              <a:t> 마사노부</a:t>
            </a:r>
            <a:endParaRPr lang="ko-KR" alt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3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0.29861 -0.1884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-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0.29722 0.1657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1" grpId="1"/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0" grpId="0"/>
      <p:bldP spid="24" grpId="0"/>
      <p:bldP spid="24" grpId="1"/>
      <p:bldP spid="24" grpId="2"/>
      <p:bldP spid="25" grpId="0"/>
      <p:bldP spid="25" grpId="1"/>
      <p:bldP spid="25" grpId="2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이토히로부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06" y="142852"/>
            <a:ext cx="2630486" cy="2906473"/>
          </a:xfrm>
          <a:prstGeom prst="rect">
            <a:avLst/>
          </a:prstGeom>
        </p:spPr>
      </p:pic>
      <p:pic>
        <p:nvPicPr>
          <p:cNvPr id="14" name="그림 13" descr="다케아키.jpg"/>
          <p:cNvPicPr>
            <a:picLocks noChangeAspect="1"/>
          </p:cNvPicPr>
          <p:nvPr/>
        </p:nvPicPr>
        <p:blipFill>
          <a:blip r:embed="rId3"/>
          <a:srcRect b="9374"/>
          <a:stretch>
            <a:fillRect/>
          </a:stretch>
        </p:blipFill>
        <p:spPr>
          <a:xfrm>
            <a:off x="5608146" y="142852"/>
            <a:ext cx="2535754" cy="2928958"/>
          </a:xfrm>
          <a:prstGeom prst="rect">
            <a:avLst/>
          </a:prstGeom>
        </p:spPr>
      </p:pic>
      <p:pic>
        <p:nvPicPr>
          <p:cNvPr id="15" name="그림 14" descr="아소다로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3571876"/>
            <a:ext cx="2643206" cy="2786082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3929058" y="1285860"/>
            <a:ext cx="1143008" cy="8572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른쪽 화살표 16"/>
          <p:cNvSpPr/>
          <p:nvPr/>
        </p:nvSpPr>
        <p:spPr>
          <a:xfrm>
            <a:off x="3929058" y="4572008"/>
            <a:ext cx="1143008" cy="8572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Picture 2" descr="http://postfiles2.naver.net/20130821_145/jcs203_1377057299555Njr4z_JPEG/%BE%C6%BC%D21.jpg?type=w2"/>
          <p:cNvPicPr>
            <a:picLocks noChangeAspect="1" noChangeArrowheads="1"/>
          </p:cNvPicPr>
          <p:nvPr/>
        </p:nvPicPr>
        <p:blipFill>
          <a:blip r:embed="rId5"/>
          <a:srcRect l="11129" t="32592" r="71429" b="55406"/>
          <a:stretch>
            <a:fillRect/>
          </a:stretch>
        </p:blipFill>
        <p:spPr bwMode="auto">
          <a:xfrm>
            <a:off x="785786" y="3429000"/>
            <a:ext cx="2643206" cy="264320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071538" y="3000372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전범 </a:t>
            </a:r>
            <a:r>
              <a:rPr lang="ko-KR" altLang="en-US" dirty="0" err="1" smtClean="0">
                <a:solidFill>
                  <a:srgbClr val="FF0000"/>
                </a:solidFill>
              </a:rPr>
              <a:t>이토</a:t>
            </a:r>
            <a:r>
              <a:rPr lang="ko-KR" altLang="en-US" dirty="0" smtClean="0">
                <a:solidFill>
                  <a:srgbClr val="FF0000"/>
                </a:solidFill>
              </a:rPr>
              <a:t> </a:t>
            </a:r>
            <a:r>
              <a:rPr lang="ko-KR" altLang="en-US" dirty="0" err="1" smtClean="0">
                <a:solidFill>
                  <a:srgbClr val="FF0000"/>
                </a:solidFill>
              </a:rPr>
              <a:t>히로부미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6380" y="3071810"/>
            <a:ext cx="311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외무장관 </a:t>
            </a:r>
            <a:r>
              <a:rPr lang="ko-KR" altLang="en-US" dirty="0" err="1" smtClean="0">
                <a:solidFill>
                  <a:srgbClr val="FF0000"/>
                </a:solidFill>
              </a:rPr>
              <a:t>마츠모토</a:t>
            </a:r>
            <a:r>
              <a:rPr lang="ko-KR" altLang="en-US" dirty="0" smtClean="0">
                <a:solidFill>
                  <a:srgbClr val="FF0000"/>
                </a:solidFill>
              </a:rPr>
              <a:t> </a:t>
            </a:r>
            <a:r>
              <a:rPr lang="ko-KR" altLang="en-US" dirty="0" err="1" smtClean="0">
                <a:solidFill>
                  <a:srgbClr val="FF0000"/>
                </a:solidFill>
              </a:rPr>
              <a:t>다케아키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06" y="6000768"/>
            <a:ext cx="436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 smtClean="0">
                <a:solidFill>
                  <a:srgbClr val="FF0000"/>
                </a:solidFill>
              </a:rPr>
              <a:t>아소탄광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r>
              <a:rPr lang="ko-KR" altLang="en-US" dirty="0" smtClean="0">
                <a:solidFill>
                  <a:srgbClr val="FF0000"/>
                </a:solidFill>
              </a:rPr>
              <a:t>아소 </a:t>
            </a:r>
            <a:r>
              <a:rPr lang="ko-KR" altLang="en-US" dirty="0" err="1" smtClean="0">
                <a:solidFill>
                  <a:srgbClr val="FF0000"/>
                </a:solidFill>
              </a:rPr>
              <a:t>다키치</a:t>
            </a:r>
            <a:r>
              <a:rPr lang="en-US" altLang="ko-KR" dirty="0" smtClean="0">
                <a:solidFill>
                  <a:srgbClr val="FF0000"/>
                </a:solidFill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</a:rPr>
              <a:t>조부</a:t>
            </a:r>
            <a:r>
              <a:rPr lang="en-US" altLang="ko-KR" dirty="0" smtClean="0">
                <a:solidFill>
                  <a:srgbClr val="FF0000"/>
                </a:solidFill>
              </a:rPr>
              <a:t>), (</a:t>
            </a:r>
            <a:r>
              <a:rPr lang="ko-KR" altLang="en-US" dirty="0" smtClean="0">
                <a:solidFill>
                  <a:srgbClr val="FF0000"/>
                </a:solidFill>
              </a:rPr>
              <a:t>아소 </a:t>
            </a:r>
            <a:r>
              <a:rPr lang="ko-KR" altLang="en-US" dirty="0" err="1" smtClean="0">
                <a:solidFill>
                  <a:srgbClr val="FF0000"/>
                </a:solidFill>
              </a:rPr>
              <a:t>다카키치</a:t>
            </a:r>
            <a:r>
              <a:rPr lang="en-US" altLang="ko-KR" dirty="0" smtClean="0">
                <a:solidFill>
                  <a:srgbClr val="FF0000"/>
                </a:solidFill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</a:rPr>
              <a:t>부친</a:t>
            </a:r>
            <a:r>
              <a:rPr lang="en-US" altLang="ko-KR" dirty="0" smtClean="0">
                <a:solidFill>
                  <a:srgbClr val="FF0000"/>
                </a:solidFill>
              </a:rPr>
              <a:t>))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29322" y="6286520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정치인 아소 다로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4" y="2500306"/>
            <a:ext cx="4821825" cy="3616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7904" y="95891"/>
            <a:ext cx="536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에놀라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게이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이륙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620688"/>
            <a:ext cx="536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8:00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일본 영토 상공에 진입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1124744"/>
            <a:ext cx="536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8:15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000" dirty="0" err="1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리틀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보이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 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원폭 투하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2428" y="339988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월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일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벅스카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가 </a:t>
            </a:r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고쿠라로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이륙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3975944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기상악화로 </a:t>
            </a:r>
            <a:r>
              <a:rPr lang="ko-KR" altLang="en-US" sz="2000" dirty="0" err="1" smtClean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고쿠라</a:t>
            </a:r>
            <a:r>
              <a:rPr lang="ko-KR" altLang="en-US" sz="2000" dirty="0" smtClean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시야확보 실패</a:t>
            </a:r>
            <a:endParaRPr lang="en-US" altLang="ko-KR" sz="2000" dirty="0" smtClean="0">
              <a:solidFill>
                <a:schemeClr val="tx2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4583946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다음 목표 </a:t>
            </a:r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나가사키로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항해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520008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11:00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나가사키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상공 도착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0562" y="5857892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11:01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000" dirty="0" err="1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팻</a:t>
            </a:r>
            <a:r>
              <a:rPr lang="ko-KR" altLang="en-US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맨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원폭 투하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5762914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i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당시 폭격기 </a:t>
            </a:r>
            <a:r>
              <a:rPr lang="en-US" altLang="ko-KR" sz="2000" i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‘</a:t>
            </a:r>
            <a:r>
              <a:rPr lang="ko-KR" altLang="en-US" sz="2000" i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에놀라</a:t>
            </a:r>
            <a:r>
              <a:rPr lang="ko-KR" altLang="en-US" sz="2000" i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게</a:t>
            </a:r>
            <a:r>
              <a:rPr lang="ko-KR" altLang="en-US" sz="2000" i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</a:t>
            </a:r>
            <a:r>
              <a:rPr lang="en-US" altLang="ko-KR" sz="2000" i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’</a:t>
            </a:r>
            <a:endParaRPr lang="ko-KR" altLang="en-US" sz="2000" i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032" y="2857496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원폭 투하의 과정</a:t>
            </a:r>
            <a:endParaRPr lang="ko-KR" altLang="en-US" sz="8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759"/>
            <a:ext cx="1584176" cy="189397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softEdge rad="127000"/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571480"/>
            <a:ext cx="1656072" cy="1979926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softEdge rad="127000"/>
          </a:effectLst>
        </p:spPr>
      </p:pic>
      <p:sp>
        <p:nvSpPr>
          <p:cNvPr id="17" name="도넛 16"/>
          <p:cNvSpPr/>
          <p:nvPr/>
        </p:nvSpPr>
        <p:spPr>
          <a:xfrm>
            <a:off x="6715140" y="4857760"/>
            <a:ext cx="2214578" cy="642942"/>
          </a:xfrm>
          <a:prstGeom prst="donut">
            <a:avLst>
              <a:gd name="adj" fmla="val 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768" y="5488560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에놀라</a:t>
            </a:r>
            <a:r>
              <a:rPr lang="ko-KR" altLang="en-US" dirty="0" smtClean="0"/>
              <a:t> 게이</a:t>
            </a:r>
            <a:endParaRPr lang="ko-KR" altLang="en-US" dirty="0"/>
          </a:p>
        </p:txBody>
      </p:sp>
      <p:sp>
        <p:nvSpPr>
          <p:cNvPr id="19" name="위로 구부러진 화살표 18"/>
          <p:cNvSpPr/>
          <p:nvPr/>
        </p:nvSpPr>
        <p:spPr>
          <a:xfrm rot="12731071">
            <a:off x="3163918" y="2023778"/>
            <a:ext cx="5382657" cy="1362239"/>
          </a:xfrm>
          <a:prstGeom prst="curvedUpArrow">
            <a:avLst>
              <a:gd name="adj1" fmla="val 1024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3" grpId="0"/>
      <p:bldP spid="17" grpId="0" animBg="1"/>
      <p:bldP spid="17" grpId="1" animBg="1"/>
      <p:bldP spid="18" grpId="0"/>
      <p:bldP spid="18" grpId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36631"/>
              </p:ext>
            </p:extLst>
          </p:nvPr>
        </p:nvGraphicFramePr>
        <p:xfrm>
          <a:off x="179512" y="520805"/>
          <a:ext cx="8732585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2105"/>
                <a:gridCol w="4320480"/>
              </a:tblGrid>
              <a:tr h="49028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히로시마</a:t>
                      </a:r>
                      <a:endParaRPr lang="ko-KR" altLang="en-US" sz="28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나가사키</a:t>
                      </a:r>
                      <a:endParaRPr lang="ko-KR" altLang="en-US" sz="28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</a:tr>
              <a:tr h="5198347">
                <a:tc>
                  <a:txBody>
                    <a:bodyPr/>
                    <a:lstStyle/>
                    <a:p>
                      <a:pPr algn="ctr" latinLnBrk="1"/>
                      <a:endParaRPr lang="en-US" altLang="ko-KR" sz="2800" dirty="0" smtClean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‘</a:t>
                      </a:r>
                      <a:r>
                        <a:rPr lang="ko-KR" altLang="en-US" sz="280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리틀</a:t>
                      </a:r>
                      <a:r>
                        <a:rPr lang="ko-KR" altLang="en-US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보이</a:t>
                      </a:r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’</a:t>
                      </a:r>
                    </a:p>
                    <a:p>
                      <a:pPr algn="ctr" latinLnBrk="1"/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TNT 13</a:t>
                      </a:r>
                      <a:r>
                        <a:rPr lang="ko-KR" altLang="en-US" sz="280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킬로톤에</a:t>
                      </a:r>
                      <a:r>
                        <a:rPr lang="ko-KR" altLang="en-US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상응하는 폭발</a:t>
                      </a:r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반경 </a:t>
                      </a:r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1.6KM </a:t>
                      </a:r>
                      <a:r>
                        <a:rPr lang="ko-KR" altLang="en-US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파괴</a:t>
                      </a:r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</a:p>
                    <a:p>
                      <a:pPr algn="ctr" latinLnBrk="1"/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히로시마의 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69%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의 </a:t>
                      </a:r>
                      <a:endParaRPr lang="en-US" altLang="ko-KR" sz="2800" baseline="0" dirty="0" smtClean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건물들이 파괴</a:t>
                      </a:r>
                      <a:endParaRPr lang="en-US" altLang="ko-KR" sz="2800" baseline="0" dirty="0" smtClean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인구 중 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</a:t>
                      </a:r>
                      <a:r>
                        <a:rPr lang="ko-KR" altLang="en-US" sz="2800" baseline="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만명에서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8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천명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약 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30%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가 즉사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</a:t>
                      </a:r>
                      <a:r>
                        <a:rPr lang="ko-KR" altLang="en-US" sz="2800" baseline="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천여명이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부상</a:t>
                      </a:r>
                      <a:endParaRPr lang="en-US" altLang="ko-KR" sz="2800" baseline="0" dirty="0" smtClean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도시의 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90%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의 의사들과 간호사들이 다치거나 사망</a:t>
                      </a:r>
                      <a:endParaRPr lang="ko-KR" altLang="en-US" sz="2800" dirty="0" smtClean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latinLnBrk="1"/>
                      <a:endParaRPr lang="ko-KR" altLang="en-US" sz="28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800" dirty="0" smtClean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‘</a:t>
                      </a:r>
                      <a:r>
                        <a:rPr lang="ko-KR" altLang="en-US" sz="280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펫</a:t>
                      </a:r>
                      <a:r>
                        <a:rPr lang="ko-KR" altLang="en-US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맨</a:t>
                      </a:r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’</a:t>
                      </a:r>
                    </a:p>
                    <a:p>
                      <a:pPr algn="ctr" latinLnBrk="1"/>
                      <a:r>
                        <a:rPr lang="en-US" altLang="ko-KR" sz="28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TNT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21</a:t>
                      </a:r>
                      <a:r>
                        <a:rPr lang="ko-KR" altLang="en-US" sz="2800" baseline="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킬로톤에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상응하는 폭발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반경 약 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1~2KM 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파괴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, 3KM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화재</a:t>
                      </a:r>
                      <a:endParaRPr lang="en-US" altLang="ko-KR" sz="2800" baseline="0" dirty="0" smtClean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순식간의 섭씨 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3900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도의 열과 </a:t>
                      </a:r>
                      <a:r>
                        <a:rPr lang="ko-KR" altLang="en-US" sz="2800" baseline="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후폭풍의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바람속도는 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1005KM/h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로 측정</a:t>
                      </a:r>
                      <a:endParaRPr lang="en-US" altLang="ko-KR" sz="2800" baseline="0" dirty="0" smtClean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4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천명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~7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천</a:t>
                      </a:r>
                      <a:r>
                        <a:rPr lang="en-US" altLang="ko-KR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</a:t>
                      </a:r>
                      <a:r>
                        <a:rPr lang="ko-KR" altLang="en-US" sz="2800" baseline="0" dirty="0" err="1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백명이</a:t>
                      </a:r>
                      <a:r>
                        <a:rPr lang="ko-KR" altLang="en-US" sz="2800" baseline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 즉사</a:t>
                      </a:r>
                      <a:endParaRPr lang="ko-KR" altLang="en-US" sz="28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7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29406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원폭 투하 후 피해상황</a:t>
            </a:r>
            <a:endParaRPr lang="ko-KR" altLang="en-US" sz="5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88640"/>
            <a:ext cx="5071250" cy="3560440"/>
          </a:xfrm>
          <a:prstGeom prst="rect">
            <a:avLst/>
          </a:prstGeom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" name="_x31907128" descr="EMB00000c0806f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27289" r="44325" b="26593"/>
          <a:stretch>
            <a:fillRect/>
          </a:stretch>
        </p:blipFill>
        <p:spPr bwMode="auto">
          <a:xfrm>
            <a:off x="2725848" y="3169659"/>
            <a:ext cx="6310648" cy="350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92" y="188640"/>
            <a:ext cx="5336217" cy="4017615"/>
          </a:xfrm>
          <a:prstGeom prst="rect">
            <a:avLst/>
          </a:prstGeom>
        </p:spPr>
      </p:pic>
      <p:pic>
        <p:nvPicPr>
          <p:cNvPr id="21" name="_x114370744" descr="EMB00000c0806f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21745" r="43988" b="21411"/>
          <a:stretch>
            <a:fillRect/>
          </a:stretch>
        </p:blipFill>
        <p:spPr bwMode="auto">
          <a:xfrm>
            <a:off x="130584" y="2320905"/>
            <a:ext cx="6427867" cy="43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2072"/>
            <a:ext cx="7560840" cy="4706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1311" y="514575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투하</a:t>
            </a:r>
            <a:r>
              <a:rPr lang="ko-KR" altLang="en-US" sz="2400" i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전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10379" y="515719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투하</a:t>
            </a:r>
            <a:r>
              <a:rPr lang="ko-KR" altLang="en-US" sz="2400" i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후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45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31908488" descr="EMB00000c0806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22900" r="44995" b="19391"/>
          <a:stretch>
            <a:fillRect/>
          </a:stretch>
        </p:blipFill>
        <p:spPr bwMode="auto">
          <a:xfrm>
            <a:off x="107504" y="116632"/>
            <a:ext cx="576028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95536" y="4221088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순간적인 열에 그을린 전차</a:t>
            </a:r>
            <a:endParaRPr lang="ko-KR" altLang="en-US" sz="2400" i="1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077" name="_x31906968" descr="EMB00000c0806f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17834" r="44492" b="16745"/>
          <a:stretch>
            <a:fillRect/>
          </a:stretch>
        </p:blipFill>
        <p:spPr bwMode="auto">
          <a:xfrm>
            <a:off x="3383736" y="2207687"/>
            <a:ext cx="5681521" cy="44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31908248" descr="EMB00000c0807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26425" r="43988" b="21466"/>
          <a:stretch>
            <a:fillRect/>
          </a:stretch>
        </p:blipFill>
        <p:spPr bwMode="auto">
          <a:xfrm>
            <a:off x="2761428" y="86653"/>
            <a:ext cx="6303829" cy="412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31906488" descr="EMB00000c0807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33089" r="50000" b="18594"/>
          <a:stretch>
            <a:fillRect/>
          </a:stretch>
        </p:blipFill>
        <p:spPr bwMode="auto">
          <a:xfrm>
            <a:off x="84102" y="1789519"/>
            <a:ext cx="6599267" cy="493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61653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원폭의 </a:t>
            </a:r>
            <a:r>
              <a:rPr lang="ko-KR" altLang="en-US" sz="2400" i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후폭발로</a:t>
            </a:r>
            <a:r>
              <a:rPr lang="ko-KR" altLang="en-US" sz="2400" i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재가 </a:t>
            </a:r>
            <a:r>
              <a:rPr lang="ko-KR" altLang="en-US" sz="2400" i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되버린</a:t>
            </a:r>
            <a:r>
              <a:rPr lang="ko-KR" altLang="en-US" sz="2400" i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시체들</a:t>
            </a:r>
            <a:endParaRPr lang="ko-KR" altLang="en-US" sz="2400" i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45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062"/>
            <a:ext cx="3876400" cy="426404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56" y="1484784"/>
            <a:ext cx="5832648" cy="4422476"/>
          </a:xfrm>
          <a:prstGeom prst="rect">
            <a:avLst/>
          </a:prstGeom>
        </p:spPr>
      </p:pic>
      <p:pic>
        <p:nvPicPr>
          <p:cNvPr id="4" name="_x115600400" descr="EMB00000c0806f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" b="2951"/>
          <a:stretch>
            <a:fillRect/>
          </a:stretch>
        </p:blipFill>
        <p:spPr bwMode="auto">
          <a:xfrm>
            <a:off x="179512" y="1334253"/>
            <a:ext cx="7416824" cy="50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6224" y="581779"/>
            <a:ext cx="43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원폭의 열로 인해 심한 화상을 </a:t>
            </a:r>
            <a:endParaRPr lang="en-US" altLang="ko-KR" sz="2400" i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입은 사람들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6351711"/>
            <a:ext cx="5501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원폭으로 부상자들이 모인 임시수용소</a:t>
            </a:r>
            <a:endParaRPr lang="ko-KR" altLang="en-US" sz="2400" i="1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45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200491656" descr="EMB00000c0807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2744" r="3648" b="5383"/>
          <a:stretch>
            <a:fillRect/>
          </a:stretch>
        </p:blipFill>
        <p:spPr bwMode="auto">
          <a:xfrm>
            <a:off x="101114" y="116633"/>
            <a:ext cx="4543294" cy="339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200489736" descr="EMB00000c0807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3671" r="2885" b="3871"/>
          <a:stretch>
            <a:fillRect/>
          </a:stretch>
        </p:blipFill>
        <p:spPr bwMode="auto">
          <a:xfrm>
            <a:off x="4528857" y="116500"/>
            <a:ext cx="4543294" cy="336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1" name="_x115600320" descr="EMB00000c0807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2734" r="3648" b="6610"/>
          <a:stretch>
            <a:fillRect/>
          </a:stretch>
        </p:blipFill>
        <p:spPr bwMode="auto">
          <a:xfrm>
            <a:off x="107504" y="3373383"/>
            <a:ext cx="4543200" cy="336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3" name="_x116995088" descr="EMB00000c0807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5013" r="4317" b="3421"/>
          <a:stretch>
            <a:fillRect/>
          </a:stretch>
        </p:blipFill>
        <p:spPr bwMode="auto">
          <a:xfrm>
            <a:off x="4528951" y="3373383"/>
            <a:ext cx="4543200" cy="33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563888" y="278092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과거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613568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과거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0392" y="278092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현재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0392" y="613568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i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현재</a:t>
            </a:r>
            <a:endParaRPr lang="ko-KR" altLang="en-US" sz="2400" i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45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4" t="38436" r="15586" b="15440"/>
          <a:stretch/>
        </p:blipFill>
        <p:spPr bwMode="auto">
          <a:xfrm>
            <a:off x="107504" y="217229"/>
            <a:ext cx="4788053" cy="338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173052104" descr="EMB000012a862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3" t="38400" r="3416" b="15216"/>
          <a:stretch>
            <a:fillRect/>
          </a:stretch>
        </p:blipFill>
        <p:spPr bwMode="auto">
          <a:xfrm>
            <a:off x="3756524" y="3284984"/>
            <a:ext cx="5266925" cy="33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173052744" descr="EMB000012a862a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7" t="38400" r="3583" b="15750"/>
          <a:stretch>
            <a:fillRect/>
          </a:stretch>
        </p:blipFill>
        <p:spPr bwMode="auto">
          <a:xfrm>
            <a:off x="3756524" y="206375"/>
            <a:ext cx="5235451" cy="33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1" name="_x114954536" descr="EMB000012a862b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0" t="38400" r="3081" b="15216"/>
          <a:stretch>
            <a:fillRect/>
          </a:stretch>
        </p:blipFill>
        <p:spPr bwMode="auto">
          <a:xfrm>
            <a:off x="142722" y="3267966"/>
            <a:ext cx="5293374" cy="34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5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552</Words>
  <Application>Microsoft Office PowerPoint</Application>
  <PresentationFormat>화면 슬라이드 쇼(4:3)</PresentationFormat>
  <Paragraphs>157</Paragraphs>
  <Slides>23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4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이정하</dc:creator>
  <cp:lastModifiedBy>Windows 사용자</cp:lastModifiedBy>
  <cp:revision>197</cp:revision>
  <dcterms:created xsi:type="dcterms:W3CDTF">2015-09-21T10:56:23Z</dcterms:created>
  <dcterms:modified xsi:type="dcterms:W3CDTF">2015-12-06T13:05:51Z</dcterms:modified>
</cp:coreProperties>
</file>