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8" r:id="rId2"/>
    <p:sldId id="256" r:id="rId3"/>
    <p:sldId id="295" r:id="rId4"/>
    <p:sldId id="289" r:id="rId5"/>
    <p:sldId id="297" r:id="rId6"/>
    <p:sldId id="298" r:id="rId7"/>
    <p:sldId id="300" r:id="rId8"/>
    <p:sldId id="301" r:id="rId9"/>
    <p:sldId id="302" r:id="rId10"/>
    <p:sldId id="263" r:id="rId11"/>
    <p:sldId id="264" r:id="rId12"/>
    <p:sldId id="273" r:id="rId13"/>
    <p:sldId id="274" r:id="rId14"/>
    <p:sldId id="275" r:id="rId15"/>
    <p:sldId id="260" r:id="rId16"/>
    <p:sldId id="272" r:id="rId17"/>
    <p:sldId id="262" r:id="rId18"/>
    <p:sldId id="271" r:id="rId19"/>
    <p:sldId id="267" r:id="rId20"/>
    <p:sldId id="290" r:id="rId21"/>
    <p:sldId id="277" r:id="rId22"/>
    <p:sldId id="266" r:id="rId23"/>
    <p:sldId id="281" r:id="rId24"/>
    <p:sldId id="282" r:id="rId25"/>
    <p:sldId id="284" r:id="rId26"/>
    <p:sldId id="278" r:id="rId27"/>
    <p:sldId id="283" r:id="rId28"/>
    <p:sldId id="285" r:id="rId29"/>
    <p:sldId id="286" r:id="rId30"/>
    <p:sldId id="291" r:id="rId31"/>
    <p:sldId id="287" r:id="rId32"/>
    <p:sldId id="293" r:id="rId33"/>
    <p:sldId id="307" r:id="rId34"/>
    <p:sldId id="294" r:id="rId35"/>
    <p:sldId id="288" r:id="rId36"/>
    <p:sldId id="292" r:id="rId37"/>
    <p:sldId id="303" r:id="rId38"/>
    <p:sldId id="304" r:id="rId39"/>
    <p:sldId id="259" r:id="rId40"/>
    <p:sldId id="308" r:id="rId41"/>
    <p:sldId id="261" r:id="rId4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577" autoAdjust="0"/>
    <p:restoredTop sz="94660"/>
  </p:normalViewPr>
  <p:slideViewPr>
    <p:cSldViewPr>
      <p:cViewPr varScale="1">
        <p:scale>
          <a:sx n="110" d="100"/>
          <a:sy n="110" d="100"/>
        </p:scale>
        <p:origin x="-17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B16EB-A21C-4B99-A7F8-CADC29F22363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1A951-0E9D-4141-9455-EF231A2236C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2668-17EC-4253-B41B-621E59157845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DE4F-D7D1-4BD2-907C-DCE67EE454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53261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2668-17EC-4253-B41B-621E59157845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DE4F-D7D1-4BD2-907C-DCE67EE454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548328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2668-17EC-4253-B41B-621E59157845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DE4F-D7D1-4BD2-907C-DCE67EE454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7917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2668-17EC-4253-B41B-621E59157845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DE4F-D7D1-4BD2-907C-DCE67EE454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503764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2668-17EC-4253-B41B-621E59157845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DE4F-D7D1-4BD2-907C-DCE67EE454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17235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2668-17EC-4253-B41B-621E59157845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DE4F-D7D1-4BD2-907C-DCE67EE454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603766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2668-17EC-4253-B41B-621E59157845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DE4F-D7D1-4BD2-907C-DCE67EE454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446656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2668-17EC-4253-B41B-621E59157845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DE4F-D7D1-4BD2-907C-DCE67EE454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681324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2668-17EC-4253-B41B-621E59157845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DE4F-D7D1-4BD2-907C-DCE67EE454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0103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2668-17EC-4253-B41B-621E59157845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DE4F-D7D1-4BD2-907C-DCE67EE454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5079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2668-17EC-4253-B41B-621E59157845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DE4F-D7D1-4BD2-907C-DCE67EE454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129901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C2668-17EC-4253-B41B-621E59157845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8DE4F-D7D1-4BD2-907C-DCE67EE454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05185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ews.naver.com/main/read.nhn?mode=LPOD&amp;mid=tvh&amp;oid=214&amp;aid=0000515046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png"/><Relationship Id="rId7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hyperlink" Target="https://ko.wikipedia.org/wiki/%EC%82%AC%EA%B8%88%EC%9C%B5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://news.naver.com/main/read.nhn?mode=LPOD&amp;mid=tvh&amp;oid=055&amp;aid=0000253330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news.naver.com/main/read.nhn?mode=LPOD&amp;mid=tvh&amp;oid=214&amp;aid=0000295801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4.png"/><Relationship Id="rId7" Type="http://schemas.openxmlformats.org/officeDocument/2006/relationships/hyperlink" Target="https://namu.wiki/w/%ED%86%A0%EC%9A%94%ED%83%8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3.jpeg"/><Relationship Id="rId4" Type="http://schemas.openxmlformats.org/officeDocument/2006/relationships/image" Target="../media/image58.jpeg"/><Relationship Id="rId9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.png"/><Relationship Id="rId7" Type="http://schemas.openxmlformats.org/officeDocument/2006/relationships/image" Target="../media/image6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066" y="0"/>
            <a:ext cx="917206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2714620"/>
            <a:ext cx="29290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60" pitchFamily="18" charset="-127"/>
                <a:ea typeface="-윤고딕360" pitchFamily="18" charset="-127"/>
              </a:rPr>
              <a:t>JAPAN</a:t>
            </a:r>
            <a:endParaRPr lang="ko-KR" altLang="en-US" sz="6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-윤고딕360" pitchFamily="18" charset="-127"/>
              <a:ea typeface="-윤고딕360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3570" y="3357562"/>
            <a:ext cx="28841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Economy</a:t>
            </a:r>
            <a:endParaRPr lang="ko-KR" altLang="en-US" sz="48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43636" y="214290"/>
            <a:ext cx="27860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chemeClr val="bg2"/>
                </a:solidFill>
                <a:latin typeface="HY궁서" pitchFamily="18" charset="-127"/>
                <a:ea typeface="HY궁서" pitchFamily="18" charset="-127"/>
              </a:rPr>
              <a:t>일본지역연구 </a:t>
            </a:r>
            <a:r>
              <a:rPr lang="en-US" altLang="ko-KR" b="1" dirty="0" smtClean="0">
                <a:solidFill>
                  <a:schemeClr val="bg2"/>
                </a:solidFill>
                <a:latin typeface="HY궁서" pitchFamily="18" charset="-127"/>
                <a:ea typeface="HY궁서" pitchFamily="18" charset="-127"/>
              </a:rPr>
              <a:t>4</a:t>
            </a:r>
            <a:r>
              <a:rPr lang="ko-KR" altLang="en-US" b="1" dirty="0" smtClean="0">
                <a:solidFill>
                  <a:schemeClr val="bg2"/>
                </a:solidFill>
                <a:latin typeface="HY궁서" pitchFamily="18" charset="-127"/>
                <a:ea typeface="HY궁서" pitchFamily="18" charset="-127"/>
              </a:rPr>
              <a:t>조</a:t>
            </a:r>
            <a:endParaRPr lang="en-US" altLang="ko-KR" b="1" dirty="0" smtClean="0">
              <a:solidFill>
                <a:schemeClr val="bg2"/>
              </a:solidFill>
              <a:latin typeface="HY궁서" pitchFamily="18" charset="-127"/>
              <a:ea typeface="HY궁서" pitchFamily="18" charset="-127"/>
            </a:endParaRPr>
          </a:p>
          <a:p>
            <a:pPr algn="ctr"/>
            <a:endParaRPr lang="en-US" altLang="ko-KR" b="1" dirty="0" smtClean="0">
              <a:solidFill>
                <a:schemeClr val="bg2"/>
              </a:solidFill>
              <a:latin typeface="HY궁서" pitchFamily="18" charset="-127"/>
              <a:ea typeface="HY궁서" pitchFamily="18" charset="-127"/>
            </a:endParaRPr>
          </a:p>
          <a:p>
            <a:r>
              <a:rPr lang="ko-KR" altLang="en-US" sz="1200" b="1" dirty="0" smtClean="0">
                <a:solidFill>
                  <a:schemeClr val="bg2"/>
                </a:solidFill>
                <a:latin typeface="HY궁서" pitchFamily="18" charset="-127"/>
                <a:ea typeface="HY궁서" pitchFamily="18" charset="-127"/>
              </a:rPr>
              <a:t>일본어일본학과 </a:t>
            </a:r>
            <a:r>
              <a:rPr lang="en-US" altLang="ko-KR" sz="1200" b="1" dirty="0" smtClean="0">
                <a:solidFill>
                  <a:schemeClr val="bg2"/>
                </a:solidFill>
                <a:latin typeface="HY궁서" pitchFamily="18" charset="-127"/>
                <a:ea typeface="HY궁서" pitchFamily="18" charset="-127"/>
              </a:rPr>
              <a:t>21247249 </a:t>
            </a:r>
            <a:r>
              <a:rPr lang="ko-KR" altLang="en-US" sz="1200" b="1" dirty="0" smtClean="0">
                <a:solidFill>
                  <a:schemeClr val="bg2"/>
                </a:solidFill>
                <a:latin typeface="HY궁서" pitchFamily="18" charset="-127"/>
                <a:ea typeface="HY궁서" pitchFamily="18" charset="-127"/>
              </a:rPr>
              <a:t>박수민</a:t>
            </a:r>
            <a:endParaRPr lang="en-US" altLang="ko-KR" sz="1200" b="1" dirty="0" smtClean="0">
              <a:solidFill>
                <a:schemeClr val="bg2"/>
              </a:solidFill>
              <a:latin typeface="HY궁서" pitchFamily="18" charset="-127"/>
              <a:ea typeface="HY궁서" pitchFamily="18" charset="-127"/>
            </a:endParaRPr>
          </a:p>
          <a:p>
            <a:r>
              <a:rPr lang="ko-KR" altLang="en-US" sz="1200" b="1" dirty="0" smtClean="0">
                <a:solidFill>
                  <a:schemeClr val="bg2"/>
                </a:solidFill>
                <a:latin typeface="HY궁서" pitchFamily="18" charset="-127"/>
                <a:ea typeface="HY궁서" pitchFamily="18" charset="-127"/>
              </a:rPr>
              <a:t>일본어일본학과 </a:t>
            </a:r>
            <a:r>
              <a:rPr lang="en-US" altLang="ko-KR" sz="1200" b="1" dirty="0" smtClean="0">
                <a:solidFill>
                  <a:schemeClr val="bg2"/>
                </a:solidFill>
                <a:latin typeface="HY궁서" pitchFamily="18" charset="-127"/>
                <a:ea typeface="HY궁서" pitchFamily="18" charset="-127"/>
              </a:rPr>
              <a:t>21201735 </a:t>
            </a:r>
            <a:r>
              <a:rPr lang="ko-KR" altLang="en-US" sz="1200" b="1" dirty="0" smtClean="0">
                <a:solidFill>
                  <a:schemeClr val="bg2"/>
                </a:solidFill>
                <a:latin typeface="HY궁서" pitchFamily="18" charset="-127"/>
                <a:ea typeface="HY궁서" pitchFamily="18" charset="-127"/>
              </a:rPr>
              <a:t>심승용</a:t>
            </a:r>
            <a:endParaRPr lang="en-US" altLang="ko-KR" sz="1200" b="1" dirty="0" smtClean="0">
              <a:solidFill>
                <a:schemeClr val="bg2"/>
              </a:solidFill>
              <a:latin typeface="HY궁서" pitchFamily="18" charset="-127"/>
              <a:ea typeface="HY궁서" pitchFamily="18" charset="-127"/>
            </a:endParaRPr>
          </a:p>
          <a:p>
            <a:r>
              <a:rPr lang="ko-KR" altLang="en-US" sz="1200" b="1" dirty="0" smtClean="0">
                <a:solidFill>
                  <a:schemeClr val="bg2"/>
                </a:solidFill>
                <a:latin typeface="HY궁서" pitchFamily="18" charset="-127"/>
                <a:ea typeface="HY궁서" pitchFamily="18" charset="-127"/>
              </a:rPr>
              <a:t>일본어일본학과 </a:t>
            </a:r>
            <a:r>
              <a:rPr lang="en-US" altLang="ko-KR" sz="1200" b="1" dirty="0" smtClean="0">
                <a:solidFill>
                  <a:schemeClr val="bg2"/>
                </a:solidFill>
                <a:latin typeface="HY궁서" pitchFamily="18" charset="-127"/>
                <a:ea typeface="HY궁서" pitchFamily="18" charset="-127"/>
              </a:rPr>
              <a:t>21302443 </a:t>
            </a:r>
            <a:r>
              <a:rPr lang="ko-KR" altLang="en-US" sz="1200" b="1" dirty="0" smtClean="0">
                <a:solidFill>
                  <a:schemeClr val="bg2"/>
                </a:solidFill>
                <a:latin typeface="HY궁서" pitchFamily="18" charset="-127"/>
                <a:ea typeface="HY궁서" pitchFamily="18" charset="-127"/>
              </a:rPr>
              <a:t>이수진</a:t>
            </a:r>
            <a:endParaRPr lang="en-US" altLang="ko-KR" sz="1200" b="1" dirty="0" smtClean="0">
              <a:solidFill>
                <a:schemeClr val="bg2"/>
              </a:solidFill>
              <a:latin typeface="HY궁서" pitchFamily="18" charset="-127"/>
              <a:ea typeface="HY궁서" pitchFamily="18" charset="-127"/>
            </a:endParaRPr>
          </a:p>
          <a:p>
            <a:r>
              <a:rPr lang="ko-KR" altLang="en-US" sz="1200" b="1" dirty="0" smtClean="0">
                <a:solidFill>
                  <a:schemeClr val="bg2"/>
                </a:solidFill>
                <a:latin typeface="HY궁서" pitchFamily="18" charset="-127"/>
                <a:ea typeface="HY궁서" pitchFamily="18" charset="-127"/>
              </a:rPr>
              <a:t>일본어일본학과 </a:t>
            </a:r>
            <a:r>
              <a:rPr lang="en-US" altLang="ko-KR" sz="1200" b="1" dirty="0" smtClean="0">
                <a:solidFill>
                  <a:schemeClr val="bg2"/>
                </a:solidFill>
                <a:latin typeface="HY궁서" pitchFamily="18" charset="-127"/>
                <a:ea typeface="HY궁서" pitchFamily="18" charset="-127"/>
              </a:rPr>
              <a:t>21302045 </a:t>
            </a:r>
            <a:r>
              <a:rPr lang="ko-KR" altLang="en-US" sz="1200" b="1" dirty="0" smtClean="0">
                <a:solidFill>
                  <a:schemeClr val="bg2"/>
                </a:solidFill>
                <a:latin typeface="HY궁서" pitchFamily="18" charset="-127"/>
                <a:ea typeface="HY궁서" pitchFamily="18" charset="-127"/>
              </a:rPr>
              <a:t>이민정</a:t>
            </a:r>
            <a:endParaRPr lang="ko-KR" altLang="en-US" sz="1200" b="1" dirty="0">
              <a:solidFill>
                <a:schemeClr val="bg2"/>
              </a:solidFill>
              <a:latin typeface="HY궁서" pitchFamily="18" charset="-127"/>
              <a:ea typeface="HY궁서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24814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2928926" y="2577098"/>
            <a:ext cx="51635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02 </a:t>
            </a:r>
            <a:r>
              <a:rPr lang="ko-KR" altLang="en-US" sz="40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산B" pitchFamily="18" charset="-127"/>
                <a:ea typeface="HY산B" pitchFamily="18" charset="-127"/>
              </a:rPr>
              <a:t>일본경제력과 복지</a:t>
            </a:r>
            <a:endParaRPr lang="ko-KR" altLang="en-US" sz="40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HY산B" pitchFamily="18" charset="-127"/>
              <a:ea typeface="HY산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586150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203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세계 속의 일본 기업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69" name="_x136130488" descr="EMB000000a0648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928670"/>
            <a:ext cx="3428992" cy="5643602"/>
          </a:xfrm>
          <a:prstGeom prst="rect">
            <a:avLst/>
          </a:prstGeom>
          <a:noFill/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71" name="_x136131448" descr="EMB000000a0648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02107" y="2714620"/>
            <a:ext cx="4884735" cy="2179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8774241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48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경제력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6865" name="_x136127688" descr="EMB000000a0648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1142984"/>
            <a:ext cx="4357718" cy="4929222"/>
          </a:xfrm>
          <a:prstGeom prst="rect">
            <a:avLst/>
          </a:prstGeom>
          <a:noFill/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6867" name="_x136130488" descr="EMB000000a064a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62494" y="1071546"/>
            <a:ext cx="4610100" cy="48085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8774241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3058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복지제도와 고령화 문제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5843" name="_x137069496" descr="EMB000000a0648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000108"/>
            <a:ext cx="5072098" cy="5286412"/>
          </a:xfrm>
          <a:prstGeom prst="rect">
            <a:avLst/>
          </a:prstGeom>
          <a:noFill/>
        </p:spPr>
      </p:pic>
      <p:pic>
        <p:nvPicPr>
          <p:cNvPr id="35841" name="_x136130248" descr="EMB000000a0648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279" y="1142984"/>
            <a:ext cx="7685431" cy="4929222"/>
          </a:xfrm>
          <a:prstGeom prst="rect">
            <a:avLst/>
          </a:prstGeom>
          <a:noFill/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 useBgFill="1">
        <p:nvSpPr>
          <p:cNvPr id="11" name="실행 단추: 앞으로 또는 다음 10">
            <a:hlinkClick r:id="rId6" highlightClick="1"/>
          </p:cNvPr>
          <p:cNvSpPr/>
          <p:nvPr/>
        </p:nvSpPr>
        <p:spPr>
          <a:xfrm>
            <a:off x="7358082" y="642918"/>
            <a:ext cx="428628" cy="2857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38774241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2443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일본과 한국의 복지 차이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4817" name="_x136130648" descr="EMB000000a0648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928670"/>
            <a:ext cx="5643602" cy="3210235"/>
          </a:xfrm>
          <a:prstGeom prst="rect">
            <a:avLst/>
          </a:prstGeom>
          <a:noFill/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4819" name="_x137068536" descr="EMB000000a0648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1031" y="3214686"/>
            <a:ext cx="5011563" cy="28305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8774241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4572000" y="2571744"/>
            <a:ext cx="3704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03 </a:t>
            </a:r>
            <a:r>
              <a:rPr lang="ko-KR" altLang="en-US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산B" pitchFamily="18" charset="-127"/>
                <a:ea typeface="HY산B" pitchFamily="18" charset="-127"/>
              </a:rPr>
              <a:t>일본 </a:t>
            </a:r>
            <a:r>
              <a:rPr lang="ko-KR" altLang="en-US" sz="4000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산B" pitchFamily="18" charset="-127"/>
                <a:ea typeface="HY산B" pitchFamily="18" charset="-127"/>
              </a:rPr>
              <a:t>대부업</a:t>
            </a:r>
            <a:endParaRPr lang="ko-KR" altLang="en-US" sz="40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HY산B" pitchFamily="18" charset="-127"/>
              <a:ea typeface="HY산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948590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689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대부업체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786" y="1285860"/>
            <a:ext cx="75724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/>
              <a:t>대부업체란</a:t>
            </a:r>
            <a:r>
              <a:rPr lang="en-US" altLang="ko-KR" sz="2800" b="1" dirty="0" smtClean="0"/>
              <a:t>?</a:t>
            </a:r>
          </a:p>
          <a:p>
            <a:endParaRPr lang="en-US" altLang="ko-KR" sz="2800" b="1" dirty="0" smtClean="0"/>
          </a:p>
          <a:p>
            <a:r>
              <a:rPr lang="ko-KR" altLang="en-US" sz="2800" b="1" dirty="0" smtClean="0"/>
              <a:t> 제</a:t>
            </a:r>
            <a:r>
              <a:rPr lang="en-US" altLang="ko-KR" sz="2800" b="1" dirty="0" smtClean="0"/>
              <a:t>1</a:t>
            </a:r>
            <a:r>
              <a:rPr lang="ko-KR" altLang="en-US" sz="2800" b="1" dirty="0" smtClean="0"/>
              <a:t>금융권과 제</a:t>
            </a:r>
            <a:r>
              <a:rPr lang="en-US" altLang="ko-KR" sz="2800" b="1" dirty="0" smtClean="0"/>
              <a:t>2</a:t>
            </a:r>
            <a:r>
              <a:rPr lang="ko-KR" altLang="en-US" sz="2800" b="1" dirty="0" smtClean="0"/>
              <a:t>금융권에 속하지 않는 </a:t>
            </a:r>
            <a:endParaRPr lang="en-US" altLang="ko-KR" sz="2800" b="1" dirty="0" smtClean="0"/>
          </a:p>
          <a:p>
            <a:r>
              <a:rPr lang="ko-KR" altLang="en-US" sz="2800" b="1" dirty="0" smtClean="0"/>
              <a:t>업체에 의한 대출 사업을 의미한다</a:t>
            </a:r>
            <a:r>
              <a:rPr lang="en-US" altLang="ko-KR" sz="2800" b="1" dirty="0" smtClean="0"/>
              <a:t>.</a:t>
            </a:r>
          </a:p>
          <a:p>
            <a:r>
              <a:rPr lang="ko-KR" altLang="en-US" sz="2800" b="1" dirty="0" smtClean="0"/>
              <a:t>대부업체는 법적으로 금융기관으로 인정받지 못하기 때문에 </a:t>
            </a:r>
            <a:r>
              <a:rPr lang="ko-KR" altLang="en-US" sz="2800" b="1" dirty="0" err="1" smtClean="0"/>
              <a:t>대부업법의</a:t>
            </a:r>
            <a:r>
              <a:rPr lang="ko-KR" altLang="en-US" sz="2800" b="1" dirty="0" smtClean="0"/>
              <a:t> 적용을 받는다</a:t>
            </a:r>
            <a:r>
              <a:rPr lang="en-US" altLang="ko-KR" sz="2800" b="1" dirty="0" smtClean="0"/>
              <a:t>.</a:t>
            </a:r>
            <a:r>
              <a:rPr lang="en-US" altLang="ko-KR" sz="2800" b="1" baseline="30000" dirty="0" smtClean="0"/>
              <a:t> </a:t>
            </a:r>
          </a:p>
          <a:p>
            <a:r>
              <a:rPr lang="ko-KR" altLang="en-US" sz="2800" b="1" dirty="0" err="1" smtClean="0"/>
              <a:t>대부업은</a:t>
            </a:r>
            <a:r>
              <a:rPr lang="ko-KR" altLang="en-US" sz="2800" b="1" dirty="0" smtClean="0"/>
              <a:t> </a:t>
            </a:r>
            <a:r>
              <a:rPr lang="ko-KR" altLang="en-US" sz="2800" b="1" dirty="0" err="1" smtClean="0"/>
              <a:t>사채업</a:t>
            </a:r>
            <a:r>
              <a:rPr lang="en-US" altLang="ko-KR" sz="2800" b="1" dirty="0" smtClean="0"/>
              <a:t>(</a:t>
            </a:r>
            <a:r>
              <a:rPr lang="ko-KR" altLang="en-US" sz="2800" b="1" dirty="0" err="1" smtClean="0"/>
              <a:t>私債業</a:t>
            </a:r>
            <a:r>
              <a:rPr lang="en-US" altLang="ko-KR" sz="2800" b="1" dirty="0" smtClean="0"/>
              <a:t>), </a:t>
            </a:r>
            <a:r>
              <a:rPr lang="ko-KR" altLang="en-US" sz="2800" b="1" dirty="0" err="1" smtClean="0">
                <a:hlinkClick r:id="rId4" tooltip="사금융"/>
              </a:rPr>
              <a:t>사금융</a:t>
            </a:r>
            <a:r>
              <a:rPr lang="en-US" altLang="ko-KR" sz="2800" b="1" dirty="0" smtClean="0"/>
              <a:t>(</a:t>
            </a:r>
            <a:r>
              <a:rPr lang="ko-KR" altLang="en-US" sz="2800" b="1" dirty="0" err="1" smtClean="0"/>
              <a:t>私金融</a:t>
            </a:r>
            <a:r>
              <a:rPr lang="en-US" altLang="ko-KR" sz="2800" b="1" dirty="0" smtClean="0"/>
              <a:t>)</a:t>
            </a:r>
            <a:r>
              <a:rPr lang="ko-KR" altLang="en-US" sz="2800" b="1" dirty="0" smtClean="0"/>
              <a:t>이라고도 부르며</a:t>
            </a:r>
            <a:r>
              <a:rPr lang="en-US" altLang="ko-KR" sz="2800" b="1" dirty="0" smtClean="0"/>
              <a:t>, </a:t>
            </a:r>
            <a:r>
              <a:rPr lang="ko-KR" altLang="en-US" sz="2800" b="1" dirty="0" smtClean="0"/>
              <a:t>대부업체에서 빌린 돈은 흔히 </a:t>
            </a:r>
            <a:endParaRPr lang="en-US" altLang="ko-KR" sz="2800" b="1" dirty="0" smtClean="0"/>
          </a:p>
          <a:p>
            <a:r>
              <a:rPr lang="ko-KR" altLang="en-US" sz="2800" b="1" dirty="0" smtClean="0"/>
              <a:t>사채</a:t>
            </a:r>
            <a:r>
              <a:rPr lang="en-US" altLang="ko-KR" sz="2800" b="1" dirty="0" smtClean="0"/>
              <a:t>(</a:t>
            </a:r>
            <a:r>
              <a:rPr lang="ko-KR" altLang="en-US" sz="2800" b="1" dirty="0" smtClean="0"/>
              <a:t>私債</a:t>
            </a:r>
            <a:r>
              <a:rPr lang="en-US" altLang="ko-KR" sz="2800" b="1" dirty="0" smtClean="0"/>
              <a:t>)</a:t>
            </a:r>
            <a:r>
              <a:rPr lang="ko-KR" altLang="en-US" sz="2800" b="1" dirty="0" smtClean="0"/>
              <a:t>라고 부른다</a:t>
            </a:r>
            <a:r>
              <a:rPr lang="en-US" altLang="ko-KR" sz="2800" b="1" dirty="0" smtClean="0"/>
              <a:t>.</a:t>
            </a:r>
            <a:endParaRPr lang="ko-KR" altLang="en-US" sz="2800" b="1" dirty="0"/>
          </a:p>
        </p:txBody>
      </p:sp>
      <p:pic>
        <p:nvPicPr>
          <p:cNvPr id="29698" name="Picture 2" descr="http://blogfiles.naver.net/20160222_119/byungdusi_1456107265458mC86r_JPEG/%B9%CE%BA%B4%B5%CE%B4%EB%BA%CE%BE%F7%B9%FD02_%BA%B9%BB%E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928670"/>
            <a:ext cx="7286676" cy="5643602"/>
          </a:xfrm>
          <a:prstGeom prst="rect">
            <a:avLst/>
          </a:prstGeom>
          <a:noFill/>
        </p:spPr>
      </p:pic>
      <p:pic>
        <p:nvPicPr>
          <p:cNvPr id="8" name="Picture 2" descr="http://blogfiles.naver.net/20160222_22/byungdusi_1456107265695voSzv_JPEG/%B9%CE%BA%B4%B5%CE%B4%EB%BA%CE%BE%F7%B9%FD03_%BA%B9%BB%E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24" y="928670"/>
            <a:ext cx="7286676" cy="5715040"/>
          </a:xfrm>
          <a:prstGeom prst="rect">
            <a:avLst/>
          </a:prstGeom>
          <a:noFill/>
        </p:spPr>
      </p:pic>
      <p:pic>
        <p:nvPicPr>
          <p:cNvPr id="29700" name="Picture 4" descr="http://blogfiles.naver.net/20160222_258/byungdusi_1456107266105D8eRh_JPEG/%B9%CE%BA%B4%B5%CE%B4%EB%BA%CE%BE%F7%B9%FD04_%BA%B9%BB%E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224" y="928670"/>
            <a:ext cx="7286676" cy="5715040"/>
          </a:xfrm>
          <a:prstGeom prst="rect">
            <a:avLst/>
          </a:prstGeom>
          <a:noFill/>
        </p:spPr>
      </p:pic>
      <p:pic>
        <p:nvPicPr>
          <p:cNvPr id="29702" name="Picture 6" descr="http://blogfiles.naver.net/20160222_96/byungdusi_1456107266869bcWkR_JPEG/%B9%CE%BA%B4%B5%CE%B4%EB%BA%CE%BE%F7%B9%FD06_%BA%B9%BB%E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7224" y="928670"/>
            <a:ext cx="7286676" cy="5715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7260198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3058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한국으로 진출한 일본 대부업체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219" name="_x135299248" descr="EMB000000a0648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142984"/>
            <a:ext cx="7760554" cy="500066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cap="rnd">
            <a:solidFill>
              <a:schemeClr val="tx1"/>
            </a:solidFill>
            <a:bevel/>
          </a:ln>
        </p:spPr>
      </p:pic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223" name="_x135605536" descr="EMB000000a0648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2143116"/>
            <a:ext cx="4813621" cy="3211511"/>
          </a:xfrm>
          <a:prstGeom prst="rect">
            <a:avLst/>
          </a:prstGeom>
          <a:noFill/>
        </p:spPr>
      </p:pic>
      <p:pic>
        <p:nvPicPr>
          <p:cNvPr id="9221" name="_x135605536" descr="EMB000000a0648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1428736"/>
            <a:ext cx="3714776" cy="44357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52226898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2169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 대부업체의 이익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5601" name="_x135299248" descr="EMB000000a06489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9" y="1071546"/>
            <a:ext cx="8072493" cy="5200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8774241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000100" y="2571744"/>
            <a:ext cx="79800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04 </a:t>
            </a:r>
            <a:r>
              <a:rPr lang="ko-KR" altLang="en-US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산B" pitchFamily="18" charset="-127"/>
                <a:ea typeface="HY산B" pitchFamily="18" charset="-127"/>
              </a:rPr>
              <a:t>일본경제 문제점과 </a:t>
            </a:r>
            <a:r>
              <a:rPr lang="ko-KR" altLang="en-US" sz="4000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산B" pitchFamily="18" charset="-127"/>
                <a:ea typeface="HY산B" pitchFamily="18" charset="-127"/>
              </a:rPr>
              <a:t>아베노믹스</a:t>
            </a:r>
            <a:endParaRPr lang="ko-KR" altLang="en-US" sz="40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HY산B" pitchFamily="18" charset="-127"/>
              <a:ea typeface="HY산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060752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51" descr="new masterset-046-1 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0" y="2500306"/>
            <a:ext cx="2920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5050"/>
                </a:solidFill>
                <a:latin typeface="휴먼옛체" pitchFamily="18" charset="-127"/>
                <a:ea typeface="휴먼옛체" pitchFamily="18" charset="-127"/>
              </a:rPr>
              <a:t>일본의 경제</a:t>
            </a:r>
            <a:endParaRPr lang="ko-KR" altLang="en-US" sz="4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5050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5920740" y="3356216"/>
            <a:ext cx="2529735" cy="429974"/>
            <a:chOff x="5920740" y="3337580"/>
            <a:chExt cx="2529735" cy="429974"/>
          </a:xfrm>
        </p:grpSpPr>
        <p:sp>
          <p:nvSpPr>
            <p:cNvPr id="10" name="TextBox 9"/>
            <p:cNvSpPr txBox="1"/>
            <p:nvPr/>
          </p:nvSpPr>
          <p:spPr>
            <a:xfrm>
              <a:off x="6007177" y="3429000"/>
              <a:ext cx="24432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-윤고딕330" pitchFamily="18" charset="-127"/>
                  <a:ea typeface="-윤고딕330" pitchFamily="18" charset="-127"/>
                </a:rPr>
                <a:t>일본 경제의 과거와 현재</a:t>
              </a:r>
              <a:endParaRPr lang="ko-KR" altLang="en-US" sz="160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-윤고딕330" pitchFamily="18" charset="-127"/>
                <a:ea typeface="-윤고딕330" pitchFamily="18" charset="-127"/>
              </a:endParaRPr>
            </a:p>
          </p:txBody>
        </p:sp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20740" y="3337580"/>
              <a:ext cx="187178" cy="187178"/>
            </a:xfrm>
            <a:prstGeom prst="rect">
              <a:avLst/>
            </a:prstGeom>
          </p:spPr>
        </p:pic>
      </p:grpSp>
      <p:grpSp>
        <p:nvGrpSpPr>
          <p:cNvPr id="12" name="그룹 11"/>
          <p:cNvGrpSpPr/>
          <p:nvPr/>
        </p:nvGrpSpPr>
        <p:grpSpPr>
          <a:xfrm>
            <a:off x="5929322" y="4642100"/>
            <a:ext cx="2255621" cy="429974"/>
            <a:chOff x="5920740" y="3337580"/>
            <a:chExt cx="2255621" cy="429974"/>
          </a:xfrm>
        </p:grpSpPr>
        <p:sp>
          <p:nvSpPr>
            <p:cNvPr id="13" name="TextBox 12"/>
            <p:cNvSpPr txBox="1"/>
            <p:nvPr/>
          </p:nvSpPr>
          <p:spPr>
            <a:xfrm>
              <a:off x="6007177" y="3429000"/>
              <a:ext cx="21691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-윤고딕330" pitchFamily="18" charset="-127"/>
                  <a:ea typeface="-윤고딕330" pitchFamily="18" charset="-127"/>
                </a:rPr>
                <a:t>일본 경제와 세계경제</a:t>
              </a:r>
              <a:endParaRPr lang="ko-KR" altLang="en-US" sz="160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-윤고딕330" pitchFamily="18" charset="-127"/>
                <a:ea typeface="-윤고딕330" pitchFamily="18" charset="-127"/>
              </a:endParaRPr>
            </a:p>
          </p:txBody>
        </p:sp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20740" y="3337580"/>
              <a:ext cx="187178" cy="187178"/>
            </a:xfrm>
            <a:prstGeom prst="rect">
              <a:avLst/>
            </a:prstGeom>
          </p:spPr>
        </p:pic>
      </p:grpSp>
      <p:grpSp>
        <p:nvGrpSpPr>
          <p:cNvPr id="15" name="그룹 14"/>
          <p:cNvGrpSpPr/>
          <p:nvPr/>
        </p:nvGrpSpPr>
        <p:grpSpPr>
          <a:xfrm>
            <a:off x="5920740" y="4214818"/>
            <a:ext cx="3204598" cy="429974"/>
            <a:chOff x="5920740" y="3337580"/>
            <a:chExt cx="3204598" cy="429974"/>
          </a:xfrm>
        </p:grpSpPr>
        <p:sp>
          <p:nvSpPr>
            <p:cNvPr id="16" name="TextBox 15"/>
            <p:cNvSpPr txBox="1"/>
            <p:nvPr/>
          </p:nvSpPr>
          <p:spPr>
            <a:xfrm>
              <a:off x="6007177" y="3429000"/>
              <a:ext cx="31181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-윤고딕330" pitchFamily="18" charset="-127"/>
                  <a:ea typeface="-윤고딕330" pitchFamily="18" charset="-127"/>
                </a:rPr>
                <a:t>일본 경제의 문제점</a:t>
              </a:r>
              <a:r>
                <a:rPr lang="en-US" altLang="ko-KR" sz="1600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-윤고딕330" pitchFamily="18" charset="-127"/>
                  <a:ea typeface="-윤고딕330" pitchFamily="18" charset="-127"/>
                </a:rPr>
                <a:t>, </a:t>
              </a:r>
              <a:r>
                <a:rPr lang="ko-KR" altLang="en-US" sz="1600" dirty="0" err="1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-윤고딕330" pitchFamily="18" charset="-127"/>
                  <a:ea typeface="-윤고딕330" pitchFamily="18" charset="-127"/>
                </a:rPr>
                <a:t>아베노믹스</a:t>
              </a:r>
              <a:endParaRPr lang="ko-KR" altLang="en-US" sz="160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-윤고딕330" pitchFamily="18" charset="-127"/>
                <a:ea typeface="-윤고딕330" pitchFamily="18" charset="-127"/>
              </a:endParaRPr>
            </a:p>
          </p:txBody>
        </p:sp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20740" y="3337580"/>
              <a:ext cx="187178" cy="187178"/>
            </a:xfrm>
            <a:prstGeom prst="rect">
              <a:avLst/>
            </a:prstGeom>
          </p:spPr>
        </p:pic>
      </p:grpSp>
      <p:pic>
        <p:nvPicPr>
          <p:cNvPr id="18" name="그림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00958" y="2143116"/>
            <a:ext cx="1219200" cy="1219200"/>
          </a:xfrm>
          <a:prstGeom prst="rect">
            <a:avLst/>
          </a:prstGeom>
        </p:spPr>
      </p:pic>
      <p:grpSp>
        <p:nvGrpSpPr>
          <p:cNvPr id="19" name="그룹 18"/>
          <p:cNvGrpSpPr/>
          <p:nvPr/>
        </p:nvGrpSpPr>
        <p:grpSpPr>
          <a:xfrm>
            <a:off x="5929322" y="5500702"/>
            <a:ext cx="1845252" cy="429974"/>
            <a:chOff x="5920740" y="3337580"/>
            <a:chExt cx="1845252" cy="429974"/>
          </a:xfrm>
        </p:grpSpPr>
        <p:sp>
          <p:nvSpPr>
            <p:cNvPr id="21" name="TextBox 20"/>
            <p:cNvSpPr txBox="1"/>
            <p:nvPr/>
          </p:nvSpPr>
          <p:spPr>
            <a:xfrm>
              <a:off x="6007177" y="3429000"/>
              <a:ext cx="17588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-윤고딕330" pitchFamily="18" charset="-127"/>
                  <a:ea typeface="-윤고딕330" pitchFamily="18" charset="-127"/>
                </a:rPr>
                <a:t>일본 경제의 미래</a:t>
              </a:r>
              <a:endParaRPr lang="ko-KR" altLang="en-US" sz="160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-윤고딕330" pitchFamily="18" charset="-127"/>
                <a:ea typeface="-윤고딕330" pitchFamily="18" charset="-127"/>
              </a:endParaRPr>
            </a:p>
          </p:txBody>
        </p:sp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20740" y="3337580"/>
              <a:ext cx="187178" cy="187178"/>
            </a:xfrm>
            <a:prstGeom prst="rect">
              <a:avLst/>
            </a:prstGeom>
          </p:spPr>
        </p:pic>
      </p:grpSp>
      <p:grpSp>
        <p:nvGrpSpPr>
          <p:cNvPr id="23" name="그룹 22"/>
          <p:cNvGrpSpPr/>
          <p:nvPr/>
        </p:nvGrpSpPr>
        <p:grpSpPr>
          <a:xfrm>
            <a:off x="5920740" y="5070728"/>
            <a:ext cx="3068344" cy="429974"/>
            <a:chOff x="5920740" y="3337580"/>
            <a:chExt cx="3068344" cy="429974"/>
          </a:xfrm>
        </p:grpSpPr>
        <p:sp>
          <p:nvSpPr>
            <p:cNvPr id="24" name="TextBox 23"/>
            <p:cNvSpPr txBox="1"/>
            <p:nvPr/>
          </p:nvSpPr>
          <p:spPr>
            <a:xfrm>
              <a:off x="6007177" y="3429000"/>
              <a:ext cx="29819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-윤고딕330" pitchFamily="18" charset="-127"/>
                  <a:ea typeface="-윤고딕330" pitchFamily="18" charset="-127"/>
                </a:rPr>
                <a:t>일본의 경제 정책과 발전</a:t>
              </a:r>
              <a:r>
                <a:rPr lang="en-US" altLang="ko-KR" sz="1600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-윤고딕330" pitchFamily="18" charset="-127"/>
                  <a:ea typeface="-윤고딕330" pitchFamily="18" charset="-127"/>
                </a:rPr>
                <a:t>, </a:t>
              </a:r>
              <a:r>
                <a:rPr lang="ko-KR" altLang="en-US" sz="1600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-윤고딕330" pitchFamily="18" charset="-127"/>
                  <a:ea typeface="-윤고딕330" pitchFamily="18" charset="-127"/>
                </a:rPr>
                <a:t>기업</a:t>
              </a:r>
              <a:endParaRPr lang="ko-KR" altLang="en-US" sz="160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-윤고딕330" pitchFamily="18" charset="-127"/>
                <a:ea typeface="-윤고딕330" pitchFamily="18" charset="-127"/>
              </a:endParaRPr>
            </a:p>
          </p:txBody>
        </p:sp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20740" y="3337580"/>
              <a:ext cx="187178" cy="187178"/>
            </a:xfrm>
            <a:prstGeom prst="rect">
              <a:avLst/>
            </a:prstGeom>
          </p:spPr>
        </p:pic>
      </p:grpSp>
      <p:grpSp>
        <p:nvGrpSpPr>
          <p:cNvPr id="26" name="그룹 25"/>
          <p:cNvGrpSpPr/>
          <p:nvPr/>
        </p:nvGrpSpPr>
        <p:grpSpPr>
          <a:xfrm>
            <a:off x="5921174" y="3784844"/>
            <a:ext cx="2794230" cy="429974"/>
            <a:chOff x="5920740" y="3337580"/>
            <a:chExt cx="2794230" cy="429974"/>
          </a:xfrm>
        </p:grpSpPr>
        <p:sp>
          <p:nvSpPr>
            <p:cNvPr id="27" name="TextBox 26"/>
            <p:cNvSpPr txBox="1"/>
            <p:nvPr/>
          </p:nvSpPr>
          <p:spPr>
            <a:xfrm>
              <a:off x="6007177" y="3429000"/>
              <a:ext cx="27077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-윤고딕330" pitchFamily="18" charset="-127"/>
                  <a:ea typeface="-윤고딕330" pitchFamily="18" charset="-127"/>
                </a:rPr>
                <a:t>일본 경제력과 복지</a:t>
              </a:r>
              <a:r>
                <a:rPr lang="en-US" altLang="ko-KR" sz="1600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-윤고딕330" pitchFamily="18" charset="-127"/>
                  <a:ea typeface="-윤고딕330" pitchFamily="18" charset="-127"/>
                </a:rPr>
                <a:t>,</a:t>
              </a:r>
              <a:r>
                <a:rPr lang="ko-KR" altLang="en-US" sz="1600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-윤고딕330" pitchFamily="18" charset="-127"/>
                  <a:ea typeface="-윤고딕330" pitchFamily="18" charset="-127"/>
                </a:rPr>
                <a:t> </a:t>
              </a:r>
              <a:r>
                <a:rPr lang="ko-KR" altLang="en-US" sz="1600" dirty="0" err="1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-윤고딕330" pitchFamily="18" charset="-127"/>
                  <a:ea typeface="-윤고딕330" pitchFamily="18" charset="-127"/>
                </a:rPr>
                <a:t>대부업</a:t>
              </a:r>
              <a:endPara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-윤고딕330" pitchFamily="18" charset="-127"/>
                <a:ea typeface="-윤고딕330" pitchFamily="18" charset="-127"/>
              </a:endParaRPr>
            </a:p>
          </p:txBody>
        </p:sp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20740" y="3337580"/>
              <a:ext cx="187178" cy="1871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676284031"/>
      </p:ext>
    </p:extLst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빈집 문제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116684296" descr="EMB000000cc2a9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071546"/>
            <a:ext cx="3929090" cy="25749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1" name="_x116683416" descr="EMB000000cc2aa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571480"/>
            <a:ext cx="4400543" cy="29285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3" name="_x116683016" descr="EMB000000cc2aa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5984" y="3762546"/>
            <a:ext cx="4286280" cy="26147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5" name="_x116684296" descr="EMB000000cc2aa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1571612"/>
            <a:ext cx="7796931" cy="3357586"/>
          </a:xfrm>
          <a:prstGeom prst="rect">
            <a:avLst/>
          </a:prstGeom>
          <a:noFill/>
        </p:spPr>
      </p:pic>
      <p:sp useBgFill="1">
        <p:nvSpPr>
          <p:cNvPr id="14" name="실행 단추: 앞으로 또는 다음 13">
            <a:hlinkClick r:id="rId8" highlightClick="1"/>
          </p:cNvPr>
          <p:cNvSpPr/>
          <p:nvPr/>
        </p:nvSpPr>
        <p:spPr>
          <a:xfrm>
            <a:off x="7500958" y="5643578"/>
            <a:ext cx="500066" cy="35719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772601982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2238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 경제의 불황 이유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217" name="_x125724840" descr="EMB0000134c6a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214422"/>
            <a:ext cx="3380430" cy="2357454"/>
          </a:xfrm>
          <a:prstGeom prst="rect">
            <a:avLst/>
          </a:prstGeom>
          <a:noFill/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219" name="_x125934064" descr="EMB0000134c6a3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9" y="1214422"/>
            <a:ext cx="4929222" cy="242889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142976" y="4071942"/>
            <a:ext cx="671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3" name="폭발 2 12"/>
          <p:cNvSpPr/>
          <p:nvPr/>
        </p:nvSpPr>
        <p:spPr>
          <a:xfrm>
            <a:off x="214282" y="0"/>
            <a:ext cx="8929718" cy="6572272"/>
          </a:xfrm>
          <a:prstGeom prst="irregularSeal2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/>
          </a:bodyPr>
          <a:lstStyle/>
          <a:p>
            <a:pPr algn="ctr"/>
            <a:r>
              <a:rPr lang="ko-KR" altLang="en-US" sz="2800" dirty="0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Y백송B" pitchFamily="18" charset="-127"/>
                <a:ea typeface="HY백송B" pitchFamily="18" charset="-127"/>
              </a:rPr>
              <a:t>불황이유</a:t>
            </a:r>
            <a:r>
              <a:rPr lang="ko-KR" altLang="en-US" sz="3600" dirty="0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Y백송B" pitchFamily="18" charset="-127"/>
                <a:ea typeface="HY백송B" pitchFamily="18" charset="-127"/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Y백송B" pitchFamily="18" charset="-127"/>
                <a:ea typeface="HY백송B" pitchFamily="18" charset="-127"/>
              </a:rPr>
              <a:t>!</a:t>
            </a:r>
            <a:endParaRPr lang="ko-KR" altLang="en-US" dirty="0" smtClean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HY백송B" pitchFamily="18" charset="-127"/>
              <a:ea typeface="HY백송B" pitchFamily="18" charset="-127"/>
            </a:endParaRPr>
          </a:p>
          <a:p>
            <a:endParaRPr lang="en-US" altLang="ko-KR" i="1" dirty="0" smtClean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HY백송B" pitchFamily="18" charset="-127"/>
              <a:ea typeface="HY백송B" pitchFamily="18" charset="-127"/>
            </a:endParaRPr>
          </a:p>
          <a:p>
            <a:pPr algn="ctr"/>
            <a:r>
              <a:rPr lang="ko-KR" altLang="en-US" sz="2800" dirty="0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Y백송B" pitchFamily="18" charset="-127"/>
                <a:ea typeface="HY백송B" pitchFamily="18" charset="-127"/>
              </a:rPr>
              <a:t>일본경제의문제로 </a:t>
            </a:r>
            <a:endParaRPr lang="en-US" altLang="ko-KR" sz="2800" dirty="0" smtClean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HY백송B" pitchFamily="18" charset="-127"/>
              <a:ea typeface="HY백송B" pitchFamily="18" charset="-127"/>
            </a:endParaRPr>
          </a:p>
          <a:p>
            <a:pPr algn="ctr"/>
            <a:r>
              <a:rPr lang="ko-KR" altLang="en-US" sz="2800" dirty="0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Y백송B" pitchFamily="18" charset="-127"/>
                <a:ea typeface="HY백송B" pitchFamily="18" charset="-127"/>
              </a:rPr>
              <a:t>멈춰버린 일본</a:t>
            </a:r>
            <a:r>
              <a:rPr lang="en-US" altLang="ko-KR" sz="2800" dirty="0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Y백송B" pitchFamily="18" charset="-127"/>
                <a:ea typeface="HY백송B" pitchFamily="18" charset="-127"/>
              </a:rPr>
              <a:t>, </a:t>
            </a:r>
          </a:p>
          <a:p>
            <a:pPr algn="ctr"/>
            <a:r>
              <a:rPr lang="ko-KR" altLang="en-US" sz="2800" dirty="0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Y백송B" pitchFamily="18" charset="-127"/>
                <a:ea typeface="HY백송B" pitchFamily="18" charset="-127"/>
              </a:rPr>
              <a:t>부채만 남은 경제</a:t>
            </a:r>
            <a:r>
              <a:rPr lang="en-US" altLang="ko-KR" sz="2800" dirty="0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Y백송B" pitchFamily="18" charset="-127"/>
                <a:ea typeface="HY백송B" pitchFamily="18" charset="-127"/>
              </a:rPr>
              <a:t>..</a:t>
            </a:r>
            <a:endParaRPr lang="ko-KR" altLang="en-US" sz="2800" dirty="0" smtClean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HY백송B" pitchFamily="18" charset="-127"/>
              <a:ea typeface="HY백송B" pitchFamily="18" charset="-127"/>
            </a:endParaRPr>
          </a:p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772601982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963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 경제의 문제점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3" name="_x125934144" descr="EMB0000134c6a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357166"/>
            <a:ext cx="5072098" cy="2730438"/>
          </a:xfrm>
          <a:prstGeom prst="rect">
            <a:avLst/>
          </a:prstGeom>
          <a:noFill/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5" name="_x125934064" descr="EMB0000134c6a3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000372"/>
            <a:ext cx="4732338" cy="3070225"/>
          </a:xfrm>
          <a:prstGeom prst="rect">
            <a:avLst/>
          </a:prstGeom>
          <a:noFill/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7" name="_x125934064" descr="EMB0000134c6a3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3042" y="1643050"/>
            <a:ext cx="5507922" cy="3500462"/>
          </a:xfrm>
          <a:prstGeom prst="rect">
            <a:avLst/>
          </a:prstGeom>
          <a:noFill/>
        </p:spPr>
      </p:pic>
      <p:pic>
        <p:nvPicPr>
          <p:cNvPr id="12" name="_x125709280" descr="EMB0000134c6a3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928670"/>
            <a:ext cx="7465944" cy="48021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72601982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아베노믹스</a:t>
            </a:r>
            <a:endParaRPr lang="en-US" altLang="ko-KR" sz="1600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1071546"/>
            <a:ext cx="60722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아베노믹스</a:t>
            </a:r>
            <a:r>
              <a:rPr lang="en-US" altLang="ko-KR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en-US" altLang="ko-KR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Abenomics</a:t>
            </a:r>
            <a:r>
              <a:rPr lang="en-US" altLang="ko-KR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r>
              <a:rPr lang="ko-KR" altLang="en-US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란</a:t>
            </a:r>
            <a:r>
              <a:rPr lang="en-US" altLang="ko-KR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,</a:t>
            </a:r>
          </a:p>
          <a:p>
            <a:r>
              <a:rPr lang="ko-KR" altLang="en-US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아베총리와</a:t>
            </a:r>
            <a:r>
              <a:rPr lang="ko-KR" altLang="en-US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경제를 뜻하는 영어단어인 </a:t>
            </a:r>
            <a:r>
              <a:rPr lang="ko-KR" altLang="en-US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이코노믹의</a:t>
            </a:r>
            <a:r>
              <a:rPr lang="ko-KR" altLang="en-US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en-US" altLang="ko-KR" dirty="0" smtClean="0">
              <a:solidFill>
                <a:schemeClr val="accent3">
                  <a:lumMod val="50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ko-KR" altLang="en-US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합성어로써</a:t>
            </a:r>
            <a:r>
              <a:rPr lang="en-US" altLang="ko-KR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ko-KR" altLang="en-US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일본이 장기 침체되어있는 자국의 경제를 </a:t>
            </a:r>
            <a:endParaRPr lang="en-US" altLang="ko-KR" dirty="0" smtClean="0">
              <a:solidFill>
                <a:schemeClr val="accent3">
                  <a:lumMod val="50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ko-KR" altLang="en-US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살리기 위한 </a:t>
            </a:r>
            <a:r>
              <a:rPr lang="ko-KR" altLang="en-US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아베정권의</a:t>
            </a:r>
            <a:r>
              <a:rPr lang="ko-KR" altLang="en-US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경제 정책을 가리키는 용어이다</a:t>
            </a:r>
            <a:r>
              <a:rPr lang="en-US" altLang="ko-KR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r>
              <a:rPr lang="ko-KR" altLang="en-US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ko-KR" altLang="en-US" dirty="0" smtClean="0">
              <a:solidFill>
                <a:schemeClr val="accent3">
                  <a:lumMod val="50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ko-KR" altLang="en-US" dirty="0">
              <a:solidFill>
                <a:schemeClr val="accent3">
                  <a:lumMod val="75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7889" name="_x125934064" descr="EMB0000134c6a2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25" y="3000372"/>
            <a:ext cx="3661219" cy="2714644"/>
          </a:xfrm>
          <a:prstGeom prst="rect">
            <a:avLst/>
          </a:prstGeom>
          <a:noFill/>
        </p:spPr>
      </p:pic>
      <p:sp>
        <p:nvSpPr>
          <p:cNvPr id="9" name="십자형 8"/>
          <p:cNvSpPr/>
          <p:nvPr/>
        </p:nvSpPr>
        <p:spPr>
          <a:xfrm>
            <a:off x="3786182" y="4071942"/>
            <a:ext cx="642942" cy="595897"/>
          </a:xfrm>
          <a:prstGeom prst="plus">
            <a:avLst>
              <a:gd name="adj" fmla="val 3521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4429124" y="3857628"/>
            <a:ext cx="457203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ECONOMIC</a:t>
            </a:r>
            <a:endParaRPr lang="en-US" altLang="ko-KR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3472801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36865" name="_x125934064" descr="EMB0000134c6a30"/>
          <p:cNvPicPr>
            <a:picLocks noChangeAspect="1" noChangeArrowheads="1"/>
          </p:cNvPicPr>
          <p:nvPr/>
        </p:nvPicPr>
        <p:blipFill>
          <a:blip r:embed="rId3">
            <a:lum bright="65000"/>
          </a:blip>
          <a:srcRect/>
          <a:stretch>
            <a:fillRect/>
          </a:stretch>
        </p:blipFill>
        <p:spPr bwMode="auto">
          <a:xfrm>
            <a:off x="357158" y="642918"/>
            <a:ext cx="8205250" cy="5673844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아베노믹스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1000100" y="2000240"/>
          <a:ext cx="6929485" cy="2786081"/>
        </p:xfrm>
        <a:graphic>
          <a:graphicData uri="http://schemas.openxmlformats.org/drawingml/2006/table">
            <a:tbl>
              <a:tblPr/>
              <a:tblGrid>
                <a:gridCol w="473208"/>
                <a:gridCol w="6456277"/>
              </a:tblGrid>
              <a:tr h="48505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HY나무L"/>
                        </a:rPr>
                        <a:t>전략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850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HY나무L"/>
                        </a:rPr>
                        <a:t>제한없는 양적완화를 통해 소비자물가 상승률을 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HY나무L"/>
                        </a:rPr>
                        <a:t>2%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HY나무L"/>
                        </a:rPr>
                        <a:t>까지 끌어올리는 것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0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</a:rPr>
                        <a:t>2</a:t>
                      </a:r>
                      <a:endParaRPr lang="en-US" sz="10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HY나무L"/>
                        </a:rPr>
                        <a:t>수요창출을 위한 공공사업 중심의 대규모 재정지출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09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</a:rPr>
                        <a:t>3</a:t>
                      </a:r>
                      <a:endParaRPr lang="en-US" sz="10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HY나무L"/>
                        </a:rPr>
                        <a:t>성장전략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l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HY나무L"/>
                        </a:rPr>
                        <a:t>→개방 확대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HY나무L"/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HY나무L"/>
                        </a:rPr>
                        <a:t>새로운 산업 육성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HY나무L"/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HY나무L"/>
                        </a:rPr>
                        <a:t>여성과 고령자의 노동참여율 향상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HY나무L"/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HY나무L"/>
                        </a:rPr>
                        <a:t>고용유연성 확보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HY나무L"/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HY나무L"/>
                        </a:rPr>
                        <a:t>원격진료 등 서비스산업 활성화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HY나무L"/>
                        </a:rPr>
                        <a:t>, 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HY나무L"/>
                        </a:rPr>
                        <a:t>과괌한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HY나무L"/>
                        </a:rPr>
                        <a:t> 규제개혁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263472801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아베노믹스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5841" name="_x125746816" descr="EMB0000134c6a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500174"/>
            <a:ext cx="8252411" cy="37862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63472801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2571736" y="2577098"/>
            <a:ext cx="6099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05 </a:t>
            </a:r>
            <a:r>
              <a:rPr lang="ko-KR" altLang="en-US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산B" pitchFamily="18" charset="-127"/>
                <a:ea typeface="HY산B" pitchFamily="18" charset="-127"/>
              </a:rPr>
              <a:t>일본 경제와 세계 경제</a:t>
            </a:r>
            <a:endParaRPr lang="ko-KR" altLang="en-US" sz="40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HY산B" pitchFamily="18" charset="-127"/>
              <a:ea typeface="HY산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060752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758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교역 규모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142843" y="1214423"/>
          <a:ext cx="8858312" cy="4714908"/>
        </p:xfrm>
        <a:graphic>
          <a:graphicData uri="http://schemas.openxmlformats.org/drawingml/2006/table">
            <a:tbl>
              <a:tblPr/>
              <a:tblGrid>
                <a:gridCol w="1219834"/>
                <a:gridCol w="921051"/>
                <a:gridCol w="6717427"/>
              </a:tblGrid>
              <a:tr h="3576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HY나무L"/>
                        </a:rPr>
                        <a:t>경제단체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HY나무L"/>
                        </a:rPr>
                        <a:t>설립연도</a:t>
                      </a:r>
                      <a:endParaRPr lang="ko-KR" altLang="en-US" sz="1400" b="1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HY나무L"/>
                        </a:rPr>
                        <a:t>개요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21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solidFill>
                            <a:srgbClr val="000000"/>
                          </a:solidFill>
                          <a:latin typeface="HY나무L"/>
                        </a:rPr>
                        <a:t>일본경제단체 </a:t>
                      </a:r>
                      <a:endParaRPr lang="en-US" altLang="ko-KR" sz="1050" b="1" dirty="0" smtClean="0">
                        <a:solidFill>
                          <a:srgbClr val="000000"/>
                        </a:solidFill>
                        <a:latin typeface="HY나무L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HY나무L"/>
                        </a:rPr>
                        <a:t>연합회</a:t>
                      </a:r>
                      <a:endParaRPr lang="ko-KR" altLang="en-US" sz="1200" b="1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2002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년</a:t>
                      </a:r>
                      <a:endParaRPr lang="ko-KR" altLang="en-US" sz="1400" b="1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·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제조</a:t>
                      </a: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, 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무역</a:t>
                      </a: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, 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금융</a:t>
                      </a: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, 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등 다양한 업계의 기업 및 단체로 구성된 재계의 총본산</a:t>
                      </a:r>
                      <a:endParaRPr lang="ko-KR" altLang="en-US" sz="1400" b="1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·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주요 경제문제에 대한 업계 의견을 국회</a:t>
                      </a: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, 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정부 등에 알림</a:t>
                      </a: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, 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노사간 임금교섭 시 산업별 공동 대응 등 활동</a:t>
                      </a:r>
                      <a:endParaRPr lang="ko-KR" altLang="en-US" sz="1400" b="1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21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HY나무L"/>
                        </a:rPr>
                        <a:t>일본 상공회의소</a:t>
                      </a:r>
                      <a:endParaRPr lang="ko-KR" altLang="en-US" sz="1200" b="1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</a:rPr>
                        <a:t>1922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</a:rPr>
                        <a:t>년</a:t>
                      </a:r>
                      <a:endParaRPr lang="ko-KR" altLang="en-US" sz="1400" b="1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·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HY나무L"/>
                        </a:rPr>
                        <a:t>각 지역 상공업자들로 구성된 지역별 상공회의소의 전국적인 엽합체</a:t>
                      </a:r>
                      <a:endParaRPr lang="ko-KR" altLang="en-US" sz="1400" b="1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·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회원 기업들의 의견을 수렴하여 정부</a:t>
                      </a: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, 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정꼐</a:t>
                      </a: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, 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지방자치단체 등에 건의 </a:t>
                      </a: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, 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경영상담 및 구인설명회 등 무역진흥 활동도 활발히 전개</a:t>
                      </a:r>
                      <a:endParaRPr lang="ko-KR" altLang="en-US" sz="1400" b="1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21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HY나무L"/>
                        </a:rPr>
                        <a:t>일본무역회</a:t>
                      </a:r>
                      <a:endParaRPr lang="ko-KR" altLang="en-US" sz="1200" b="1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</a:rPr>
                        <a:t>1947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</a:rPr>
                        <a:t>년</a:t>
                      </a:r>
                      <a:endParaRPr lang="ko-KR" altLang="en-US" sz="1400" b="1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·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상사</a:t>
                      </a: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(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商社</a:t>
                      </a: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)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를 중심으로 한 무역업꼐를 통합한 사단법인</a:t>
                      </a:r>
                      <a:endParaRPr lang="ko-KR" altLang="en-US" sz="1400" b="1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·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무역업계의 다양한 문제들에 대한 회원들의 의견을 수렴하여 정부에 전달</a:t>
                      </a: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, 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외국과의 우호적인 통상관계 촉진 및 권익 증진</a:t>
                      </a: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, 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국제협조 유지 등 활동</a:t>
                      </a:r>
                      <a:endParaRPr lang="ko-KR" altLang="en-US" sz="1400" b="1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21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HY나무L"/>
                        </a:rPr>
                        <a:t>경제동우회</a:t>
                      </a:r>
                      <a:endParaRPr lang="ko-KR" altLang="en-US" sz="1200" b="1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</a:rPr>
                        <a:t>1946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</a:rPr>
                        <a:t>년</a:t>
                      </a:r>
                      <a:endParaRPr lang="ko-KR" altLang="en-US" sz="1400" b="1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기업경영자가 개인자격으로 참여하는 모임</a:t>
                      </a:r>
                      <a:endParaRPr lang="ko-KR" altLang="en-US" sz="1400" b="1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· 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개별기업의 입장에 구애받지 않고</a:t>
                      </a: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, 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국민경제 전체의 입장에서 정책 제언</a:t>
                      </a: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, 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국내 및 국제 경영문제에 대한 조사연구 실시 등</a:t>
                      </a:r>
                      <a:endParaRPr lang="ko-KR" altLang="en-US" sz="1400" b="1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7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1050" b="1" dirty="0">
                          <a:solidFill>
                            <a:srgbClr val="000000"/>
                          </a:solidFill>
                          <a:latin typeface="HY나무L"/>
                        </a:rPr>
                        <a:t>일본무역진흥기구</a:t>
                      </a:r>
                      <a:endParaRPr lang="ko-KR" altLang="en-US" sz="1200" b="1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altLang="ko-KR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2003</a:t>
                      </a: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년</a:t>
                      </a:r>
                      <a:endParaRPr lang="ko-KR" altLang="en-US" sz="1400" b="1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altLang="ko-KR" sz="1100" b="1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· </a:t>
                      </a:r>
                      <a:r>
                        <a:rPr lang="ko-KR" altLang="en-US" sz="1100" b="1" dirty="0" err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일본무역진흥기구법에</a:t>
                      </a: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 근거한 독립행정법인</a:t>
                      </a:r>
                      <a:r>
                        <a:rPr lang="en-US" altLang="ko-KR" sz="1100" b="1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· </a:t>
                      </a: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무역 및 통상 관련 정보 수집</a:t>
                      </a:r>
                      <a:r>
                        <a:rPr lang="en-US" altLang="ko-KR" sz="1100" b="1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, </a:t>
                      </a: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중소기업 수출 지원</a:t>
                      </a:r>
                      <a:r>
                        <a:rPr lang="en-US" altLang="ko-KR" sz="1100" b="1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, </a:t>
                      </a: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대일 직접 투자 촉진 등 활동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5844" name="_x125767296" descr="EMB0000134c6a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928670"/>
            <a:ext cx="8501122" cy="56947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63472801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758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엔화 전망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4033" name="_x125709280" descr="EMB0000134c6a3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928670"/>
            <a:ext cx="4334306" cy="2892424"/>
          </a:xfrm>
          <a:prstGeom prst="rect">
            <a:avLst/>
          </a:prstGeom>
          <a:noFill/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4035" name="_x125767296" descr="EMB0000134c6a3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214290"/>
            <a:ext cx="4148646" cy="2500330"/>
          </a:xfrm>
          <a:prstGeom prst="rect">
            <a:avLst/>
          </a:prstGeom>
          <a:noFill/>
        </p:spPr>
      </p:pic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4037" name="_x125767296" descr="EMB0000134c6a3b"/>
          <p:cNvPicPr>
            <a:picLocks noChangeAspect="1" noChangeArrowheads="1"/>
          </p:cNvPicPr>
          <p:nvPr/>
        </p:nvPicPr>
        <p:blipFill>
          <a:blip r:embed="rId6"/>
          <a:srcRect l="44806" b="35622"/>
          <a:stretch>
            <a:fillRect/>
          </a:stretch>
        </p:blipFill>
        <p:spPr bwMode="auto">
          <a:xfrm>
            <a:off x="1857356" y="1037878"/>
            <a:ext cx="5214974" cy="4985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63472801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85720" y="0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3058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일본경제가 세계에 미치는 영향</a:t>
            </a:r>
            <a:endParaRPr lang="en-US" altLang="ko-KR" sz="1600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1000097" y="1428736"/>
          <a:ext cx="6500860" cy="3357586"/>
        </p:xfrm>
        <a:graphic>
          <a:graphicData uri="http://schemas.openxmlformats.org/drawingml/2006/table">
            <a:tbl>
              <a:tblPr/>
              <a:tblGrid>
                <a:gridCol w="3250430"/>
                <a:gridCol w="3250430"/>
              </a:tblGrid>
              <a:tr h="13536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>
                          <a:solidFill>
                            <a:srgbClr val="000000"/>
                          </a:solidFill>
                          <a:latin typeface="HY나무L"/>
                        </a:rPr>
                        <a:t>세계에 유익한 국제환경의 형성</a:t>
                      </a:r>
                      <a:endParaRPr lang="ko-KR" altLang="en-US" sz="14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동아시아의 커뮤니티 형성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경제력강화 및 정치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, 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외교상의 문제에 </a:t>
                      </a: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대해</a:t>
                      </a:r>
                      <a:endParaRPr lang="en-US" altLang="ko-KR" sz="1200" dirty="0" smtClean="0">
                        <a:solidFill>
                          <a:srgbClr val="000000"/>
                        </a:solidFill>
                        <a:latin typeface="HY나무L"/>
                        <a:ea typeface="HY나무L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    전략을 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세울 수 있다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.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·WTO 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등 국제교섭에 관한 연대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9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>
                          <a:solidFill>
                            <a:srgbClr val="000000"/>
                          </a:solidFill>
                          <a:latin typeface="HY나무L"/>
                        </a:rPr>
                        <a:t>세계의 경제이익 확보</a:t>
                      </a:r>
                      <a:endParaRPr lang="ko-KR" altLang="en-US" sz="14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무역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, 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투자의 실질적인 확대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, 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원활화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, </a:t>
                      </a:r>
                      <a:endParaRPr lang="en-US" altLang="ko-KR" sz="1200" dirty="0" smtClean="0">
                        <a:solidFill>
                          <a:srgbClr val="000000"/>
                        </a:solidFill>
                        <a:latin typeface="HY나무L"/>
                        <a:ea typeface="HY나무L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   </a:t>
                      </a: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비즈니스환경 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개선 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협정의 </a:t>
                      </a:r>
                      <a:r>
                        <a:rPr lang="ko-KR" altLang="en-US" sz="1200" dirty="0" err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부존재에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 의한 불이익해소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자원 및 식량의 안정적인 수입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경제사회의 구조개혁을 촉진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전문적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, 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기술적 노동자의 수용 추진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3010" name="_x125767296" descr="EMB0000134c6a3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285860"/>
            <a:ext cx="7237437" cy="40990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63472801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2245572" y="2571744"/>
            <a:ext cx="6612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01 </a:t>
            </a:r>
            <a:r>
              <a:rPr lang="ko-KR" altLang="en-US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산B" pitchFamily="18" charset="-127"/>
                <a:ea typeface="HY산B" pitchFamily="18" charset="-127"/>
              </a:rPr>
              <a:t>일본경제의 과거와 현재 </a:t>
            </a:r>
            <a:endParaRPr lang="ko-KR" altLang="en-US" sz="40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HY산B" pitchFamily="18" charset="-127"/>
              <a:ea typeface="HY산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060752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643683" y="2571744"/>
            <a:ext cx="8400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06 </a:t>
            </a:r>
            <a:r>
              <a:rPr lang="ko-KR" altLang="en-US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산B" pitchFamily="18" charset="-127"/>
                <a:ea typeface="HY산B" pitchFamily="18" charset="-127"/>
              </a:rPr>
              <a:t>일본 경제정책</a:t>
            </a:r>
            <a:r>
              <a:rPr lang="en-US" altLang="ko-KR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산B" pitchFamily="18" charset="-127"/>
                <a:ea typeface="HY산B" pitchFamily="18" charset="-127"/>
              </a:rPr>
              <a:t>, </a:t>
            </a:r>
            <a:r>
              <a:rPr lang="ko-KR" altLang="en-US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산B" pitchFamily="18" charset="-127"/>
                <a:ea typeface="HY산B" pitchFamily="18" charset="-127"/>
              </a:rPr>
              <a:t>단체</a:t>
            </a:r>
            <a:r>
              <a:rPr lang="en-US" altLang="ko-KR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산B" pitchFamily="18" charset="-127"/>
                <a:ea typeface="HY산B" pitchFamily="18" charset="-127"/>
              </a:rPr>
              <a:t>, </a:t>
            </a:r>
            <a:r>
              <a:rPr lang="ko-KR" altLang="en-US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산B" pitchFamily="18" charset="-127"/>
                <a:ea typeface="HY산B" pitchFamily="18" charset="-127"/>
              </a:rPr>
              <a:t>발전</a:t>
            </a:r>
            <a:r>
              <a:rPr lang="en-US" altLang="ko-KR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산B" pitchFamily="18" charset="-127"/>
                <a:ea typeface="HY산B" pitchFamily="18" charset="-127"/>
              </a:rPr>
              <a:t>, </a:t>
            </a:r>
            <a:r>
              <a:rPr lang="ko-KR" altLang="en-US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산B" pitchFamily="18" charset="-127"/>
                <a:ea typeface="HY산B" pitchFamily="18" charset="-127"/>
              </a:rPr>
              <a:t>기업 </a:t>
            </a:r>
            <a:endParaRPr lang="ko-KR" altLang="en-US" sz="40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HY산B" pitchFamily="18" charset="-127"/>
              <a:ea typeface="HY산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060752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689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과학기술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1985" name="_x133356680" descr="EMB000004307a6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928670"/>
            <a:ext cx="3857651" cy="2894939"/>
          </a:xfrm>
          <a:prstGeom prst="rect">
            <a:avLst/>
          </a:prstGeom>
          <a:noFill/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1987" name="_x133356600" descr="EMB000004307a6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571480"/>
            <a:ext cx="3351401" cy="2513017"/>
          </a:xfrm>
          <a:prstGeom prst="rect">
            <a:avLst/>
          </a:prstGeom>
          <a:noFill/>
        </p:spPr>
      </p:pic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1989" name="_x133356600" descr="EMB000004307a6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3429000"/>
            <a:ext cx="3786182" cy="2978251"/>
          </a:xfrm>
          <a:prstGeom prst="rect">
            <a:avLst/>
          </a:prstGeom>
          <a:noFill/>
        </p:spPr>
      </p:pic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1991" name="_x133356600" descr="EMB000004307a6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0" y="4339131"/>
            <a:ext cx="3357586" cy="2234715"/>
          </a:xfrm>
          <a:prstGeom prst="rect">
            <a:avLst/>
          </a:prstGeom>
          <a:noFill/>
        </p:spPr>
      </p:pic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1993" name="_x133356600" descr="EMB000004307a6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58" y="928670"/>
            <a:ext cx="4143372" cy="3600760"/>
          </a:xfrm>
          <a:prstGeom prst="rect">
            <a:avLst/>
          </a:prstGeom>
          <a:noFill/>
        </p:spPr>
      </p:pic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1995" name="_x133356600" descr="EMB000004307a6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0" y="500042"/>
            <a:ext cx="4248158" cy="3186118"/>
          </a:xfrm>
          <a:prstGeom prst="rect">
            <a:avLst/>
          </a:prstGeom>
          <a:noFill/>
        </p:spPr>
      </p:pic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1997" name="_x133356600" descr="EMB000004307a6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55656" y="3714752"/>
            <a:ext cx="4126384" cy="2927352"/>
          </a:xfrm>
          <a:prstGeom prst="rect">
            <a:avLst/>
          </a:prstGeom>
          <a:noFill/>
        </p:spPr>
      </p:pic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1999" name="_x133356600" descr="EMB000004307a6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7158" y="4643446"/>
            <a:ext cx="4006462" cy="1982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6347280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48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대기업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7" name="그룹 16"/>
          <p:cNvGrpSpPr/>
          <p:nvPr/>
        </p:nvGrpSpPr>
        <p:grpSpPr>
          <a:xfrm>
            <a:off x="4143372" y="285728"/>
            <a:ext cx="4643470" cy="4000528"/>
            <a:chOff x="4214810" y="642918"/>
            <a:chExt cx="4643470" cy="4000528"/>
          </a:xfrm>
        </p:grpSpPr>
        <p:pic>
          <p:nvPicPr>
            <p:cNvPr id="7171" name="_x133729840" descr="EMB000008d80e0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86248" y="642918"/>
              <a:ext cx="4380867" cy="1641473"/>
            </a:xfrm>
            <a:prstGeom prst="rect">
              <a:avLst/>
            </a:prstGeom>
            <a:noFill/>
          </p:spPr>
        </p:pic>
        <p:pic>
          <p:nvPicPr>
            <p:cNvPr id="7173" name="_x133729840" descr="EMB000008d80e0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14810" y="2285992"/>
              <a:ext cx="2159000" cy="2016125"/>
            </a:xfrm>
            <a:prstGeom prst="rect">
              <a:avLst/>
            </a:prstGeom>
            <a:noFill/>
          </p:spPr>
        </p:pic>
        <p:pic>
          <p:nvPicPr>
            <p:cNvPr id="7175" name="_x133729840" descr="EMB000008d80df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00826" y="2285992"/>
              <a:ext cx="2357454" cy="2357454"/>
            </a:xfrm>
            <a:prstGeom prst="rect">
              <a:avLst/>
            </a:prstGeom>
            <a:noFill/>
          </p:spPr>
        </p:pic>
      </p:grpSp>
      <p:grpSp>
        <p:nvGrpSpPr>
          <p:cNvPr id="20" name="그룹 19"/>
          <p:cNvGrpSpPr/>
          <p:nvPr/>
        </p:nvGrpSpPr>
        <p:grpSpPr>
          <a:xfrm>
            <a:off x="214282" y="1142984"/>
            <a:ext cx="8307693" cy="5309755"/>
            <a:chOff x="214282" y="1142984"/>
            <a:chExt cx="8307693" cy="5309755"/>
          </a:xfrm>
        </p:grpSpPr>
        <p:pic>
          <p:nvPicPr>
            <p:cNvPr id="47105" name="_x133356600" descr="EMB000004307a63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00034" y="3714752"/>
              <a:ext cx="3286148" cy="2737987"/>
            </a:xfrm>
            <a:prstGeom prst="rect">
              <a:avLst/>
            </a:prstGeom>
            <a:noFill/>
          </p:spPr>
        </p:pic>
        <p:pic>
          <p:nvPicPr>
            <p:cNvPr id="7178" name="Picture 10" descr="&amp;nbsp;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071934" y="4572008"/>
              <a:ext cx="4450041" cy="1481133"/>
            </a:xfrm>
            <a:prstGeom prst="rect">
              <a:avLst/>
            </a:prstGeom>
            <a:noFill/>
          </p:spPr>
        </p:pic>
        <p:pic>
          <p:nvPicPr>
            <p:cNvPr id="7180" name="Picture 12" descr="http://image.ajunews.com/content/image/2016/03/10/20160310132147878521.jp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14282" y="1142984"/>
              <a:ext cx="3500462" cy="242889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126347280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48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대기업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5" name="그룹 24"/>
          <p:cNvGrpSpPr/>
          <p:nvPr/>
        </p:nvGrpSpPr>
        <p:grpSpPr>
          <a:xfrm>
            <a:off x="285720" y="142852"/>
            <a:ext cx="8501090" cy="6357982"/>
            <a:chOff x="285720" y="142852"/>
            <a:chExt cx="8501090" cy="6357982"/>
          </a:xfrm>
        </p:grpSpPr>
        <p:grpSp>
          <p:nvGrpSpPr>
            <p:cNvPr id="22" name="그룹 21"/>
            <p:cNvGrpSpPr/>
            <p:nvPr/>
          </p:nvGrpSpPr>
          <p:grpSpPr>
            <a:xfrm>
              <a:off x="285720" y="2237839"/>
              <a:ext cx="8501090" cy="4262995"/>
              <a:chOff x="642910" y="1214422"/>
              <a:chExt cx="8501090" cy="4262995"/>
            </a:xfrm>
          </p:grpSpPr>
          <p:pic>
            <p:nvPicPr>
              <p:cNvPr id="2053" name="_x135028744" descr="EMB000015ac6676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214414" y="1214422"/>
                <a:ext cx="5400675" cy="2116138"/>
              </a:xfrm>
              <a:prstGeom prst="rect">
                <a:avLst/>
              </a:prstGeom>
              <a:noFill/>
            </p:spPr>
          </p:pic>
          <p:pic>
            <p:nvPicPr>
              <p:cNvPr id="2055" name="_x135028744" descr="EMB000015ac667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42910" y="3357562"/>
                <a:ext cx="2609850" cy="195738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057" name="_x135028744" descr="EMB000015ac667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143240" y="3500438"/>
                <a:ext cx="2405063" cy="180340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059" name="_x135028744" descr="EMB000015ac6673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661150" y="1714488"/>
                <a:ext cx="2482850" cy="145573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061" name="_x135028744" descr="EMB000015ac6674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5500694" y="3500438"/>
                <a:ext cx="3459169" cy="197697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2063" name="_x135028744" descr="EMB000015ac667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286512" y="142852"/>
              <a:ext cx="2357454" cy="235745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126347280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3332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 기업이 경제에 미치는 영향력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5" name="_x133729840" descr="EMB000008d80df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785926"/>
            <a:ext cx="4180933" cy="2786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7" name="_x133729840" descr="EMB000008d80df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5" y="214289"/>
            <a:ext cx="4560953" cy="3039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9" name="_x133729840" descr="EMB000008d80df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48" y="3286123"/>
            <a:ext cx="4616113" cy="3166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6347280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48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 경제단체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500034" y="1000108"/>
            <a:ext cx="7905697" cy="5209610"/>
            <a:chOff x="500034" y="1000108"/>
            <a:chExt cx="7905697" cy="5209610"/>
          </a:xfrm>
        </p:grpSpPr>
        <p:pic>
          <p:nvPicPr>
            <p:cNvPr id="5121" name="_x133729840" descr="EMB000008d80df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0034" y="1000108"/>
              <a:ext cx="7905697" cy="41434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642910" y="5286388"/>
              <a:ext cx="75724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err="1" smtClean="0">
                  <a:latin typeface="HY바다M" pitchFamily="18" charset="-127"/>
                  <a:ea typeface="HY바다M" pitchFamily="18" charset="-127"/>
                </a:rPr>
                <a:t>경단련</a:t>
              </a:r>
              <a:r>
                <a:rPr lang="en-US" altLang="ko-KR" dirty="0" smtClean="0">
                  <a:latin typeface="HY바다M" pitchFamily="18" charset="-127"/>
                  <a:ea typeface="HY바다M" pitchFamily="18" charset="-127"/>
                </a:rPr>
                <a:t>(</a:t>
              </a:r>
              <a:r>
                <a:rPr lang="ko-KR" altLang="en-US" dirty="0" err="1" smtClean="0">
                  <a:latin typeface="HY바다M" pitchFamily="18" charset="-127"/>
                  <a:ea typeface="HY바다M" pitchFamily="18" charset="-127"/>
                </a:rPr>
                <a:t>経団連</a:t>
              </a:r>
              <a:r>
                <a:rPr lang="ko-KR" altLang="en-US" dirty="0" smtClean="0">
                  <a:latin typeface="HY바다M" pitchFamily="18" charset="-127"/>
                  <a:ea typeface="HY바다M" pitchFamily="18" charset="-127"/>
                </a:rPr>
                <a:t>∙</a:t>
              </a:r>
              <a:r>
                <a:rPr lang="ko-KR" altLang="en-US" dirty="0" err="1" smtClean="0">
                  <a:latin typeface="HY바다M" pitchFamily="18" charset="-127"/>
                  <a:ea typeface="HY바다M" pitchFamily="18" charset="-127"/>
                </a:rPr>
                <a:t>게이단렌</a:t>
              </a:r>
              <a:r>
                <a:rPr lang="en-US" altLang="ko-KR" dirty="0" smtClean="0">
                  <a:latin typeface="HY바다M" pitchFamily="18" charset="-127"/>
                  <a:ea typeface="HY바다M" pitchFamily="18" charset="-127"/>
                </a:rPr>
                <a:t>)</a:t>
              </a:r>
              <a:endParaRPr lang="ko-KR" altLang="en-US" dirty="0" smtClean="0">
                <a:latin typeface="HY바다M" pitchFamily="18" charset="-127"/>
                <a:ea typeface="HY바다M" pitchFamily="18" charset="-127"/>
              </a:endParaRPr>
            </a:p>
            <a:p>
              <a:pPr algn="ctr"/>
              <a:r>
                <a:rPr lang="ko-KR" altLang="en-US" dirty="0" smtClean="0">
                  <a:latin typeface="HY바다M" pitchFamily="18" charset="-127"/>
                  <a:ea typeface="HY바다M" pitchFamily="18" charset="-127"/>
                </a:rPr>
                <a:t>일본경제단체연합회의 약칭한다</a:t>
              </a:r>
              <a:r>
                <a:rPr lang="en-US" altLang="ko-KR" dirty="0" smtClean="0">
                  <a:latin typeface="HY바다M" pitchFamily="18" charset="-127"/>
                  <a:ea typeface="HY바다M" pitchFamily="18" charset="-127"/>
                </a:rPr>
                <a:t>.</a:t>
              </a:r>
              <a:endParaRPr lang="ko-KR" altLang="en-US" dirty="0" smtClean="0">
                <a:latin typeface="HY바다M" pitchFamily="18" charset="-127"/>
                <a:ea typeface="HY바다M" pitchFamily="18" charset="-127"/>
              </a:endParaRPr>
            </a:p>
            <a:p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26347280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2472781" y="2571744"/>
            <a:ext cx="6099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07 </a:t>
            </a:r>
            <a:r>
              <a:rPr lang="ko-KR" altLang="en-US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산B" pitchFamily="18" charset="-127"/>
                <a:ea typeface="HY산B" pitchFamily="18" charset="-127"/>
              </a:rPr>
              <a:t>일본 경제의 미래 방향</a:t>
            </a:r>
            <a:endParaRPr lang="ko-KR" altLang="en-US" sz="40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HY산B" pitchFamily="18" charset="-127"/>
              <a:ea typeface="HY산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060752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미래의 방향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3" name="_x129297848" descr="EMB00001414b5c8"/>
          <p:cNvPicPr>
            <a:picLocks noChangeAspect="1" noChangeArrowheads="1"/>
          </p:cNvPicPr>
          <p:nvPr/>
        </p:nvPicPr>
        <p:blipFill>
          <a:blip r:embed="rId4"/>
          <a:srcRect t="11447"/>
          <a:stretch>
            <a:fillRect/>
          </a:stretch>
        </p:blipFill>
        <p:spPr bwMode="auto">
          <a:xfrm>
            <a:off x="1071538" y="1231915"/>
            <a:ext cx="6715172" cy="4625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63472801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2182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 </a:t>
            </a:r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1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인당 </a:t>
            </a:r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GDP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전망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69" name="_x129311232" descr="EMB00001414b5c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935" y="1214422"/>
            <a:ext cx="7823279" cy="4143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263472801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240" y="-10308"/>
            <a:ext cx="9166239" cy="686830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-108521" y="0"/>
            <a:ext cx="9252519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702211" y="2973202"/>
            <a:ext cx="17395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60" pitchFamily="18" charset="-127"/>
                <a:ea typeface="-윤고딕360" pitchFamily="18" charset="-127"/>
              </a:rPr>
              <a:t>Q&amp;A</a:t>
            </a:r>
            <a:endParaRPr lang="ko-KR" altLang="en-US" sz="5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60" pitchFamily="18" charset="-127"/>
              <a:ea typeface="-윤고딕36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115405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3658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제국 시대의 경제 </a:t>
            </a:r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(1868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년 </a:t>
            </a:r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~ 1945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년</a:t>
            </a:r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)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9" name="_x124564304" descr="EMB000007e00f7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214422"/>
            <a:ext cx="3588779" cy="4286280"/>
          </a:xfrm>
          <a:prstGeom prst="rect">
            <a:avLst/>
          </a:prstGeom>
          <a:noFill/>
        </p:spPr>
      </p:pic>
      <p:grpSp>
        <p:nvGrpSpPr>
          <p:cNvPr id="12" name="그룹 11"/>
          <p:cNvGrpSpPr/>
          <p:nvPr/>
        </p:nvGrpSpPr>
        <p:grpSpPr>
          <a:xfrm>
            <a:off x="500034" y="1214422"/>
            <a:ext cx="4214842" cy="4495230"/>
            <a:chOff x="500034" y="1214422"/>
            <a:chExt cx="4214842" cy="4495230"/>
          </a:xfrm>
        </p:grpSpPr>
        <p:pic>
          <p:nvPicPr>
            <p:cNvPr id="4097" name="_x124467264" descr="EMB000007e00f7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00034" y="1214422"/>
              <a:ext cx="4214842" cy="350046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직사각형 10"/>
            <p:cNvSpPr/>
            <p:nvPr/>
          </p:nvSpPr>
          <p:spPr>
            <a:xfrm>
              <a:off x="1000100" y="4786322"/>
              <a:ext cx="319831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5400" b="1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  <a:outerShdw blurRad="50800" algn="tl" rotWithShape="0">
                      <a:srgbClr val="000000"/>
                    </a:outerShdw>
                  </a:effectLst>
                  <a:latin typeface="HY백송B" pitchFamily="18" charset="-127"/>
                  <a:ea typeface="HY백송B" pitchFamily="18" charset="-127"/>
                </a:rPr>
                <a:t>부국 강병</a:t>
              </a:r>
              <a:endParaRPr lang="en-US" altLang="ko-KR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HY백송B" pitchFamily="18" charset="-127"/>
                <a:ea typeface="HY백송B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6347280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240" y="-10308"/>
            <a:ext cx="9166239" cy="686830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-108521" y="0"/>
            <a:ext cx="9252519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85720" y="214290"/>
            <a:ext cx="1107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HY백송B" pitchFamily="18" charset="-127"/>
                <a:ea typeface="HY백송B" pitchFamily="18" charset="-127"/>
              </a:rPr>
              <a:t>출처</a:t>
            </a:r>
            <a:endParaRPr lang="ko-KR" altLang="en-US" sz="3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HY백송B" pitchFamily="18" charset="-127"/>
              <a:ea typeface="HY백송B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1214422"/>
            <a:ext cx="821537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-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문화일보“</a:t>
            </a:r>
            <a:r>
              <a:rPr lang="ko-KR" altLang="en-US" dirty="0" err="1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아베노믹스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 실패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?… 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점점 커지는 ‘비관론’</a:t>
            </a:r>
          </a:p>
          <a:p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-</a:t>
            </a:r>
            <a:r>
              <a:rPr lang="ko-KR" altLang="en-US" dirty="0" err="1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더팩트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“일본증시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, 1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만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5000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선 붕괴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···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세계 경기 둔화 및 엔화 강세 영향 ”</a:t>
            </a:r>
          </a:p>
          <a:p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-SBSCNBC“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일본 경기 판단 하향 조정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…</a:t>
            </a:r>
            <a:r>
              <a:rPr lang="ko-KR" altLang="en-US" dirty="0" err="1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아베노믹스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'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사망선고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'”</a:t>
            </a:r>
            <a:endParaRPr lang="ko-KR" altLang="en-US" dirty="0" smtClean="0">
              <a:solidFill>
                <a:schemeClr val="bg1"/>
              </a:solidFill>
              <a:latin typeface="HY산B" pitchFamily="18" charset="-127"/>
              <a:ea typeface="HY산B" pitchFamily="18" charset="-127"/>
            </a:endParaRPr>
          </a:p>
          <a:p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-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문화일보“‘</a:t>
            </a:r>
            <a:r>
              <a:rPr lang="ko-KR" altLang="en-US" dirty="0" err="1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아베노믹스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’ 뿌리째 흔들리나”</a:t>
            </a:r>
          </a:p>
          <a:p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-KBS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해외경제“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IMF “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일본 경제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엔화 가치에 지나치게 의존” 경고“</a:t>
            </a:r>
          </a:p>
          <a:p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-</a:t>
            </a:r>
            <a:r>
              <a:rPr lang="ko-KR" altLang="en-US" dirty="0" err="1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초이스경제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[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금융뉴스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]“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엔화환율 다시 껑충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...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일본은행 행보에 세계 이목 집중”</a:t>
            </a:r>
          </a:p>
          <a:p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-</a:t>
            </a:r>
            <a:r>
              <a:rPr lang="ko-KR" altLang="en-US" dirty="0" err="1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연합인포맥스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[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국제경제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]“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도쿄환시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&gt; 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엔화 상승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…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日 </a:t>
            </a:r>
            <a:r>
              <a:rPr lang="ko-KR" altLang="en-US" dirty="0" err="1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공적연금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 </a:t>
            </a:r>
            <a:r>
              <a:rPr lang="ko-KR" altLang="en-US" dirty="0" err="1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환헤지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 시작”</a:t>
            </a:r>
          </a:p>
          <a:p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-</a:t>
            </a:r>
            <a:r>
              <a:rPr lang="ko-KR" altLang="en-US" dirty="0" err="1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미디어펜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“일본 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'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마이너스 금리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'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로 세계 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'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동반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' 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급등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…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한국 엔화약세 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'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부담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'”</a:t>
            </a:r>
            <a:endParaRPr lang="ko-KR" altLang="en-US" dirty="0" smtClean="0">
              <a:solidFill>
                <a:schemeClr val="bg1"/>
              </a:solidFill>
              <a:latin typeface="HY산B" pitchFamily="18" charset="-127"/>
              <a:ea typeface="HY산B" pitchFamily="18" charset="-127"/>
            </a:endParaRPr>
          </a:p>
          <a:p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-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연합뉴스 “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IMF·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일본은행 총재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세계경제 조심스런 낙관론 제기”</a:t>
            </a:r>
          </a:p>
          <a:p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-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일본 경제 </a:t>
            </a:r>
            <a:r>
              <a:rPr lang="ko-KR" altLang="en-US" dirty="0" err="1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부담없이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 읽기 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: 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강철구 교수의 톡톡 튀는 일본 경제 해설서 강철구 지음 어문학사</a:t>
            </a:r>
          </a:p>
          <a:p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-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부활하는 일본경제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이렇게 달라졌다 </a:t>
            </a:r>
            <a:r>
              <a:rPr lang="ko-KR" altLang="en-US" dirty="0" err="1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다나카나오키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 지음 파주 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: 21</a:t>
            </a:r>
            <a:r>
              <a:rPr lang="ko-KR" altLang="en-US" dirty="0" err="1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세기북스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, 2007   </a:t>
            </a:r>
            <a:endParaRPr lang="ko-KR" altLang="en-US" dirty="0" smtClean="0">
              <a:solidFill>
                <a:schemeClr val="bg1"/>
              </a:solidFill>
              <a:latin typeface="HY산B" pitchFamily="18" charset="-127"/>
              <a:ea typeface="HY산B" pitchFamily="18" charset="-127"/>
            </a:endParaRPr>
          </a:p>
          <a:p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-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일본경제 超一流의 현장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: 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도쿄 특파원 보고서 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/ 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송희영 </a:t>
            </a:r>
          </a:p>
          <a:p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-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현대 일본경제의 이해 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/ 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최승호 저 </a:t>
            </a:r>
          </a:p>
          <a:p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-</a:t>
            </a:r>
            <a:r>
              <a:rPr lang="ko-KR" altLang="en-US" dirty="0" err="1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네이버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 지식백과 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: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일본의 경제동향 및 전망</a:t>
            </a:r>
          </a:p>
          <a:p>
            <a:endParaRPr lang="ko-KR" altLang="en-US" dirty="0">
              <a:solidFill>
                <a:schemeClr val="bg1"/>
              </a:solidFill>
              <a:latin typeface="HY산B" pitchFamily="18" charset="-127"/>
              <a:ea typeface="HY산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115405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240" y="-10308"/>
            <a:ext cx="9166239" cy="686830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-108521" y="0"/>
            <a:ext cx="9252519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407627" y="2967335"/>
            <a:ext cx="43287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60" pitchFamily="18" charset="-127"/>
                <a:ea typeface="-윤고딕360" pitchFamily="18" charset="-127"/>
              </a:rPr>
              <a:t>THANK YOU</a:t>
            </a:r>
            <a:endParaRPr lang="ko-KR" altLang="en-US" sz="5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60" pitchFamily="18" charset="-127"/>
              <a:ea typeface="-윤고딕36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306189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3650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국민 주권 시대 경제 </a:t>
            </a:r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(1945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년 </a:t>
            </a:r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~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현재</a:t>
            </a:r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)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4" name="그룹 13"/>
          <p:cNvGrpSpPr/>
          <p:nvPr/>
        </p:nvGrpSpPr>
        <p:grpSpPr>
          <a:xfrm>
            <a:off x="142844" y="1571612"/>
            <a:ext cx="4429156" cy="3869794"/>
            <a:chOff x="142844" y="1571612"/>
            <a:chExt cx="4429156" cy="3869794"/>
          </a:xfrm>
        </p:grpSpPr>
        <p:pic>
          <p:nvPicPr>
            <p:cNvPr id="49153" name="_x124564304" descr="EMB000007e00f7a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844" y="1571612"/>
              <a:ext cx="4429156" cy="32861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857224" y="5072074"/>
              <a:ext cx="285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산B" pitchFamily="18" charset="-127"/>
                  <a:ea typeface="HY산B" pitchFamily="18" charset="-127"/>
                </a:rPr>
                <a:t>패전 후의 일본</a:t>
              </a:r>
              <a:endParaRPr lang="ko-KR" altLang="en-US" dirty="0">
                <a:latin typeface="HY산B" pitchFamily="18" charset="-127"/>
                <a:ea typeface="HY산B" pitchFamily="18" charset="-127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4857752" y="1142984"/>
            <a:ext cx="4071966" cy="3429024"/>
            <a:chOff x="4857752" y="1142984"/>
            <a:chExt cx="4071966" cy="3429024"/>
          </a:xfrm>
        </p:grpSpPr>
        <p:pic>
          <p:nvPicPr>
            <p:cNvPr id="49155" name="_x124467264" descr="EMB000007e00f7b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57752" y="1785926"/>
              <a:ext cx="4071966" cy="27860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5643570" y="1142984"/>
              <a:ext cx="2500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휴먼옛체" pitchFamily="18" charset="-127"/>
                  <a:ea typeface="휴먼옛체" pitchFamily="18" charset="-127"/>
                </a:rPr>
                <a:t>한국 전쟁 후 일본</a:t>
              </a:r>
              <a:endParaRPr lang="ko-KR" altLang="en-US" dirty="0">
                <a:latin typeface="휴먼옛체" pitchFamily="18" charset="-127"/>
                <a:ea typeface="휴먼옛체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6347280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14282" y="142852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963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 경제의 호황기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8129" name="_x124564304" descr="EMB000007e00f85"/>
          <p:cNvPicPr>
            <a:picLocks noChangeAspect="1" noChangeArrowheads="1"/>
          </p:cNvPicPr>
          <p:nvPr/>
        </p:nvPicPr>
        <p:blipFill>
          <a:blip r:embed="rId4"/>
          <a:srcRect t="2045" b="52087"/>
          <a:stretch>
            <a:fillRect/>
          </a:stretch>
        </p:blipFill>
        <p:spPr bwMode="auto">
          <a:xfrm>
            <a:off x="785786" y="1357298"/>
            <a:ext cx="7324801" cy="40161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6347280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963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 경제의 불황기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6081" name="_x124559000" descr="EMB000007e00f86"/>
          <p:cNvPicPr>
            <a:picLocks noChangeAspect="1" noChangeArrowheads="1"/>
          </p:cNvPicPr>
          <p:nvPr/>
        </p:nvPicPr>
        <p:blipFill>
          <a:blip r:embed="rId4"/>
          <a:srcRect t="39438" b="39943"/>
          <a:stretch>
            <a:fillRect/>
          </a:stretch>
        </p:blipFill>
        <p:spPr bwMode="auto">
          <a:xfrm>
            <a:off x="357158" y="1285860"/>
            <a:ext cx="8407469" cy="40354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6347280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산업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41" name="_x124559000" descr="EMB000007e00f8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681815"/>
            <a:ext cx="5357850" cy="5604705"/>
          </a:xfrm>
          <a:prstGeom prst="rect">
            <a:avLst/>
          </a:prstGeom>
          <a:noFill/>
        </p:spPr>
      </p:pic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43" name="_x124559400" descr="EMB000007e00f8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1571612"/>
            <a:ext cx="7776239" cy="4214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6347280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1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1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61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산업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0417" name="_x124559000" descr="EMB000007e00f8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1428736"/>
            <a:ext cx="7180993" cy="3929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6347280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669</Words>
  <Application>Microsoft Office PowerPoint</Application>
  <PresentationFormat>화면 슬라이드 쇼(4:3)</PresentationFormat>
  <Paragraphs>133</Paragraphs>
  <Slides>41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41</vt:i4>
      </vt:variant>
    </vt:vector>
  </HeadingPairs>
  <TitlesOfParts>
    <vt:vector size="42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Xnote</dc:creator>
  <cp:lastModifiedBy>IN</cp:lastModifiedBy>
  <cp:revision>57</cp:revision>
  <dcterms:created xsi:type="dcterms:W3CDTF">2011-12-12T02:12:20Z</dcterms:created>
  <dcterms:modified xsi:type="dcterms:W3CDTF">2016-03-30T13:16:01Z</dcterms:modified>
</cp:coreProperties>
</file>