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3"/>
  </p:notesMasterIdLst>
  <p:handoutMasterIdLst>
    <p:handoutMasterId r:id="rId84"/>
  </p:handoutMasterIdLst>
  <p:sldIdLst>
    <p:sldId id="256" r:id="rId2"/>
    <p:sldId id="267" r:id="rId3"/>
    <p:sldId id="330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5" r:id="rId14"/>
    <p:sldId id="277" r:id="rId15"/>
    <p:sldId id="274" r:id="rId16"/>
    <p:sldId id="278" r:id="rId17"/>
    <p:sldId id="279" r:id="rId18"/>
    <p:sldId id="281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19" r:id="rId37"/>
    <p:sldId id="304" r:id="rId38"/>
    <p:sldId id="286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3" r:id="rId47"/>
    <p:sldId id="329" r:id="rId48"/>
    <p:sldId id="312" r:id="rId49"/>
    <p:sldId id="315" r:id="rId50"/>
    <p:sldId id="314" r:id="rId51"/>
    <p:sldId id="316" r:id="rId52"/>
    <p:sldId id="320" r:id="rId53"/>
    <p:sldId id="323" r:id="rId54"/>
    <p:sldId id="324" r:id="rId55"/>
    <p:sldId id="325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2" r:id="rId65"/>
    <p:sldId id="347" r:id="rId66"/>
    <p:sldId id="344" r:id="rId67"/>
    <p:sldId id="348" r:id="rId68"/>
    <p:sldId id="349" r:id="rId69"/>
    <p:sldId id="350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360" r:id="rId79"/>
    <p:sldId id="361" r:id="rId80"/>
    <p:sldId id="362" r:id="rId81"/>
    <p:sldId id="327" r:id="rId8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6" autoAdjust="0"/>
    <p:restoredTop sz="94590" autoAdjust="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DAC1E-675C-4AC0-BE54-BC08073094F7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5E626-07A1-43E8-9A37-97705F87AC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EB355-1F47-43F8-806F-FDFF1A86E993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0DDDA-4298-45F9-BCC5-DE509BC8BE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812362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70D8-254E-48DB-9047-97932741F432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70D8-254E-48DB-9047-97932741F432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죽도도해면허를 근거로 일본은 울릉도에 대한 일본 고유 </a:t>
            </a:r>
            <a:r>
              <a:rPr lang="ko-KR" altLang="en-US" dirty="0" err="1" smtClean="0">
                <a:effectLst/>
              </a:rPr>
              <a:t>영토설을</a:t>
            </a:r>
            <a:r>
              <a:rPr lang="ko-KR" altLang="en-US" dirty="0" smtClean="0">
                <a:effectLst/>
              </a:rPr>
              <a:t> 내세우고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그러나 죽도도해면허는 오히려 울릉도가 조선의 영토임을 증명하는 자료가 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즉</a:t>
            </a:r>
            <a:r>
              <a:rPr lang="en-US" altLang="ko-KR" dirty="0" smtClean="0">
                <a:effectLst/>
              </a:rPr>
              <a:t>,</a:t>
            </a:r>
            <a:r>
              <a:rPr lang="ko-KR" altLang="en-US" dirty="0" smtClean="0">
                <a:effectLst/>
              </a:rPr>
              <a:t>울릉도가 조선의 영토이기 때문에 일본 정부의 허가가 필요한 것임을 증명하는 것이다</a:t>
            </a:r>
            <a:r>
              <a:rPr lang="en-US" altLang="ko-KR" dirty="0" smtClean="0">
                <a:effectLst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5CC2-C81C-46C5-8E6B-947ED926C99F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4807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오야 가문 문서에 있는 </a:t>
            </a:r>
            <a:r>
              <a:rPr lang="en-US" altLang="ko-KR" dirty="0" smtClean="0"/>
              <a:t>"</a:t>
            </a:r>
            <a:r>
              <a:rPr lang="ko-KR" altLang="en-US" dirty="0" smtClean="0"/>
              <a:t>죽도 </a:t>
            </a:r>
            <a:r>
              <a:rPr lang="ko-KR" altLang="en-US" dirty="0" err="1" smtClean="0"/>
              <a:t>근변의송도</a:t>
            </a:r>
            <a:r>
              <a:rPr lang="en-US" altLang="ko-KR" dirty="0" smtClean="0"/>
              <a:t>"(1659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"</a:t>
            </a:r>
            <a:r>
              <a:rPr lang="ko-KR" altLang="en-US" dirty="0" smtClean="0"/>
              <a:t>죽도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울릉도</a:t>
            </a:r>
            <a:r>
              <a:rPr lang="en-US" altLang="ko-KR" dirty="0" smtClean="0"/>
              <a:t>)</a:t>
            </a:r>
            <a:r>
              <a:rPr lang="ko-KR" altLang="en-US" dirty="0" smtClean="0"/>
              <a:t>내의 송도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독도</a:t>
            </a:r>
            <a:r>
              <a:rPr lang="en-US" altLang="ko-KR" dirty="0" smtClean="0"/>
              <a:t>)"(1660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r>
              <a:rPr lang="ko-KR" altLang="en-US" dirty="0" smtClean="0"/>
              <a:t>등과 같은 기록에 </a:t>
            </a:r>
            <a:r>
              <a:rPr lang="ko-KR" altLang="en-US" dirty="0" err="1" smtClean="0"/>
              <a:t>작서된</a:t>
            </a:r>
            <a:r>
              <a:rPr lang="ko-KR" altLang="en-US" dirty="0" smtClean="0"/>
              <a:t> 바와 같이 예로부터 </a:t>
            </a:r>
            <a:r>
              <a:rPr lang="en-US" altLang="ko-KR" dirty="0" smtClean="0"/>
              <a:t>"</a:t>
            </a:r>
            <a:r>
              <a:rPr lang="ko-KR" altLang="en-US" dirty="0" smtClean="0"/>
              <a:t>독도는 울릉도의 부속도서로</a:t>
            </a:r>
            <a:r>
              <a:rPr lang="en-US" altLang="ko-KR" dirty="0" smtClean="0"/>
              <a:t>"</a:t>
            </a:r>
            <a:r>
              <a:rPr lang="ko-KR" altLang="en-US" dirty="0" smtClean="0"/>
              <a:t>간주되었다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옛날 일본에서는 울릉도와 독도를 </a:t>
            </a:r>
            <a:r>
              <a:rPr lang="ko-KR" altLang="en-US" dirty="0" err="1" smtClean="0"/>
              <a:t>다케시마와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마츠시마로</a:t>
            </a:r>
            <a:r>
              <a:rPr lang="ko-KR" altLang="en-US" dirty="0" smtClean="0"/>
              <a:t> 불렀습니다</a:t>
            </a:r>
            <a:r>
              <a:rPr lang="en-US" altLang="ko-KR" dirty="0" smtClean="0"/>
              <a:t>. 1696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</a:t>
            </a:r>
            <a:r>
              <a:rPr lang="ko-KR" altLang="en-US" dirty="0" smtClean="0"/>
              <a:t>안용복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도일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1877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(</a:t>
            </a:r>
            <a:r>
              <a:rPr lang="ko-KR" altLang="en-US" dirty="0" smtClean="0"/>
              <a:t>태정관 지령</a:t>
            </a:r>
            <a:r>
              <a:rPr lang="en-US" altLang="ko-KR" dirty="0" smtClean="0"/>
              <a:t>)</a:t>
            </a:r>
            <a:r>
              <a:rPr lang="ko-KR" altLang="en-US" dirty="0" smtClean="0"/>
              <a:t>등 여러 번 울릉도 영유권 문제가 발생하였지만 모두 울릉도와 독도를 같이 묶어서 조선의 영토로 결론지었다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그러므로 </a:t>
            </a:r>
            <a:r>
              <a:rPr lang="en-US" altLang="ko-KR" dirty="0" smtClean="0"/>
              <a:t>1696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울릉도 도해금지 조치에는 당연히 독도 도해 금지도 포함되어있다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일본 정부가 주장하는 것처럼 </a:t>
            </a:r>
            <a:r>
              <a:rPr lang="en-US" altLang="ko-KR" dirty="0" smtClean="0"/>
              <a:t>"</a:t>
            </a:r>
            <a:r>
              <a:rPr lang="ko-KR" altLang="en-US" dirty="0" smtClean="0"/>
              <a:t>일본은 울릉도로 건너갈 때 </a:t>
            </a:r>
            <a:r>
              <a:rPr lang="ko-KR" altLang="en-US" dirty="0" err="1" smtClean="0"/>
              <a:t>정박장이나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어채지로</a:t>
            </a:r>
            <a:r>
              <a:rPr lang="ko-KR" altLang="en-US" dirty="0" smtClean="0"/>
              <a:t> 독도를 이용</a:t>
            </a:r>
            <a:r>
              <a:rPr lang="en-US" altLang="ko-KR" dirty="0" smtClean="0"/>
              <a:t>"</a:t>
            </a:r>
            <a:r>
              <a:rPr lang="ko-KR" altLang="en-US" dirty="0" smtClean="0"/>
              <a:t>하는 정도였으므로 애초부터 독도 도해만을 목적으로 하는 </a:t>
            </a:r>
            <a:r>
              <a:rPr lang="en-US" altLang="ko-KR" dirty="0" smtClean="0"/>
              <a:t>"</a:t>
            </a:r>
            <a:r>
              <a:rPr lang="ko-KR" altLang="en-US" dirty="0" smtClean="0"/>
              <a:t>독도 도해 면허</a:t>
            </a:r>
            <a:r>
              <a:rPr lang="en-US" altLang="ko-KR" dirty="0" smtClean="0"/>
              <a:t>"</a:t>
            </a:r>
            <a:r>
              <a:rPr lang="ko-KR" altLang="en-US" dirty="0" smtClean="0"/>
              <a:t>라는 것은 존재치 않았다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따라서 </a:t>
            </a:r>
            <a:r>
              <a:rPr lang="en-US" altLang="ko-KR" dirty="0" smtClean="0"/>
              <a:t>"</a:t>
            </a:r>
            <a:r>
              <a:rPr lang="ko-KR" altLang="en-US" dirty="0" smtClean="0"/>
              <a:t>독도 도해 금지령</a:t>
            </a:r>
            <a:r>
              <a:rPr lang="en-US" altLang="ko-KR" dirty="0" smtClean="0"/>
              <a:t>"</a:t>
            </a:r>
            <a:r>
              <a:rPr lang="ko-KR" altLang="en-US" dirty="0" smtClean="0"/>
              <a:t>을 내릴 필요가 없었다</a:t>
            </a:r>
            <a:r>
              <a:rPr lang="en-US" altLang="ko-KR" dirty="0" smtClean="0"/>
              <a:t>. 19</a:t>
            </a:r>
            <a:r>
              <a:rPr lang="ko-KR" altLang="en-US" dirty="0" smtClean="0"/>
              <a:t>세기 말 울릉도 도해 금지에 의해 독도 도해도 함께 금지되었다고 보는 것이 타당하다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5CC2-C81C-46C5-8E6B-947ED926C99F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0829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한국 측 자료로는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세종실록지리지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신증동국여시승람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성족실록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숙종실록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등이 있고 일본측 자료로는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隱州視聽合記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三國接壤地圖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總繪圖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朝鮮國交際始末內探書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일본외교문서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),『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內務省稟議書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太政官決定書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朝鮮水路誌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島根縣誌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등 다수의 문헌들이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5CC2-C81C-46C5-8E6B-947ED926C99F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5781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한국 측 자료로는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세종실록지리지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신증동국여시승람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성족실록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숙종실록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등이 있고 일본측 자료로는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隱州視聽合記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三國接壤地圖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總繪圖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朝鮮國交際始末內探書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일본외교문서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),『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內務省稟議書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太政官決定書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朝鮮水路誌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』,『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島根縣誌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등 다수의 문헌들이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55CC2-C81C-46C5-8E6B-947ED926C99F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5781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BE9E0-C715-4F33-97D0-99AD2A54F856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0BED5C-5869-499E-A925-743A9D40E4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BE9E0-C715-4F33-97D0-99AD2A54F856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BED5C-5869-499E-A925-743A9D40E4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BE9E0-C715-4F33-97D0-99AD2A54F856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BED5C-5869-499E-A925-743A9D40E4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 l="2751" b="22360"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 l="2751" b="22360"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내용 슬라이드">
    <p:bg>
      <p:bgPr>
        <a:solidFill>
          <a:srgbClr val="E8E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4365" y="365126"/>
            <a:ext cx="2114550" cy="9318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제목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8973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BE9E0-C715-4F33-97D0-99AD2A54F856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BED5C-5869-499E-A925-743A9D40E4A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 l="2751" b="22360"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2258706" y="3136613"/>
            <a:ext cx="4626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경청해 주셔서 감사합니다</a:t>
            </a:r>
            <a:r>
              <a:rPr lang="en-US" altLang="ko-KR" sz="3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.</a:t>
            </a:r>
            <a:endParaRPr lang="ko-KR" altLang="en-US" sz="3200" b="0" kern="1200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BE9E0-C715-4F33-97D0-99AD2A54F856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BED5C-5869-499E-A925-743A9D40E4A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BE9E0-C715-4F33-97D0-99AD2A54F856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BED5C-5869-499E-A925-743A9D40E4A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BE9E0-C715-4F33-97D0-99AD2A54F856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BED5C-5869-499E-A925-743A9D40E4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BE9E0-C715-4F33-97D0-99AD2A54F856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BED5C-5869-499E-A925-743A9D40E4A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BE9E0-C715-4F33-97D0-99AD2A54F856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BED5C-5869-499E-A925-743A9D40E4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7BE9E0-C715-4F33-97D0-99AD2A54F856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BED5C-5869-499E-A925-743A9D40E4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BE9E0-C715-4F33-97D0-99AD2A54F856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0BED5C-5869-499E-A925-743A9D40E4A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7BE9E0-C715-4F33-97D0-99AD2A54F856}" type="datetimeFigureOut">
              <a:rPr lang="ko-KR" altLang="en-US" smtClean="0"/>
              <a:pPr/>
              <a:t>2016-03-30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0BED5C-5869-499E-A925-743A9D40E4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PostView.nhn?blogId=go_hanshin&amp;logNo=90136707501&amp;parentCategoryNo=17&amp;categoryNo=&amp;viewDate=&amp;isShowPopularPosts=false&amp;from=postList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saskian/40135740451" TargetMode="External"/><Relationship Id="rId2" Type="http://schemas.openxmlformats.org/officeDocument/2006/relationships/hyperlink" Target="http://blog.naver.com/saskian/40135623647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naver.com/main/read.nhn?mode=LPOD&amp;mid=tvh&amp;oid=448&amp;aid=0000118724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2005%EB%85%84" TargetMode="External"/><Relationship Id="rId3" Type="http://schemas.openxmlformats.org/officeDocument/2006/relationships/hyperlink" Target="https://ko.wikipedia.org/wiki/1905%EB%85%84" TargetMode="External"/><Relationship Id="rId7" Type="http://schemas.openxmlformats.org/officeDocument/2006/relationships/hyperlink" Target="https://ko.wikipedia.org/wiki/%EC%8B%9C%EB%A7%88%EB%84%A4_%ED%98%84" TargetMode="External"/><Relationship Id="rId2" Type="http://schemas.openxmlformats.org/officeDocument/2006/relationships/hyperlink" Target="https://ko.wikipedia.org/wiki/%EC%9D%BC%EB%B3%B8%EC%96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C%9D%BC%EB%B3%B8_%EC%A0%9C%EA%B5%AD" TargetMode="External"/><Relationship Id="rId5" Type="http://schemas.openxmlformats.org/officeDocument/2006/relationships/hyperlink" Target="https://ko.wikipedia.org/wiki/%EB%8F%85%EB%8F%84" TargetMode="External"/><Relationship Id="rId4" Type="http://schemas.openxmlformats.org/officeDocument/2006/relationships/hyperlink" Target="https://ko.wikipedia.org/wiki/2%EC%9B%94_22%EC%9D%BC" TargetMode="External"/><Relationship Id="rId9" Type="http://schemas.openxmlformats.org/officeDocument/2006/relationships/hyperlink" Target="https://ko.wikipedia.org/wiki/3%EC%9B%94_16%EC%9D%B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ver.com/dokdofund/220247286998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_x33427352" descr="EMB00000cd00c93"/>
          <p:cNvPicPr>
            <a:picLocks noChangeAspect="1" noChangeArrowheads="1"/>
          </p:cNvPicPr>
          <p:nvPr/>
        </p:nvPicPr>
        <p:blipFill>
          <a:blip r:embed="rId2" cstate="print">
            <a:lum bright="11000" contrast="-2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" y="1844824"/>
            <a:ext cx="913737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>
            <a:hlinkClick r:id="rId3"/>
          </p:cNvPr>
          <p:cNvSpPr/>
          <p:nvPr/>
        </p:nvSpPr>
        <p:spPr>
          <a:xfrm>
            <a:off x="41108" y="6151287"/>
            <a:ext cx="3833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Dokdo</a:t>
            </a:r>
            <a:r>
              <a:rPr lang="en-US" altLang="ko-K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Korea</a:t>
            </a:r>
            <a:endParaRPr lang="ko-KR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852936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HY강B" pitchFamily="18" charset="-127"/>
                <a:ea typeface="HY강B" pitchFamily="18" charset="-127"/>
              </a:rPr>
              <a:t>강의명</a:t>
            </a:r>
            <a:r>
              <a:rPr lang="en-US" altLang="ko-KR" sz="3600" b="1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b="1" dirty="0" err="1" smtClean="0">
                <a:latin typeface="HY강B" pitchFamily="18" charset="-127"/>
                <a:ea typeface="HY강B" pitchFamily="18" charset="-127"/>
              </a:rPr>
              <a:t>독도영토학</a:t>
            </a:r>
            <a:endParaRPr lang="en-US" altLang="ko-KR" sz="3600" b="1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3600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b="1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3600" b="1" dirty="0" smtClean="0">
                <a:latin typeface="HY강B" pitchFamily="18" charset="-127"/>
                <a:ea typeface="HY강B" pitchFamily="18" charset="-127"/>
              </a:rPr>
              <a:t>조 </a:t>
            </a:r>
            <a:r>
              <a:rPr lang="ko-KR" altLang="en-US" sz="3600" b="1" dirty="0" err="1" smtClean="0">
                <a:latin typeface="HY강B" pitchFamily="18" charset="-127"/>
                <a:ea typeface="HY강B" pitchFamily="18" charset="-127"/>
              </a:rPr>
              <a:t>조원명</a:t>
            </a:r>
            <a:r>
              <a:rPr lang="en-US" altLang="ko-KR" sz="3600" b="1" dirty="0" smtClean="0">
                <a:latin typeface="HY강B" pitchFamily="18" charset="-127"/>
                <a:ea typeface="HY강B" pitchFamily="18" charset="-127"/>
              </a:rPr>
              <a:t>: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: </a:t>
            </a:r>
          </a:p>
          <a:p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권규희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(21521622), </a:t>
            </a:r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김세미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(21301732), </a:t>
            </a:r>
          </a:p>
          <a:p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김지향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(21204994), </a:t>
            </a:r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배수인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(21204978), </a:t>
            </a:r>
          </a:p>
          <a:p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정세찬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(21521376),</a:t>
            </a:r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백민수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(21522359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),</a:t>
            </a:r>
          </a:p>
          <a:p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조민정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(21521596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),</a:t>
            </a:r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박태민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(21521415)</a:t>
            </a:r>
            <a:endParaRPr lang="ko-KR" altLang="en-US" sz="28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제목 20"/>
          <p:cNvSpPr>
            <a:spLocks noGrp="1"/>
          </p:cNvSpPr>
          <p:nvPr>
            <p:ph type="ctrTitle"/>
          </p:nvPr>
        </p:nvSpPr>
        <p:spPr>
          <a:xfrm>
            <a:off x="0" y="188640"/>
            <a:ext cx="8784976" cy="1440160"/>
          </a:xfrm>
        </p:spPr>
        <p:txBody>
          <a:bodyPr>
            <a:noAutofit/>
          </a:bodyPr>
          <a:lstStyle/>
          <a:p>
            <a:r>
              <a:rPr lang="ko-KR" altLang="en-US" sz="4800" dirty="0" smtClean="0">
                <a:solidFill>
                  <a:srgbClr val="002060"/>
                </a:solidFill>
                <a:latin typeface="HY산B" pitchFamily="18" charset="-127"/>
                <a:ea typeface="HY산B" pitchFamily="18" charset="-127"/>
              </a:rPr>
              <a:t>한국의 고유영토인 독도에 대한 일본의 도발에 대한 대응방안</a:t>
            </a:r>
            <a:endParaRPr lang="ko-KR" altLang="en-US" sz="3200" dirty="0">
              <a:solidFill>
                <a:srgbClr val="002060"/>
              </a:solidFill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9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1.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일본이 먼저 독도를 발견했고 이용했다는     논리에 대한 대응방안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</a:b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4"/>
          <p:cNvSpPr txBox="1">
            <a:spLocks/>
          </p:cNvSpPr>
          <p:nvPr/>
        </p:nvSpPr>
        <p:spPr>
          <a:xfrm>
            <a:off x="323528" y="1124744"/>
            <a:ext cx="4896544" cy="73000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바탕"/>
                <a:ea typeface="바탕"/>
              </a:rPr>
              <a:t>★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우리들의 대응방안</a:t>
            </a:r>
            <a:r>
              <a:rPr lang="ko-KR" altLang="en-US" sz="3200" b="1" dirty="0" smtClean="0"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바탕"/>
                <a:ea typeface="바탕"/>
              </a:rPr>
              <a:t> ★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844824"/>
            <a:ext cx="7344816" cy="245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텍스트 개체 틀 3"/>
          <p:cNvSpPr txBox="1">
            <a:spLocks/>
          </p:cNvSpPr>
          <p:nvPr/>
        </p:nvSpPr>
        <p:spPr>
          <a:xfrm>
            <a:off x="0" y="4293096"/>
            <a:ext cx="9020975" cy="1944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      </a:t>
            </a:r>
            <a:r>
              <a:rPr kumimoji="0" lang="en-US" altLang="ko-KR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&lt;</a:t>
            </a: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세종실록 지리지</a:t>
            </a:r>
            <a:r>
              <a:rPr kumimoji="0" lang="en-US" altLang="ko-K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(1454</a:t>
            </a: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년</a:t>
            </a:r>
            <a:r>
              <a:rPr kumimoji="0" lang="en-US" altLang="ko-K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궁서체" pitchFamily="17" charset="-127"/>
                <a:ea typeface="궁서체" pitchFamily="17" charset="-127"/>
              </a:rPr>
              <a:t>)&gt;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1454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년에 편찬된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세종실록 지리지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》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에는 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altLang="ko-KR" sz="3200" dirty="0" smtClean="0"/>
              <a:t>  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독도가 우리 땅이라고 쓰여 있습니다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ko-KR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1.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일본이 먼저 독도를 발견했고 이용했다는     논리에 대한 대응방안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</a:b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95536" y="1196752"/>
            <a:ext cx="8213010" cy="576064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궁서체" pitchFamily="17" charset="-127"/>
                <a:ea typeface="궁서체" pitchFamily="17" charset="-127"/>
                <a:cs typeface="+mj-cs"/>
              </a:rPr>
              <a:t>&lt;</a:t>
            </a:r>
            <a:r>
              <a:rPr kumimoji="0" lang="ko-KR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궁서체" pitchFamily="17" charset="-127"/>
                <a:ea typeface="궁서체" pitchFamily="17" charset="-127"/>
                <a:cs typeface="+mj-cs"/>
              </a:rPr>
              <a:t>세종실록지리지 내용</a:t>
            </a:r>
            <a: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궁서체" pitchFamily="17" charset="-127"/>
                <a:ea typeface="궁서체" pitchFamily="17" charset="-127"/>
                <a:cs typeface="+mj-cs"/>
              </a:rPr>
              <a:t>&gt;</a:t>
            </a:r>
            <a:endParaRPr kumimoji="0" lang="ko-KR" altLang="en-US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궁서체" pitchFamily="17" charset="-127"/>
              <a:ea typeface="궁서체" pitchFamily="17" charset="-127"/>
              <a:cs typeface="+mj-cs"/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o-KR" altLang="en-US" sz="2900" dirty="0"/>
              <a:t>세종실록지리지 </a:t>
            </a:r>
            <a:r>
              <a:rPr lang="en-US" altLang="ko-KR" sz="2900" dirty="0"/>
              <a:t>50</a:t>
            </a:r>
            <a:r>
              <a:rPr lang="ko-KR" altLang="en-US" sz="2900" dirty="0"/>
              <a:t>페이지 오른쪽에서 </a:t>
            </a:r>
            <a:r>
              <a:rPr lang="ko-KR" altLang="en-US" sz="2900" dirty="0" smtClean="0"/>
              <a:t>세 번째 </a:t>
            </a:r>
            <a:r>
              <a:rPr lang="ko-KR" altLang="en-US" sz="2900" dirty="0"/>
              <a:t>줄 하단부</a:t>
            </a:r>
            <a:r>
              <a:rPr lang="en-US" altLang="ko-KR" sz="2900" dirty="0"/>
              <a:t>~ </a:t>
            </a:r>
            <a:r>
              <a:rPr lang="ko-KR" altLang="en-US" sz="2900" dirty="0" smtClean="0"/>
              <a:t>네 번째 </a:t>
            </a:r>
            <a:r>
              <a:rPr lang="ko-KR" altLang="en-US" sz="2900" dirty="0"/>
              <a:t>줄 까지 적혀있는 </a:t>
            </a:r>
            <a:r>
              <a:rPr lang="ko-KR" altLang="en-US" sz="2900" dirty="0" smtClean="0"/>
              <a:t>글</a:t>
            </a:r>
            <a:endParaRPr lang="en-US" altLang="ko-KR" sz="2900" dirty="0" smtClean="0"/>
          </a:p>
          <a:p>
            <a:pPr marL="0" indent="0">
              <a:buNone/>
            </a:pPr>
            <a:endParaRPr lang="ko-KR" altLang="en-US" sz="2900" dirty="0"/>
          </a:p>
          <a:p>
            <a:pPr marL="0" indent="0">
              <a:buNone/>
            </a:pPr>
            <a:r>
              <a:rPr lang="ko-KR" altLang="en-US" sz="2900" dirty="0"/>
              <a:t>원문 </a:t>
            </a:r>
            <a:r>
              <a:rPr lang="en-US" altLang="ko-KR" sz="2900" dirty="0"/>
              <a:t>: </a:t>
            </a:r>
            <a:r>
              <a:rPr lang="ko-KR" altLang="en-US" sz="2900" dirty="0"/>
              <a:t>于山</a:t>
            </a:r>
            <a:r>
              <a:rPr lang="en-US" altLang="ko-KR" sz="2900" dirty="0"/>
              <a:t>·</a:t>
            </a:r>
            <a:r>
              <a:rPr lang="ko-KR" altLang="en-US" sz="2900" dirty="0"/>
              <a:t>武陵二島 在縣正東海中 二島相距不遠 風日淸明 則可望見 </a:t>
            </a:r>
            <a:r>
              <a:rPr lang="ko-KR" altLang="en-US" sz="2900" dirty="0" smtClean="0"/>
              <a:t>新羅時稱于山國</a:t>
            </a:r>
            <a:endParaRPr lang="en-US" altLang="ko-KR" sz="2900" dirty="0" smtClean="0"/>
          </a:p>
          <a:p>
            <a:pPr marL="0" indent="0">
              <a:buNone/>
            </a:pPr>
            <a:endParaRPr lang="ko-KR" altLang="en-US" sz="2900" dirty="0"/>
          </a:p>
          <a:p>
            <a:pPr marL="0" indent="0">
              <a:buNone/>
            </a:pPr>
            <a:r>
              <a:rPr lang="ko-KR" altLang="en-US" sz="2900" dirty="0"/>
              <a:t>음독 </a:t>
            </a:r>
            <a:r>
              <a:rPr lang="en-US" altLang="ko-KR" sz="2900" dirty="0"/>
              <a:t>: </a:t>
            </a:r>
            <a:r>
              <a:rPr lang="ko-KR" altLang="en-US" sz="2900" dirty="0"/>
              <a:t>우산</a:t>
            </a:r>
            <a:r>
              <a:rPr lang="en-US" altLang="ko-KR" sz="2900" dirty="0"/>
              <a:t>·</a:t>
            </a:r>
            <a:r>
              <a:rPr lang="ko-KR" altLang="en-US" sz="2900" dirty="0"/>
              <a:t>무릉이도 재현정동해중 이도상거불원 풍일청명 즉가망견 </a:t>
            </a:r>
            <a:r>
              <a:rPr lang="ko-KR" altLang="en-US" sz="2900" dirty="0" smtClean="0"/>
              <a:t>신라시칭우산국</a:t>
            </a:r>
            <a:endParaRPr lang="en-US" altLang="ko-KR" sz="2900" dirty="0" smtClean="0"/>
          </a:p>
          <a:p>
            <a:pPr marL="0" indent="0">
              <a:buNone/>
            </a:pPr>
            <a:endParaRPr lang="ko-KR" altLang="en-US" sz="2900" dirty="0" smtClean="0"/>
          </a:p>
          <a:p>
            <a:pPr marL="0" indent="0">
              <a:buNone/>
            </a:pPr>
            <a:r>
              <a:rPr lang="ko-KR" altLang="en-US" sz="2900" dirty="0"/>
              <a:t>번역 </a:t>
            </a:r>
            <a:r>
              <a:rPr lang="en-US" altLang="ko-KR" sz="2900" dirty="0"/>
              <a:t>:</a:t>
            </a:r>
            <a:r>
              <a:rPr lang="ko-KR" altLang="en-US" sz="2900" dirty="0"/>
              <a:t>우산과 무릉 </a:t>
            </a:r>
            <a:r>
              <a:rPr lang="ko-KR" altLang="en-US" sz="2900" dirty="0" smtClean="0"/>
              <a:t>두 섬이 </a:t>
            </a:r>
            <a:r>
              <a:rPr lang="en-US" altLang="ko-KR" sz="2900" dirty="0"/>
              <a:t>(</a:t>
            </a:r>
            <a:r>
              <a:rPr lang="ko-KR" altLang="en-US" sz="2900" dirty="0"/>
              <a:t>울진</a:t>
            </a:r>
            <a:r>
              <a:rPr lang="en-US" altLang="ko-KR" sz="2900" dirty="0"/>
              <a:t>)</a:t>
            </a:r>
            <a:r>
              <a:rPr lang="ko-KR" altLang="en-US" sz="2900" dirty="0"/>
              <a:t>현의 정동방향 바다 가운데 있다</a:t>
            </a:r>
            <a:r>
              <a:rPr lang="en-US" altLang="ko-KR" sz="2900" dirty="0"/>
              <a:t>. </a:t>
            </a:r>
            <a:r>
              <a:rPr lang="ko-KR" altLang="en-US" sz="2900" dirty="0" smtClean="0"/>
              <a:t>두 섬이 </a:t>
            </a:r>
            <a:r>
              <a:rPr lang="ko-KR" altLang="en-US" sz="2900" dirty="0"/>
              <a:t>서로 거리가 멀지 아니하여 풍일이 청명한 즉 가히 바라볼 수 있다</a:t>
            </a:r>
            <a:r>
              <a:rPr lang="en-US" altLang="ko-KR" sz="2900" dirty="0" smtClean="0"/>
              <a:t>.</a:t>
            </a:r>
          </a:p>
          <a:p>
            <a:pPr marL="0" indent="0">
              <a:buNone/>
            </a:pPr>
            <a:r>
              <a:rPr lang="en-US" altLang="ko-KR" sz="2900" dirty="0" smtClean="0"/>
              <a:t> </a:t>
            </a:r>
            <a:r>
              <a:rPr lang="en-US" altLang="ko-KR" sz="2900" dirty="0"/>
              <a:t/>
            </a:r>
            <a:br>
              <a:rPr lang="en-US" altLang="ko-KR" sz="2900" dirty="0"/>
            </a:br>
            <a:r>
              <a:rPr lang="ko-KR" altLang="en-US" sz="2900" dirty="0" smtClean="0"/>
              <a:t>신라시대에는 </a:t>
            </a:r>
            <a:r>
              <a:rPr lang="ko-KR" altLang="en-US" sz="2900" dirty="0"/>
              <a:t>우산국이라 칭하였다</a:t>
            </a:r>
            <a:r>
              <a:rPr lang="en-US" altLang="ko-KR" sz="2900" dirty="0"/>
              <a:t>.(</a:t>
            </a:r>
            <a:r>
              <a:rPr lang="ko-KR" altLang="en-US" sz="2900" dirty="0"/>
              <a:t>풍일청명 </a:t>
            </a:r>
            <a:r>
              <a:rPr lang="en-US" altLang="ko-KR" sz="2900" dirty="0"/>
              <a:t>: </a:t>
            </a:r>
            <a:r>
              <a:rPr lang="ko-KR" altLang="en-US" sz="2900" dirty="0"/>
              <a:t>하늘에 구름과 안개가 없이 맑고  태양이 명료한 상태를 일컬음</a:t>
            </a:r>
            <a:r>
              <a:rPr lang="en-US" altLang="ko-KR" sz="2900" dirty="0"/>
              <a:t>.)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1.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일본이 먼저 독도를 발견했고 이용했다는     논리에 대한 대응방안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</a:b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텍스트 개체 틀 5"/>
          <p:cNvSpPr txBox="1">
            <a:spLocks/>
          </p:cNvSpPr>
          <p:nvPr/>
        </p:nvSpPr>
        <p:spPr>
          <a:xfrm>
            <a:off x="0" y="1412776"/>
            <a:ext cx="9144000" cy="172819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세종실록 지리지를 보면 두 섬이 서로 거리가 멀지 않아 날씨가 청명한 경우에는 볼 수 있다고 기록하고 있으며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이때의 두 섬은 동해에 ‘울릉도’와 ‘독도’만 해당되며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 외에는 어떠한 섬도 존재하지 아니한다 라고 말하고 있는 것 입니다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6" r="5676"/>
          <a:stretch>
            <a:fillRect/>
          </a:stretch>
        </p:blipFill>
        <p:spPr bwMode="auto">
          <a:xfrm>
            <a:off x="1475656" y="2996952"/>
            <a:ext cx="66247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제목 3"/>
          <p:cNvSpPr txBox="1">
            <a:spLocks/>
          </p:cNvSpPr>
          <p:nvPr/>
        </p:nvSpPr>
        <p:spPr>
          <a:xfrm>
            <a:off x="1691680" y="6093296"/>
            <a:ext cx="5486400" cy="42272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&lt;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울릉도에서 본 독도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&gt;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1.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일본이 먼저 독도를 발견했고 이용했다는     논리에 대한 대응방안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</a:b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4"/>
          <p:cNvSpPr txBox="1">
            <a:spLocks/>
          </p:cNvSpPr>
          <p:nvPr/>
        </p:nvSpPr>
        <p:spPr>
          <a:xfrm>
            <a:off x="0" y="1196752"/>
            <a:ext cx="7992888" cy="124646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일본의 도발에 대한</a:t>
            </a:r>
            <a:r>
              <a:rPr kumimoji="0" lang="en-US" altLang="ko-KR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kumimoji="0" lang="ko-KR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우리들의 대응방안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텍스트 개체 틀 6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r>
              <a:rPr lang="ko-KR" altLang="en-US" sz="2400" dirty="0">
                <a:solidFill>
                  <a:srgbClr val="FF0000"/>
                </a:solidFill>
              </a:rPr>
              <a:t>일본의 </a:t>
            </a:r>
            <a:r>
              <a:rPr lang="ko-KR" altLang="en-US" sz="2400" dirty="0" smtClean="0">
                <a:solidFill>
                  <a:srgbClr val="FF0000"/>
                </a:solidFill>
              </a:rPr>
              <a:t>주장</a:t>
            </a:r>
            <a:endParaRPr lang="en-US" altLang="ko-KR" sz="2400" dirty="0">
              <a:solidFill>
                <a:srgbClr val="FF0000"/>
              </a:solidFill>
            </a:endParaRPr>
          </a:p>
          <a:p>
            <a:r>
              <a:rPr lang="ko-KR" altLang="en-US" sz="2800" dirty="0" smtClean="0"/>
              <a:t>한국은 </a:t>
            </a:r>
            <a:r>
              <a:rPr lang="ko-KR" altLang="en-US" sz="2800" dirty="0"/>
              <a:t>독도가 있다는 것도 알지 못했다</a:t>
            </a:r>
            <a:r>
              <a:rPr lang="en-US" altLang="ko-KR" sz="2800" dirty="0"/>
              <a:t>.(1)</a:t>
            </a:r>
          </a:p>
          <a:p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6840003" cy="255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1.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일본이 먼저 독도를 발견했고 이용했다는     논리에 대한 대응방안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</a:b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5"/>
          <p:cNvSpPr txBox="1">
            <a:spLocks/>
          </p:cNvSpPr>
          <p:nvPr/>
        </p:nvSpPr>
        <p:spPr>
          <a:xfrm>
            <a:off x="395536" y="1196752"/>
            <a:ext cx="4824536" cy="7424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바탕"/>
                <a:ea typeface="바탕"/>
              </a:rPr>
              <a:t>★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우리들의 대응방안</a:t>
            </a:r>
            <a:r>
              <a:rPr lang="ko-KR" altLang="en-US" sz="3200" b="1" dirty="0" smtClean="0"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바탕"/>
                <a:ea typeface="바탕"/>
              </a:rPr>
              <a:t> ★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608512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내용 개체 틀 6"/>
          <p:cNvSpPr txBox="1">
            <a:spLocks/>
          </p:cNvSpPr>
          <p:nvPr/>
        </p:nvSpPr>
        <p:spPr>
          <a:xfrm>
            <a:off x="0" y="4653136"/>
            <a:ext cx="5544616" cy="7200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신증동국여지승람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팔도 총도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텍스트 개체 틀 3"/>
          <p:cNvSpPr txBox="1">
            <a:spLocks/>
          </p:cNvSpPr>
          <p:nvPr/>
        </p:nvSpPr>
        <p:spPr>
          <a:xfrm>
            <a:off x="5039545" y="1700808"/>
            <a:ext cx="4104455" cy="31683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1530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년에 만들어진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신증동국여지승람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》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실린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『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팔도 총도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』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라는 우리나라의 지도에는 독도가 표시되어 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altLang="ko-KR" sz="2800" noProof="0" dirty="0" smtClean="0"/>
              <a:t> 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있습니다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 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1.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일본이 먼저 독도를 발견했고 이용했다는     논리에 대한 대응방안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</a:b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4"/>
          <p:cNvSpPr txBox="1">
            <a:spLocks/>
          </p:cNvSpPr>
          <p:nvPr/>
        </p:nvSpPr>
        <p:spPr>
          <a:xfrm>
            <a:off x="611560" y="980728"/>
            <a:ext cx="7794624" cy="86409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궁서체" pitchFamily="17" charset="-127"/>
                <a:ea typeface="궁서체" pitchFamily="17" charset="-127"/>
                <a:cs typeface="+mj-cs"/>
              </a:rPr>
              <a:t>        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궁서체" pitchFamily="17" charset="-127"/>
                <a:ea typeface="궁서체" pitchFamily="17" charset="-127"/>
                <a:cs typeface="+mj-cs"/>
              </a:rPr>
              <a:t>&lt;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궁서체" pitchFamily="17" charset="-127"/>
                <a:ea typeface="궁서체" pitchFamily="17" charset="-127"/>
                <a:cs typeface="+mj-cs"/>
              </a:rPr>
              <a:t>팔도 총도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궁서체" pitchFamily="17" charset="-127"/>
                <a:ea typeface="궁서체" pitchFamily="17" charset="-127"/>
                <a:cs typeface="+mj-cs"/>
              </a:rPr>
              <a:t>&gt;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궁서체" pitchFamily="17" charset="-127"/>
              <a:ea typeface="궁서체" pitchFamily="17" charset="-127"/>
              <a:cs typeface="+mj-cs"/>
            </a:endParaRPr>
          </a:p>
        </p:txBody>
      </p:sp>
      <p:sp>
        <p:nvSpPr>
          <p:cNvPr id="6" name="텍스트 개체 틀 6"/>
          <p:cNvSpPr>
            <a:spLocks noGrp="1"/>
          </p:cNvSpPr>
          <p:nvPr>
            <p:ph idx="1"/>
          </p:nvPr>
        </p:nvSpPr>
        <p:spPr>
          <a:xfrm>
            <a:off x="755576" y="1772816"/>
            <a:ext cx="8085584" cy="4525963"/>
          </a:xfrm>
        </p:spPr>
        <p:txBody>
          <a:bodyPr>
            <a:noAutofit/>
          </a:bodyPr>
          <a:lstStyle/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우리나라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전국을 공간적으로 한눈에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파악 할 수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있는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팔도 총도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"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는 동해의 울릉도와 함께 우리 땅의 막내 독도가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우산도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라는 이름으로 그려져 있는 최초의 지도로 유명합니다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11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팔도 총도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와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강원도 별도 에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우산도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울릉도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를 그려 넣고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강원도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울진현조 에는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우산도와 울릉도가 현 동쪽 바다가운데에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있다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일설에는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우산과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울릉이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본래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한 섬이라 하기도 한다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"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고 기록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되어 있습니다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이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신증동국여지승람은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1530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년에 편찬된 것이나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위의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기록은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신증되기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전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1481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년에 편찬된 동국여지승람에 실려 있던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내용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이것은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우리 조상들이 독도를 우리 땅이라고 생각했다는 것을 보여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주고 있으며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한국이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일본보다 더 일찍 독도의 존재를 알고 있었다는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것을 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보여주는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증거입니다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endParaRPr lang="en-US" altLang="ko-KR" sz="1800" dirty="0"/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endParaRPr lang="en-US" altLang="ko-KR" sz="1600" dirty="0"/>
          </a:p>
          <a:p>
            <a:endParaRPr lang="ko-KR" alt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1.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일본이 먼저 독도를 발견했고 이용했다는     논리에 대한 대응방안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</a:b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4"/>
          <p:cNvSpPr txBox="1">
            <a:spLocks/>
          </p:cNvSpPr>
          <p:nvPr/>
        </p:nvSpPr>
        <p:spPr>
          <a:xfrm>
            <a:off x="0" y="1196752"/>
            <a:ext cx="7992888" cy="124646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일본의 도발에 대한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우리들의 대응방안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텍스트 개체 틀 6"/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4525963"/>
          </a:xfrm>
        </p:spPr>
        <p:txBody>
          <a:bodyPr/>
          <a:lstStyle/>
          <a:p>
            <a:r>
              <a:rPr lang="ko-KR" altLang="en-US" sz="2400" dirty="0">
                <a:solidFill>
                  <a:srgbClr val="FF0000"/>
                </a:solidFill>
              </a:rPr>
              <a:t>일본의 </a:t>
            </a:r>
            <a:r>
              <a:rPr lang="ko-KR" altLang="en-US" sz="2400" dirty="0" smtClean="0">
                <a:solidFill>
                  <a:srgbClr val="FF0000"/>
                </a:solidFill>
              </a:rPr>
              <a:t>주장</a:t>
            </a:r>
            <a:endParaRPr lang="en-US" altLang="ko-KR" sz="2400" dirty="0">
              <a:solidFill>
                <a:srgbClr val="FF0000"/>
              </a:solidFill>
            </a:endParaRPr>
          </a:p>
          <a:p>
            <a:r>
              <a:rPr lang="ko-KR" altLang="en-US" sz="2800" dirty="0" smtClean="0"/>
              <a:t>한국은 </a:t>
            </a:r>
            <a:r>
              <a:rPr lang="ko-KR" altLang="en-US" sz="2800" dirty="0"/>
              <a:t>독도가 있다는 것도 알지 못했다</a:t>
            </a:r>
            <a:r>
              <a:rPr lang="en-US" altLang="ko-KR" sz="2800" dirty="0" smtClean="0"/>
              <a:t>.(2)</a:t>
            </a:r>
            <a:endParaRPr lang="en-US" altLang="ko-KR" sz="2800" dirty="0"/>
          </a:p>
          <a:p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6840003" cy="262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1.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일본이 먼저 독도를 발견했고 이용했다는     논리에 대한 대응방안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</a:b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5"/>
          <p:cNvSpPr txBox="1">
            <a:spLocks/>
          </p:cNvSpPr>
          <p:nvPr/>
        </p:nvSpPr>
        <p:spPr>
          <a:xfrm>
            <a:off x="323528" y="980728"/>
            <a:ext cx="4968552" cy="74240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바탕"/>
                <a:ea typeface="바탕"/>
              </a:rPr>
              <a:t>★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우리들의 대응방안</a:t>
            </a:r>
            <a:r>
              <a:rPr lang="ko-KR" altLang="en-US" sz="3200" b="1" dirty="0" smtClean="0"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바탕"/>
                <a:ea typeface="바탕"/>
              </a:rPr>
              <a:t> ★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562475" cy="195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내용 개체 틀 6"/>
          <p:cNvSpPr txBox="1">
            <a:spLocks/>
          </p:cNvSpPr>
          <p:nvPr/>
        </p:nvSpPr>
        <p:spPr>
          <a:xfrm>
            <a:off x="2267744" y="3645024"/>
            <a:ext cx="4392488" cy="53602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일본의 조선 팔도 총도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(1592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)&gt;</a:t>
            </a:r>
            <a:b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텍스트 개체 틀 3"/>
          <p:cNvSpPr txBox="1">
            <a:spLocks/>
          </p:cNvSpPr>
          <p:nvPr/>
        </p:nvSpPr>
        <p:spPr>
          <a:xfrm>
            <a:off x="755576" y="4149080"/>
            <a:ext cx="7488832" cy="208823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ko-KR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일본도 독도가 우리나라 땅이라는 것을 아주 오래 전부터 알고 있었습니다</a:t>
            </a:r>
            <a:r>
              <a:rPr kumimoji="0" lang="en-US" altLang="ko-KR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ko-KR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1592</a:t>
            </a:r>
            <a:r>
              <a:rPr kumimoji="0" lang="ko-KR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년에 임진왜란 때 일본에서 조선을 침략</a:t>
            </a:r>
            <a:r>
              <a:rPr kumimoji="0" lang="en-US" altLang="ko-KR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하기 위해 </a:t>
            </a:r>
            <a:r>
              <a:rPr kumimoji="0" lang="en-US" altLang="ko-KR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ko-KR" altLang="en-US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도요토미</a:t>
            </a:r>
            <a:r>
              <a:rPr kumimoji="0" lang="ko-KR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히데요시</a:t>
            </a:r>
            <a:r>
              <a:rPr kumimoji="0" lang="en-US" altLang="ko-KR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ko-KR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가 만든 일본의 조선 팔도 총도 에는 제주도</a:t>
            </a:r>
            <a:r>
              <a:rPr kumimoji="0" lang="en-US" altLang="ko-KR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울릉도</a:t>
            </a:r>
            <a:r>
              <a:rPr kumimoji="0" lang="en-US" altLang="ko-KR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독도뿐만 아니라 대마도까지 조선의 영토로 그려 넣어져 있습니다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827584" y="692696"/>
            <a:ext cx="7344816" cy="4293096"/>
            <a:chOff x="395536" y="1026232"/>
            <a:chExt cx="7344816" cy="4293096"/>
          </a:xfrm>
        </p:grpSpPr>
        <p:sp>
          <p:nvSpPr>
            <p:cNvPr id="9" name="텍스트 개체 틀 1"/>
            <p:cNvSpPr txBox="1">
              <a:spLocks/>
            </p:cNvSpPr>
            <p:nvPr/>
          </p:nvSpPr>
          <p:spPr>
            <a:xfrm>
              <a:off x="1043608" y="2682416"/>
              <a:ext cx="5508104" cy="2636912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/>
            <a:p>
              <a:pPr marL="457200" marR="0" lvl="0" indent="-45720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ko-KR" altLang="en-US" sz="2400" b="1" dirty="0" smtClean="0"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16200000" scaled="1"/>
                    <a:tileRect/>
                  </a:gradFill>
                  <a:latin typeface="HY산B" pitchFamily="18" charset="-127"/>
                  <a:ea typeface="HY산B" pitchFamily="18" charset="-127"/>
                  <a:cs typeface="조선일보명조" pitchFamily="18" charset="-127"/>
                </a:rPr>
                <a:t>연합국 최고 사령부에서의 독도</a:t>
              </a:r>
              <a:endParaRPr lang="en-US" altLang="ko-KR" sz="2400" b="1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산B" pitchFamily="18" charset="-127"/>
                <a:ea typeface="HY산B" pitchFamily="18" charset="-127"/>
                <a:cs typeface="조선일보명조" pitchFamily="18" charset="-127"/>
              </a:endParaRPr>
            </a:p>
            <a:p>
              <a:pPr marL="457200" marR="0" lvl="0" indent="-457200" algn="l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altLang="ko-KR" sz="2400" b="1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산B" pitchFamily="18" charset="-127"/>
                <a:ea typeface="HY산B" pitchFamily="18" charset="-127"/>
                <a:cs typeface="조선일보명조" pitchFamily="18" charset="-127"/>
              </a:endParaRPr>
            </a:p>
            <a:p>
              <a:pPr marL="457200" lvl="0" indent="-457200">
                <a:lnSpc>
                  <a:spcPct val="150000"/>
                </a:lnSpc>
                <a:buAutoNum type="arabicPeriod" startAt="2"/>
                <a:defRPr/>
              </a:pPr>
              <a:r>
                <a:rPr lang="ko-KR" altLang="en-US" sz="2400" b="1" dirty="0" smtClean="0"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16200000" scaled="1"/>
                    <a:tileRect/>
                  </a:gradFill>
                  <a:latin typeface="HY산B" pitchFamily="18" charset="-127"/>
                  <a:ea typeface="HY산B" pitchFamily="18" charset="-127"/>
                  <a:cs typeface="조선일보명조" pitchFamily="18" charset="-127"/>
                </a:rPr>
                <a:t>일본최초의 공식지도를 통한 독도</a:t>
              </a:r>
              <a:endParaRPr lang="en-US" altLang="ko-KR" sz="2400" b="1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산B" pitchFamily="18" charset="-127"/>
                <a:ea typeface="HY산B" pitchFamily="18" charset="-127"/>
                <a:cs typeface="조선일보명조" pitchFamily="18" charset="-127"/>
              </a:endParaRPr>
            </a:p>
            <a:p>
              <a:pPr marL="457200" lvl="0" indent="-457200">
                <a:lnSpc>
                  <a:spcPct val="150000"/>
                </a:lnSpc>
                <a:defRPr/>
              </a:pPr>
              <a:endParaRPr lang="en-US" altLang="ko-KR" sz="2400" b="1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산B" pitchFamily="18" charset="-127"/>
                <a:ea typeface="HY산B" pitchFamily="18" charset="-127"/>
                <a:cs typeface="조선일보명조" pitchFamily="18" charset="-127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ko-KR" sz="2400" b="1" dirty="0" smtClean="0"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16200000" scaled="1"/>
                    <a:tileRect/>
                  </a:gradFill>
                  <a:latin typeface="HY산B" pitchFamily="18" charset="-127"/>
                  <a:ea typeface="HY산B" pitchFamily="18" charset="-127"/>
                  <a:cs typeface="조선일보명조" pitchFamily="18" charset="-127"/>
                </a:rPr>
                <a:t>3.  </a:t>
              </a:r>
              <a:r>
                <a:rPr lang="ko-KR" altLang="en-US" sz="2400" b="1" dirty="0" smtClean="0"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16200000" scaled="1"/>
                    <a:tileRect/>
                  </a:gradFill>
                  <a:latin typeface="HY산B" pitchFamily="18" charset="-127"/>
                  <a:ea typeface="HY산B" pitchFamily="18" charset="-127"/>
                  <a:cs typeface="조선일보명조" pitchFamily="18" charset="-127"/>
                </a:rPr>
                <a:t>그밖에 여러 가지 일본공식지도를  통한 독도</a:t>
              </a:r>
              <a:endParaRPr lang="en-US" altLang="ko-KR" sz="2400" b="1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산B" pitchFamily="18" charset="-127"/>
                <a:ea typeface="HY산B" pitchFamily="18" charset="-127"/>
                <a:cs typeface="조선일보명조" pitchFamily="18" charset="-127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395536" y="1026232"/>
              <a:ext cx="7344816" cy="1852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ko-KR" sz="2800" b="1" dirty="0" smtClean="0">
                  <a:latin typeface="HY산B" pitchFamily="18" charset="-127"/>
                  <a:ea typeface="HY산B" pitchFamily="18" charset="-127"/>
                  <a:cs typeface="조선일보명조" pitchFamily="18" charset="-127"/>
                </a:rPr>
                <a:t>2.</a:t>
              </a:r>
              <a:r>
                <a:rPr lang="en-US" altLang="ko-KR" sz="2800" dirty="0" smtClean="0">
                  <a:latin typeface="HY산B" pitchFamily="18" charset="-127"/>
                  <a:ea typeface="HY산B" pitchFamily="18" charset="-127"/>
                </a:rPr>
                <a:t> </a:t>
              </a:r>
              <a:r>
                <a:rPr lang="ko-KR" altLang="en-US" sz="2800" dirty="0" smtClean="0">
                  <a:latin typeface="HY산B" pitchFamily="18" charset="-127"/>
                  <a:ea typeface="HY산B" pitchFamily="18" charset="-127"/>
                </a:rPr>
                <a:t>독도가 일본땅이라고 주장하는데 일본이 공식적으로 발표한 지도를 통한 대응방안</a:t>
              </a:r>
              <a:endParaRPr lang="en-US" altLang="ko-KR" sz="2800" dirty="0" smtClean="0">
                <a:latin typeface="HY산B" pitchFamily="18" charset="-127"/>
                <a:ea typeface="HY산B" pitchFamily="18" charset="-127"/>
              </a:endParaRPr>
            </a:p>
            <a:p>
              <a:pPr lvl="0">
                <a:lnSpc>
                  <a:spcPct val="150000"/>
                </a:lnSpc>
                <a:defRPr/>
              </a:pPr>
              <a:endParaRPr lang="en-US" altLang="ko-KR" sz="2400" b="1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산B" pitchFamily="18" charset="-127"/>
                <a:ea typeface="HY산B" pitchFamily="18" charset="-127"/>
                <a:cs typeface="조선일보명조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908720"/>
          </a:xfrm>
        </p:spPr>
        <p:txBody>
          <a:bodyPr/>
          <a:lstStyle/>
          <a:p>
            <a:pPr lvl="0" algn="l"/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1. 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연합국 최고 사령부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908720"/>
            <a:ext cx="41044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샌프란시스코 강화조약 기초과정에서의 독도는</a:t>
            </a: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pPr marL="342900" indent="-342900"/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      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샌프란시스코 강화조약 기초과정에서 한국은 일본이 포기해야 할 영토에 독도를 포함시키도록 요구했다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하지만 미국은 독도가 일본의 관할 하에 있다고 해서 이 요구를 거부했다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. 1951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년 샌프란시스코 강화조약에 일본이 그 독립을 승인하고 모든 권리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권원 및 청구권을 포기한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‘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조선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’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에 독도는 포함되어 있지 않았다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342900" indent="-342900"/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41764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포인트가 24개인 별 4"/>
          <p:cNvSpPr/>
          <p:nvPr/>
        </p:nvSpPr>
        <p:spPr>
          <a:xfrm>
            <a:off x="539552" y="404664"/>
            <a:ext cx="1872208" cy="1008112"/>
          </a:xfrm>
          <a:prstGeom prst="star24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-15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목차</a:t>
            </a:r>
            <a:endParaRPr lang="ko-KR" altLang="en-US" sz="3200" b="1" spc="-15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텍스트 개체 틀 1"/>
          <p:cNvSpPr txBox="1">
            <a:spLocks/>
          </p:cNvSpPr>
          <p:nvPr/>
        </p:nvSpPr>
        <p:spPr>
          <a:xfrm>
            <a:off x="1835696" y="1268760"/>
            <a:ext cx="6480720" cy="2636912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marL="457200" indent="-457200">
              <a:buAutoNum type="arabicPeriod"/>
            </a:pP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일본이 먼저 독도를 발견했고 이용했다는 논리에 대한 대응방안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/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독도가 일본땅이라고 주장하는데 일본    이 공식적으로 발표한 지도를 통한 대응방안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일본의 독도 영유권 주장에 대한 대응방안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7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2700" dirty="0" err="1" smtClean="0">
                <a:latin typeface="HY강B" pitchFamily="18" charset="-127"/>
                <a:ea typeface="HY강B" pitchFamily="18" charset="-127"/>
              </a:rPr>
              <a:t>일본극우아베정권의</a:t>
            </a:r>
            <a:r>
              <a:rPr lang="ko-KR" altLang="en-US" sz="2700" dirty="0" smtClean="0">
                <a:latin typeface="HY강B" pitchFamily="18" charset="-127"/>
                <a:ea typeface="HY강B" pitchFamily="18" charset="-127"/>
              </a:rPr>
              <a:t> 독도도발에 대한 대응방안</a:t>
            </a:r>
            <a:endParaRPr lang="en-US" altLang="ko-KR" sz="2700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908720"/>
          </a:xfrm>
        </p:spPr>
        <p:txBody>
          <a:bodyPr/>
          <a:lstStyle/>
          <a:p>
            <a:pPr lvl="0" algn="l"/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1. 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연합국 최고 사령부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764704"/>
            <a:ext cx="421196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000" b="1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2000" b="1" dirty="0" smtClean="0">
                <a:latin typeface="HY강B" pitchFamily="18" charset="-127"/>
                <a:ea typeface="HY강B" pitchFamily="18" charset="-127"/>
              </a:rPr>
              <a:t>연합국 최고 사령부</a:t>
            </a:r>
            <a:endParaRPr lang="en-US" altLang="ko-KR" sz="2000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1945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8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월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15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일 세계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차 대전에서 항복한 일본은 연합군 점령하에 놓여진다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연합국들은 일본점령 기간에 독도를 한국영토로 취급한다는 지령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(SCAPIN 677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호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를 일본에 하달했다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샌프란시스코 평화조약의 결과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차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~5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차 초안까지 독도는 한국영토로 기재됐다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7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차 초안에도 독도는 연합국 합의라는 형식으로 한국영토로 기재되었다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그런데 미 국무성은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6,8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차 초안 등에서 독도를 일본영토로 기재했다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일본의 로비로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하지만 이는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6.25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가 진행되는 상황에서 전략적으로 일본 통치하에 독도를 두려 했던 의도가 섞여 있었던 것으로 분석된다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이에 영국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호주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뉴질랜드 등이 미국 초안에 반대하여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1951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월 독도를 한국영토로 작성한 영국 초안을 발표했고 </a:t>
            </a: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한국은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1952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월 동해에 이승만 라인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평화선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을 선포하여 독도를 한국영토로 선언하기에 이른다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이때 미국을 비롯한 연합국들은 반대하지 않아 독도가 한국영토라는 사실이 다시 한번 연합국들에 묵인으로 승인되었다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16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200" b="1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/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65608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908720"/>
          </a:xfrm>
        </p:spPr>
        <p:txBody>
          <a:bodyPr/>
          <a:lstStyle/>
          <a:p>
            <a:pPr lvl="0" algn="l"/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2. 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일본최초의 공식지도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98072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◁ </a:t>
            </a:r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교키도와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1612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년도 </a:t>
            </a:r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에도막부가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제작한 일본최초의 공식지도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“</a:t>
            </a:r>
            <a:r>
              <a:rPr lang="ko-KR" altLang="en-US" b="1" dirty="0" err="1" smtClean="0">
                <a:latin typeface="HY강B" pitchFamily="18" charset="-127"/>
                <a:ea typeface="HY강B" pitchFamily="18" charset="-127"/>
              </a:rPr>
              <a:t>케이초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일본도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”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에도 독도는 없었다라는 것을 알 수 있다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1200" b="1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/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6146" name="Picture 2" descr="C:\Users\감건훈\Desktop\201204240949182421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762500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908720"/>
          </a:xfrm>
        </p:spPr>
        <p:txBody>
          <a:bodyPr/>
          <a:lstStyle/>
          <a:p>
            <a:pPr lvl="0" algn="l"/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3. </a:t>
            </a:r>
            <a:r>
              <a:rPr lang="ko-KR" altLang="en-US" sz="4000" dirty="0" err="1" smtClean="0">
                <a:latin typeface="HY산B" pitchFamily="18" charset="-127"/>
                <a:ea typeface="HY산B" pitchFamily="18" charset="-127"/>
              </a:rPr>
              <a:t>그외의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 일본 공식 지도들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340768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ko-KR" altLang="en-US" sz="1600" b="1" dirty="0" smtClean="0">
                <a:latin typeface="HY나무M" pitchFamily="18" charset="-127"/>
                <a:ea typeface="HY나무M" pitchFamily="18" charset="-127"/>
              </a:rPr>
              <a:t>        </a:t>
            </a:r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*</a:t>
            </a:r>
            <a:r>
              <a:rPr lang="ko-KR" altLang="en-US" sz="1600" b="1" dirty="0" err="1" smtClean="0">
                <a:latin typeface="HY나무M" pitchFamily="18" charset="-127"/>
                <a:ea typeface="HY나무M" pitchFamily="18" charset="-127"/>
              </a:rPr>
              <a:t>쇼호일본지도</a:t>
            </a:r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(1655</a:t>
            </a:r>
            <a:r>
              <a:rPr lang="ko-KR" altLang="en-US" sz="1600" b="1" dirty="0" smtClean="0">
                <a:latin typeface="HY나무M" pitchFamily="18" charset="-127"/>
                <a:ea typeface="HY나무M" pitchFamily="18" charset="-127"/>
              </a:rPr>
              <a:t>년</a:t>
            </a:r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)</a:t>
            </a:r>
          </a:p>
          <a:p>
            <a:pPr marL="342900" indent="-342900"/>
            <a:endParaRPr lang="en-US" altLang="ko-KR" sz="2400" b="1" dirty="0" smtClean="0">
              <a:latin typeface="HY나무M" pitchFamily="18" charset="-127"/>
              <a:ea typeface="HY나무M" pitchFamily="18" charset="-127"/>
            </a:endParaRPr>
          </a:p>
          <a:p>
            <a:pPr marL="342900" indent="-342900"/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        *</a:t>
            </a:r>
            <a:r>
              <a:rPr lang="ko-KR" altLang="en-US" sz="1600" b="1" dirty="0" err="1" smtClean="0">
                <a:latin typeface="HY나무M" pitchFamily="18" charset="-127"/>
                <a:ea typeface="HY나무M" pitchFamily="18" charset="-127"/>
              </a:rPr>
              <a:t>겐로쿠일본지도</a:t>
            </a:r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(1702</a:t>
            </a:r>
            <a:r>
              <a:rPr lang="ko-KR" altLang="en-US" sz="1600" b="1" dirty="0" smtClean="0">
                <a:latin typeface="HY나무M" pitchFamily="18" charset="-127"/>
                <a:ea typeface="HY나무M" pitchFamily="18" charset="-127"/>
              </a:rPr>
              <a:t>년</a:t>
            </a:r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)</a:t>
            </a:r>
          </a:p>
          <a:p>
            <a:pPr marL="342900" indent="-342900"/>
            <a:endParaRPr lang="en-US" altLang="ko-KR" sz="1600" b="1" dirty="0" smtClean="0">
              <a:latin typeface="HY나무M" pitchFamily="18" charset="-127"/>
              <a:ea typeface="HY나무M" pitchFamily="18" charset="-127"/>
            </a:endParaRPr>
          </a:p>
          <a:p>
            <a:pPr marL="342900" indent="-342900"/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        *</a:t>
            </a:r>
            <a:r>
              <a:rPr lang="ko-KR" altLang="en-US" sz="1600" b="1" dirty="0" smtClean="0">
                <a:latin typeface="HY나무M" pitchFamily="18" charset="-127"/>
                <a:ea typeface="HY나무M" pitchFamily="18" charset="-127"/>
              </a:rPr>
              <a:t>교호일본지도</a:t>
            </a:r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(1717</a:t>
            </a:r>
            <a:r>
              <a:rPr lang="ko-KR" altLang="en-US" sz="1600" b="1" dirty="0" smtClean="0">
                <a:latin typeface="HY나무M" pitchFamily="18" charset="-127"/>
                <a:ea typeface="HY나무M" pitchFamily="18" charset="-127"/>
              </a:rPr>
              <a:t>년</a:t>
            </a:r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)</a:t>
            </a:r>
          </a:p>
          <a:p>
            <a:pPr marL="342900" indent="-342900"/>
            <a:endParaRPr lang="en-US" altLang="ko-KR" sz="1600" b="1" dirty="0" smtClean="0">
              <a:latin typeface="HY나무M" pitchFamily="18" charset="-127"/>
              <a:ea typeface="HY나무M" pitchFamily="18" charset="-127"/>
            </a:endParaRPr>
          </a:p>
          <a:p>
            <a:pPr marL="342900" indent="-342900"/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        *</a:t>
            </a:r>
            <a:r>
              <a:rPr lang="ko-KR" altLang="en-US" sz="1600" b="1" dirty="0" smtClean="0">
                <a:latin typeface="HY나무M" pitchFamily="18" charset="-127"/>
                <a:ea typeface="HY나무M" pitchFamily="18" charset="-127"/>
              </a:rPr>
              <a:t>대일본연해여지전도</a:t>
            </a:r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(1821</a:t>
            </a:r>
            <a:r>
              <a:rPr lang="ko-KR" altLang="en-US" sz="1600" b="1" dirty="0" smtClean="0">
                <a:latin typeface="HY나무M" pitchFamily="18" charset="-127"/>
                <a:ea typeface="HY나무M" pitchFamily="18" charset="-127"/>
              </a:rPr>
              <a:t>년</a:t>
            </a:r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)</a:t>
            </a:r>
          </a:p>
          <a:p>
            <a:pPr marL="342900" indent="-342900"/>
            <a:endParaRPr lang="en-US" altLang="ko-KR" sz="1600" b="1" dirty="0" smtClean="0">
              <a:latin typeface="HY나무M" pitchFamily="18" charset="-127"/>
              <a:ea typeface="HY나무M" pitchFamily="18" charset="-127"/>
            </a:endParaRPr>
          </a:p>
          <a:p>
            <a:pPr marL="342900" indent="-342900"/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        *</a:t>
            </a:r>
            <a:r>
              <a:rPr lang="ko-KR" altLang="en-US" sz="1600" b="1" dirty="0" smtClean="0">
                <a:latin typeface="HY나무M" pitchFamily="18" charset="-127"/>
                <a:ea typeface="HY나무M" pitchFamily="18" charset="-127"/>
              </a:rPr>
              <a:t>대일본전도</a:t>
            </a:r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(1877</a:t>
            </a:r>
            <a:r>
              <a:rPr lang="ko-KR" altLang="en-US" sz="1600" b="1" dirty="0" smtClean="0">
                <a:latin typeface="HY나무M" pitchFamily="18" charset="-127"/>
                <a:ea typeface="HY나무M" pitchFamily="18" charset="-127"/>
              </a:rPr>
              <a:t>년</a:t>
            </a:r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)</a:t>
            </a:r>
          </a:p>
          <a:p>
            <a:pPr marL="342900" indent="-342900"/>
            <a:endParaRPr lang="en-US" altLang="ko-KR" sz="1600" b="1" dirty="0" smtClean="0">
              <a:latin typeface="HY나무M" pitchFamily="18" charset="-127"/>
              <a:ea typeface="HY나무M" pitchFamily="18" charset="-127"/>
            </a:endParaRPr>
          </a:p>
          <a:p>
            <a:pPr marL="342900" indent="-342900"/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→</a:t>
            </a:r>
            <a:r>
              <a:rPr lang="ko-KR" altLang="en-US" sz="1600" b="1" dirty="0" smtClean="0">
                <a:latin typeface="HY나무M" pitchFamily="18" charset="-127"/>
                <a:ea typeface="HY나무M" pitchFamily="18" charset="-127"/>
              </a:rPr>
              <a:t>여러 가지 일본공식지도를  보았지만  독도는 보이지 않았고 존재하지 않았다</a:t>
            </a:r>
            <a:r>
              <a:rPr lang="en-US" altLang="ko-KR" sz="1600" b="1" dirty="0" smtClean="0">
                <a:latin typeface="HY나무M" pitchFamily="18" charset="-127"/>
                <a:ea typeface="HY나무M" pitchFamily="18" charset="-127"/>
              </a:rPr>
              <a:t>.</a:t>
            </a:r>
            <a:endParaRPr lang="en-US" altLang="ko-KR" sz="1600" b="1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/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24578" name="Picture 2" descr="C:\Users\감건훈\Desktop\200807250008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432048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908720"/>
          </a:xfrm>
        </p:spPr>
        <p:txBody>
          <a:bodyPr/>
          <a:lstStyle/>
          <a:p>
            <a:pPr lvl="0" algn="l"/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3. </a:t>
            </a:r>
            <a:r>
              <a:rPr lang="ko-KR" altLang="en-US" sz="4000" dirty="0" err="1" smtClean="0">
                <a:latin typeface="HY산B" pitchFamily="18" charset="-127"/>
                <a:ea typeface="HY산B" pitchFamily="18" charset="-127"/>
              </a:rPr>
              <a:t>그외의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 일본 공식 지도들</a:t>
            </a:r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 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◆</a:t>
            </a:r>
            <a:r>
              <a:rPr lang="en-US" altLang="ko-KR" sz="3200" b="1" dirty="0" smtClean="0"/>
              <a:t>1612~1894</a:t>
            </a:r>
            <a:r>
              <a:rPr lang="ko-KR" altLang="en-US" sz="3200" b="1" dirty="0" smtClean="0"/>
              <a:t>년까지의 일본공식 지도</a:t>
            </a:r>
            <a:endParaRPr lang="en-US" altLang="ko-KR" b="1" dirty="0" smtClean="0"/>
          </a:p>
          <a:p>
            <a:endParaRPr lang="ko-KR" altLang="en-US" dirty="0"/>
          </a:p>
        </p:txBody>
      </p:sp>
      <p:pic>
        <p:nvPicPr>
          <p:cNvPr id="7170" name="Picture 2" descr="http://postfiles11.naver.net/20110926_42/saskian_1317028006918LKIVm_JPEG/2011-09-26_18%3B05%3B39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700808"/>
            <a:ext cx="2734409" cy="3888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7864" y="177281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◁1894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년 일본인이 제작한 ‘신찬 조선국 전도’ 울릉도와 독도가 한반도와 똑같은 노란색으로 기재돼 있어 확실한 한국영토임을 증명하고 있다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  <a:endParaRPr lang="ko-KR" altLang="en-US" dirty="0" smtClean="0">
              <a:latin typeface="HY나무M" pitchFamily="18" charset="-127"/>
              <a:ea typeface="HY나무M" pitchFamily="18" charset="-127"/>
            </a:endParaRPr>
          </a:p>
        </p:txBody>
      </p:sp>
      <p:pic>
        <p:nvPicPr>
          <p:cNvPr id="7172" name="Picture 4" descr="http://postfiles15.naver.net/20110825_238/saskian_1314254388435sFWxv_JPEG/2011-08-25_15%3B37%3B55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852936"/>
            <a:ext cx="2979681" cy="3168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16216" y="2924944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나무M" pitchFamily="18" charset="-127"/>
                <a:ea typeface="HY나무M" pitchFamily="18" charset="-127"/>
              </a:rPr>
              <a:t>◁ </a:t>
            </a:r>
            <a:r>
              <a:rPr lang="ko-KR" altLang="en-US" sz="1400" dirty="0" smtClean="0">
                <a:latin typeface="HY나무M" pitchFamily="18" charset="-127"/>
                <a:ea typeface="HY나무M" pitchFamily="18" charset="-127"/>
              </a:rPr>
              <a:t>일본 에도 시대 천문학자인 </a:t>
            </a:r>
            <a:r>
              <a:rPr lang="ko-KR" altLang="en-US" sz="1400" dirty="0" err="1" smtClean="0">
                <a:latin typeface="HY나무M" pitchFamily="18" charset="-127"/>
                <a:ea typeface="HY나무M" pitchFamily="18" charset="-127"/>
              </a:rPr>
              <a:t>다카하시</a:t>
            </a:r>
            <a:r>
              <a:rPr lang="ko-KR" altLang="en-US" sz="1400" dirty="0" smtClean="0"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sz="1400" dirty="0" err="1" smtClean="0">
                <a:latin typeface="HY나무M" pitchFamily="18" charset="-127"/>
                <a:ea typeface="HY나무M" pitchFamily="18" charset="-127"/>
              </a:rPr>
              <a:t>가게야스</a:t>
            </a:r>
            <a:r>
              <a:rPr lang="en-US" altLang="ko-KR" sz="1400" dirty="0" smtClean="0">
                <a:latin typeface="HY나무M" pitchFamily="18" charset="-127"/>
                <a:ea typeface="HY나무M" pitchFamily="18" charset="-127"/>
              </a:rPr>
              <a:t>(</a:t>
            </a:r>
            <a:r>
              <a:rPr lang="ko-KR" altLang="en-US" sz="1400" dirty="0" smtClean="0">
                <a:latin typeface="HY나무M" pitchFamily="18" charset="-127"/>
                <a:ea typeface="HY나무M" pitchFamily="18" charset="-127"/>
              </a:rPr>
              <a:t>高橋景保</a:t>
            </a:r>
            <a:r>
              <a:rPr lang="en-US" altLang="ko-KR" sz="1400" dirty="0" smtClean="0">
                <a:latin typeface="HY나무M" pitchFamily="18" charset="-127"/>
                <a:ea typeface="HY나무M" pitchFamily="18" charset="-127"/>
              </a:rPr>
              <a:t>)</a:t>
            </a:r>
            <a:r>
              <a:rPr lang="ko-KR" altLang="en-US" sz="1400" dirty="0" smtClean="0">
                <a:latin typeface="HY나무M" pitchFamily="18" charset="-127"/>
                <a:ea typeface="HY나무M" pitchFamily="18" charset="-127"/>
              </a:rPr>
              <a:t>가 </a:t>
            </a:r>
            <a:r>
              <a:rPr lang="en-US" altLang="ko-KR" sz="1400" dirty="0" smtClean="0">
                <a:latin typeface="HY나무M" pitchFamily="18" charset="-127"/>
                <a:ea typeface="HY나무M" pitchFamily="18" charset="-127"/>
              </a:rPr>
              <a:t>1809</a:t>
            </a:r>
            <a:r>
              <a:rPr lang="ko-KR" altLang="en-US" sz="1400" dirty="0" smtClean="0">
                <a:latin typeface="HY나무M" pitchFamily="18" charset="-127"/>
                <a:ea typeface="HY나무M" pitchFamily="18" charset="-127"/>
              </a:rPr>
              <a:t>년 제작한 일본변계약도를 보면</a:t>
            </a:r>
            <a:r>
              <a:rPr lang="en-US" altLang="ko-KR" sz="1400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sz="1400" dirty="0" smtClean="0">
                <a:latin typeface="HY나무M" pitchFamily="18" charset="-127"/>
                <a:ea typeface="HY나무M" pitchFamily="18" charset="-127"/>
              </a:rPr>
              <a:t>동해는 조선해</a:t>
            </a:r>
            <a:r>
              <a:rPr lang="en-US" altLang="ko-KR" sz="1400" dirty="0" smtClean="0">
                <a:latin typeface="HY나무M" pitchFamily="18" charset="-127"/>
                <a:ea typeface="HY나무M" pitchFamily="18" charset="-127"/>
              </a:rPr>
              <a:t>(</a:t>
            </a:r>
            <a:r>
              <a:rPr lang="ko-KR" altLang="en-US" sz="1400" dirty="0" smtClean="0">
                <a:latin typeface="HY나무M" pitchFamily="18" charset="-127"/>
                <a:ea typeface="HY나무M" pitchFamily="18" charset="-127"/>
              </a:rPr>
              <a:t>朝鮮海</a:t>
            </a:r>
            <a:r>
              <a:rPr lang="en-US" altLang="ko-KR" sz="1400" dirty="0" smtClean="0">
                <a:latin typeface="HY나무M" pitchFamily="18" charset="-127"/>
                <a:ea typeface="HY나무M" pitchFamily="18" charset="-127"/>
              </a:rPr>
              <a:t>)</a:t>
            </a:r>
            <a:r>
              <a:rPr lang="ko-KR" altLang="en-US" sz="1400" dirty="0" smtClean="0">
                <a:latin typeface="HY나무M" pitchFamily="18" charset="-127"/>
                <a:ea typeface="HY나무M" pitchFamily="18" charset="-127"/>
              </a:rPr>
              <a:t>로 큼지막하게 표기돼 있다</a:t>
            </a:r>
            <a:r>
              <a:rPr lang="en-US" altLang="ko-KR" sz="1400" dirty="0" smtClean="0">
                <a:latin typeface="HY나무M" pitchFamily="18" charset="-127"/>
                <a:ea typeface="HY나무M" pitchFamily="18" charset="-127"/>
              </a:rPr>
              <a:t>. </a:t>
            </a:r>
            <a:r>
              <a:rPr lang="ko-KR" altLang="en-US" sz="1400" dirty="0" err="1" smtClean="0">
                <a:latin typeface="HY나무M" pitchFamily="18" charset="-127"/>
                <a:ea typeface="HY나무M" pitchFamily="18" charset="-127"/>
              </a:rPr>
              <a:t>조선해엔</a:t>
            </a:r>
            <a:r>
              <a:rPr lang="ko-KR" altLang="en-US" sz="1400" dirty="0" smtClean="0">
                <a:latin typeface="HY나무M" pitchFamily="18" charset="-127"/>
                <a:ea typeface="HY나무M" pitchFamily="18" charset="-127"/>
              </a:rPr>
              <a:t> 울릉도와 천신도가 </a:t>
            </a:r>
            <a:r>
              <a:rPr lang="ko-KR" altLang="en-US" sz="1400" dirty="0" err="1" smtClean="0">
                <a:latin typeface="HY나무M" pitchFamily="18" charset="-127"/>
                <a:ea typeface="HY나무M" pitchFamily="18" charset="-127"/>
              </a:rPr>
              <a:t>조선령으로</a:t>
            </a:r>
            <a:r>
              <a:rPr lang="ko-KR" altLang="en-US" sz="1400" dirty="0" smtClean="0">
                <a:latin typeface="HY나무M" pitchFamily="18" charset="-127"/>
                <a:ea typeface="HY나무M" pitchFamily="18" charset="-127"/>
              </a:rPr>
              <a:t> 기재돼 있다</a:t>
            </a:r>
            <a:r>
              <a:rPr lang="en-US" altLang="ko-KR" sz="1400" dirty="0" smtClean="0">
                <a:latin typeface="HY나무M" pitchFamily="18" charset="-127"/>
                <a:ea typeface="HY나무M" pitchFamily="18" charset="-127"/>
              </a:rPr>
              <a:t>. </a:t>
            </a:r>
            <a:endParaRPr lang="ko-KR" altLang="en-US" sz="1400" dirty="0">
              <a:latin typeface="HY나무M" pitchFamily="18" charset="-127"/>
              <a:ea typeface="HY나무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908720"/>
          </a:xfrm>
        </p:spPr>
        <p:txBody>
          <a:bodyPr/>
          <a:lstStyle/>
          <a:p>
            <a:pPr lvl="0" algn="l"/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3. </a:t>
            </a:r>
            <a:r>
              <a:rPr lang="ko-KR" altLang="en-US" sz="4000" dirty="0" err="1" smtClean="0">
                <a:latin typeface="HY산B" pitchFamily="18" charset="-127"/>
                <a:ea typeface="HY산B" pitchFamily="18" charset="-127"/>
              </a:rPr>
              <a:t>그외의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 자료들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pic>
        <p:nvPicPr>
          <p:cNvPr id="5122" name="Picture 2" descr="http://postfiles12.naver.net/20110420_139/saskian_130322590119533x9v_JPEG/naver_com_20110420_000929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3284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908720"/>
          </a:xfrm>
        </p:spPr>
        <p:txBody>
          <a:bodyPr/>
          <a:lstStyle/>
          <a:p>
            <a:pPr lvl="0" algn="l"/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3. </a:t>
            </a:r>
            <a:r>
              <a:rPr lang="ko-KR" altLang="en-US" sz="4000" dirty="0" err="1" smtClean="0">
                <a:latin typeface="HY산B" pitchFamily="18" charset="-127"/>
                <a:ea typeface="HY산B" pitchFamily="18" charset="-127"/>
              </a:rPr>
              <a:t>그외의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 자료들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196752"/>
            <a:ext cx="42484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/>
              <a:t>그외의</a:t>
            </a:r>
            <a:r>
              <a:rPr lang="ko-KR" altLang="en-US" sz="2800" b="1" dirty="0" smtClean="0"/>
              <a:t> 자료들</a:t>
            </a:r>
            <a:endParaRPr lang="en-US" altLang="ko-KR" sz="2800" b="1" dirty="0" smtClean="0"/>
          </a:p>
          <a:p>
            <a:endParaRPr lang="en-US" altLang="ko-KR" sz="2800" b="1" dirty="0" smtClean="0"/>
          </a:p>
          <a:p>
            <a:r>
              <a:rPr lang="ko-KR" altLang="en-US" sz="2800" b="1" dirty="0" smtClean="0"/>
              <a:t>◆</a:t>
            </a:r>
            <a:r>
              <a:rPr lang="ko-KR" altLang="en-US" sz="2800" b="1" dirty="0" smtClean="0">
                <a:hlinkClick r:id="rId2"/>
              </a:rPr>
              <a:t>독도 증거 기록들</a:t>
            </a:r>
            <a:endParaRPr lang="en-US" altLang="ko-KR" sz="2800" b="1" dirty="0" smtClean="0"/>
          </a:p>
          <a:p>
            <a:endParaRPr lang="en-US" altLang="ko-KR" sz="2800" b="1" dirty="0" smtClean="0"/>
          </a:p>
          <a:p>
            <a:r>
              <a:rPr lang="ko-KR" altLang="en-US" sz="2800" b="1" dirty="0" smtClean="0"/>
              <a:t>◆</a:t>
            </a:r>
            <a:r>
              <a:rPr lang="ko-KR" altLang="en-US" sz="2800" b="1" dirty="0" smtClean="0">
                <a:hlinkClick r:id="rId3"/>
              </a:rPr>
              <a:t>독도 증거 문서들</a:t>
            </a:r>
            <a:endParaRPr lang="en-US" altLang="ko-KR" sz="2800" b="1" dirty="0" smtClean="0"/>
          </a:p>
          <a:p>
            <a:endParaRPr lang="en-US" altLang="ko-KR" sz="3200" b="1" dirty="0" smtClean="0"/>
          </a:p>
          <a:p>
            <a:endParaRPr lang="en-US" altLang="ko-KR" sz="3200" b="1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83568" y="476672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4000" b="1" dirty="0" smtClean="0">
                <a:latin typeface="HY산B" pitchFamily="18" charset="-127"/>
                <a:ea typeface="HY산B" pitchFamily="18" charset="-127"/>
                <a:cs typeface="조선일보명조" pitchFamily="18" charset="-127"/>
              </a:rPr>
              <a:t>3.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일본의 독도 영유권 주장에 대한 대응방안</a:t>
            </a:r>
            <a:endParaRPr lang="en-US" altLang="ko-KR" sz="4000" dirty="0" smtClean="0">
              <a:latin typeface="HY산B" pitchFamily="18" charset="-127"/>
              <a:ea typeface="HY산B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800" dirty="0" smtClean="0">
                <a:latin typeface="HY산B" pitchFamily="18" charset="-127"/>
                <a:ea typeface="HY산B" pitchFamily="18" charset="-127"/>
              </a:rPr>
              <a:t> 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2400" b="1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HY산B" pitchFamily="18" charset="-127"/>
              <a:ea typeface="HY산B" pitchFamily="18" charset="-127"/>
              <a:cs typeface="조선일보명조" pitchFamily="18" charset="-127"/>
            </a:endParaRPr>
          </a:p>
        </p:txBody>
      </p:sp>
      <p:sp>
        <p:nvSpPr>
          <p:cNvPr id="5" name="텍스트 개체 틀 2"/>
          <p:cNvSpPr txBox="1">
            <a:spLocks/>
          </p:cNvSpPr>
          <p:nvPr/>
        </p:nvSpPr>
        <p:spPr>
          <a:xfrm>
            <a:off x="3203848" y="2348880"/>
            <a:ext cx="5040560" cy="37701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ko-KR" alt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rPr>
              <a:t>서론</a:t>
            </a:r>
            <a:endParaRPr kumimoji="0" lang="en-US" altLang="ko-KR" sz="2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ko-KR" alt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rPr>
              <a:t>독도분쟁</a:t>
            </a:r>
            <a:endParaRPr kumimoji="0" lang="en-US" altLang="ko-KR" sz="2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ko-KR" alt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rPr>
              <a:t>일본의 도발</a:t>
            </a:r>
            <a:endParaRPr kumimoji="0" lang="en-US" altLang="ko-KR" sz="2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</a:endParaRPr>
          </a:p>
          <a:p>
            <a:pPr marL="621792" marR="0" lvl="1" indent="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altLang="ko-KR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rPr>
              <a:t>	</a:t>
            </a:r>
            <a:r>
              <a:rPr kumimoji="0" lang="ko-KR" alt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Ebrima" panose="02000000000000000000" pitchFamily="2" charset="0"/>
              </a:rPr>
              <a:t>일본의 영토주장</a:t>
            </a:r>
            <a:endParaRPr kumimoji="0" lang="en-US" altLang="ko-KR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Ebrima" panose="02000000000000000000" pitchFamily="2" charset="0"/>
            </a:endParaRPr>
          </a:p>
          <a:p>
            <a:pPr marL="621792" marR="0" lvl="1" indent="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altLang="ko-KR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Ebrima" panose="02000000000000000000" pitchFamily="2" charset="0"/>
              </a:rPr>
              <a:t>	</a:t>
            </a:r>
            <a:r>
              <a:rPr kumimoji="0" lang="ko-KR" altLang="en-US" sz="2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Ebrima" panose="02000000000000000000" pitchFamily="2" charset="0"/>
              </a:rPr>
              <a:t>시마네현</a:t>
            </a:r>
            <a:r>
              <a:rPr kumimoji="0" lang="ko-KR" alt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Ebrima" panose="02000000000000000000" pitchFamily="2" charset="0"/>
              </a:rPr>
              <a:t> 고시 제 </a:t>
            </a:r>
            <a:r>
              <a:rPr kumimoji="0" lang="en-US" altLang="ko-KR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Ebrima" panose="02000000000000000000" pitchFamily="2" charset="0"/>
              </a:rPr>
              <a:t>40</a:t>
            </a:r>
            <a:r>
              <a:rPr kumimoji="0" lang="ko-KR" alt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Ebrima" panose="02000000000000000000" pitchFamily="2" charset="0"/>
              </a:rPr>
              <a:t>호</a:t>
            </a:r>
            <a:endParaRPr kumimoji="0" lang="en-US" altLang="ko-KR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Ebrima" panose="02000000000000000000" pitchFamily="2" charset="0"/>
            </a:endParaRPr>
          </a:p>
          <a:p>
            <a:pPr marL="621792" marR="0" lvl="1" indent="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altLang="ko-KR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Ebrima" panose="02000000000000000000" pitchFamily="2" charset="0"/>
              </a:rPr>
              <a:t>	</a:t>
            </a:r>
            <a:r>
              <a:rPr kumimoji="0" lang="ko-KR" alt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Ebrima" panose="02000000000000000000" pitchFamily="2" charset="0"/>
              </a:rPr>
              <a:t>대일강화조약</a:t>
            </a:r>
            <a:endParaRPr kumimoji="0" lang="en-US" altLang="ko-KR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Ebrima" panose="02000000000000000000" pitchFamily="2" charset="0"/>
            </a:endParaRPr>
          </a:p>
          <a:p>
            <a:pPr marL="1143000" marR="0" lvl="3" indent="-228600" algn="l" defTabSz="914400" rtl="0" eaLnBrk="1" fontAlgn="auto" latinLnBrk="1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endParaRPr kumimoji="0" lang="en-US" altLang="ko-KR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ko-KR" alt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rPr>
              <a:t>대응방안</a:t>
            </a:r>
            <a:endParaRPr kumimoji="0" lang="en-US" altLang="ko-KR" sz="2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ko-KR" alt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</a:rPr>
              <a:t>결론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서론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1741714" y="562542"/>
            <a:ext cx="0" cy="537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449091"/>
            <a:ext cx="3995230" cy="2677654"/>
          </a:xfrm>
          <a:prstGeom prst="rect">
            <a:avLst/>
          </a:prstGeom>
        </p:spPr>
      </p:pic>
      <p:sp>
        <p:nvSpPr>
          <p:cNvPr id="6" name="Oval 2"/>
          <p:cNvSpPr>
            <a:spLocks noChangeArrowheads="1"/>
          </p:cNvSpPr>
          <p:nvPr/>
        </p:nvSpPr>
        <p:spPr bwMode="blackWhite">
          <a:xfrm>
            <a:off x="107504" y="1497387"/>
            <a:ext cx="2100569" cy="2100569"/>
          </a:xfrm>
          <a:prstGeom prst="ellipse">
            <a:avLst/>
          </a:prstGeom>
          <a:solidFill>
            <a:schemeClr val="bg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8000" b="1" spc="-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독도</a:t>
            </a:r>
            <a:endParaRPr lang="ko-KR" altLang="en-US" sz="4400" b="1" spc="-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blackWhite">
          <a:xfrm>
            <a:off x="3563888" y="4293096"/>
            <a:ext cx="2100569" cy="2100569"/>
          </a:xfrm>
          <a:prstGeom prst="ellipse">
            <a:avLst/>
          </a:prstGeom>
          <a:solidFill>
            <a:schemeClr val="bg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6600" b="1" spc="-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영유권</a:t>
            </a:r>
            <a:endParaRPr lang="ko-KR" altLang="en-US" sz="6600" b="1" spc="-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blackWhite">
          <a:xfrm>
            <a:off x="6787433" y="1537692"/>
            <a:ext cx="2100569" cy="2100569"/>
          </a:xfrm>
          <a:prstGeom prst="ellipse">
            <a:avLst/>
          </a:prstGeom>
          <a:solidFill>
            <a:schemeClr val="bg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5400" b="1" spc="-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대응방안</a:t>
            </a:r>
            <a:endParaRPr lang="en-US" altLang="ko-KR" sz="4400" b="1" spc="-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2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서론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1741714" y="562542"/>
            <a:ext cx="0" cy="537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7704" y="56254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/>
              <a:t>독도 분쟁</a:t>
            </a:r>
            <a:endParaRPr lang="ko-KR" altLang="en-US" sz="4000" b="1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blackWhite">
          <a:xfrm>
            <a:off x="3533056" y="1628800"/>
            <a:ext cx="2100569" cy="2100569"/>
          </a:xfrm>
          <a:prstGeom prst="ellipse">
            <a:avLst/>
          </a:prstGeom>
          <a:solidFill>
            <a:schemeClr val="bg1">
              <a:alpha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6600" b="1" spc="-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영유권</a:t>
            </a:r>
            <a:endParaRPr lang="ko-KR" altLang="en-US" sz="6600" b="1" spc="-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221088"/>
            <a:ext cx="795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/>
              <a:t>“</a:t>
            </a:r>
            <a:r>
              <a:rPr lang="ko-KR" altLang="en-US" sz="3200" dirty="0"/>
              <a:t>일정한 영토에 대한 해당 국가의 </a:t>
            </a:r>
            <a:r>
              <a:rPr lang="ko-KR" altLang="en-US" sz="3200" dirty="0" smtClean="0"/>
              <a:t>관할권</a:t>
            </a:r>
            <a:r>
              <a:rPr lang="en-US" altLang="ko-KR" sz="3200" dirty="0" smtClean="0"/>
              <a:t>”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7849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364" y="365126"/>
            <a:ext cx="2759444" cy="931863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일본의 도발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915816" y="562542"/>
            <a:ext cx="0" cy="537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71191" y="545572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근세초두</a:t>
            </a:r>
            <a:r>
              <a:rPr lang="en-US" altLang="ko-KR" sz="2400" dirty="0"/>
              <a:t>(1600</a:t>
            </a:r>
            <a:r>
              <a:rPr lang="ko-KR" altLang="en-US" sz="2400" dirty="0"/>
              <a:t>년대</a:t>
            </a:r>
            <a:r>
              <a:rPr lang="en-US" altLang="ko-KR" sz="2400" dirty="0"/>
              <a:t>)</a:t>
            </a:r>
            <a:r>
              <a:rPr lang="ko-KR" altLang="en-US" sz="2400" dirty="0"/>
              <a:t>부터 일관해서 </a:t>
            </a:r>
            <a:endParaRPr lang="en-US" altLang="ko-KR" sz="2400" dirty="0" smtClean="0"/>
          </a:p>
          <a:p>
            <a:r>
              <a:rPr lang="ko-KR" altLang="en-US" sz="2400" dirty="0" smtClean="0"/>
              <a:t>일본의 </a:t>
            </a:r>
            <a:r>
              <a:rPr lang="ko-KR" altLang="en-US" sz="2400" dirty="0"/>
              <a:t>영토였다는 것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448" y="1743199"/>
            <a:ext cx="7806975" cy="173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smtClean="0"/>
              <a:t>안용복 사건</a:t>
            </a:r>
            <a:r>
              <a:rPr lang="ko-KR" altLang="en-US" b="1" dirty="0" smtClean="0"/>
              <a:t> </a:t>
            </a:r>
            <a:r>
              <a:rPr lang="ko-KR" altLang="en-US" dirty="0" smtClean="0"/>
              <a:t>이후 </a:t>
            </a:r>
            <a:r>
              <a:rPr lang="en-US" altLang="ko-KR" dirty="0" smtClean="0"/>
              <a:t>1696</a:t>
            </a:r>
            <a:r>
              <a:rPr lang="ko-KR" altLang="en-US" dirty="0" smtClean="0"/>
              <a:t>년 일본 막부는 울릉도가 조선의 영토라고 </a:t>
            </a:r>
            <a:endParaRPr lang="en-US" altLang="ko-KR" dirty="0" smtClean="0"/>
          </a:p>
          <a:p>
            <a:pPr algn="ctr">
              <a:lnSpc>
                <a:spcPct val="150000"/>
              </a:lnSpc>
            </a:pPr>
            <a:r>
              <a:rPr lang="ko-KR" altLang="en-US" dirty="0" smtClean="0"/>
              <a:t>판단하여  울릉도 도해를 금지 했지만</a:t>
            </a:r>
            <a:r>
              <a:rPr lang="en-US" altLang="ko-KR" dirty="0" smtClean="0"/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 smtClean="0"/>
              <a:t>독도 도해는 금지하지 않았다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51723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당시부터 독도를 자국의 영토라고 생각했음이 분명하다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8" name="오른쪽 화살표 7"/>
          <p:cNvSpPr/>
          <p:nvPr/>
        </p:nvSpPr>
        <p:spPr>
          <a:xfrm rot="5400000">
            <a:off x="3833535" y="3951442"/>
            <a:ext cx="877327" cy="840558"/>
          </a:xfrm>
          <a:prstGeom prst="rightArrow">
            <a:avLst>
              <a:gd name="adj1" fmla="val 53980"/>
              <a:gd name="adj2" fmla="val 55473"/>
            </a:avLst>
          </a:prstGeom>
          <a:gradFill flip="none" rotWithShape="1">
            <a:gsLst>
              <a:gs pos="1000">
                <a:schemeClr val="bg1"/>
              </a:gs>
              <a:gs pos="34000">
                <a:schemeClr val="accent1">
                  <a:lumMod val="40000"/>
                  <a:lumOff val="60000"/>
                </a:schemeClr>
              </a:gs>
              <a:gs pos="7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endParaRPr lang="ko-KR" altLang="en-US" b="1" spc="-50">
              <a:gradFill>
                <a:gsLst>
                  <a:gs pos="0">
                    <a:srgbClr val="8DB3DF"/>
                  </a:gs>
                  <a:gs pos="50000">
                    <a:srgbClr val="8DB3DF"/>
                  </a:gs>
                  <a:gs pos="100000">
                    <a:srgbClr val="8DB3DF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2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포인트가 24개인 별 4"/>
          <p:cNvSpPr/>
          <p:nvPr/>
        </p:nvSpPr>
        <p:spPr>
          <a:xfrm>
            <a:off x="539552" y="404664"/>
            <a:ext cx="1872208" cy="1008112"/>
          </a:xfrm>
          <a:prstGeom prst="star24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-15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목차</a:t>
            </a:r>
            <a:endParaRPr lang="ko-KR" altLang="en-US" sz="3200" b="1" spc="-15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텍스트 개체 틀 1"/>
          <p:cNvSpPr txBox="1">
            <a:spLocks/>
          </p:cNvSpPr>
          <p:nvPr/>
        </p:nvSpPr>
        <p:spPr>
          <a:xfrm>
            <a:off x="1403648" y="1340768"/>
            <a:ext cx="7344816" cy="2636912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5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일본의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다케시마의날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지정에 대한 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한국의 반응과 그에 대한 대응방안</a:t>
            </a:r>
          </a:p>
          <a:p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6.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일본 교과서에서 독도를 일본땅으로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  표기한 것에 대안 우리나라의 대응방안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7. </a:t>
            </a:r>
            <a:r>
              <a:rPr lang="en-US" altLang="ko-KR" sz="2800" dirty="0" err="1" smtClean="0">
                <a:latin typeface="HY강B" pitchFamily="18" charset="-127"/>
                <a:ea typeface="HY강B" pitchFamily="18" charset="-127"/>
              </a:rPr>
              <a:t>샌프란시스코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 err="1" smtClean="0">
                <a:latin typeface="HY강B" pitchFamily="18" charset="-127"/>
                <a:ea typeface="HY강B" pitchFamily="18" charset="-127"/>
              </a:rPr>
              <a:t>평화조약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 err="1" smtClean="0">
                <a:latin typeface="HY강B" pitchFamily="18" charset="-127"/>
                <a:ea typeface="HY강B" pitchFamily="18" charset="-127"/>
              </a:rPr>
              <a:t>기초가정에서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 err="1" smtClean="0">
                <a:latin typeface="HY강B" pitchFamily="18" charset="-127"/>
                <a:ea typeface="HY강B" pitchFamily="18" charset="-127"/>
              </a:rPr>
              <a:t>독도가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 err="1" smtClean="0">
                <a:latin typeface="HY강B" pitchFamily="18" charset="-127"/>
                <a:ea typeface="HY강B" pitchFamily="18" charset="-127"/>
              </a:rPr>
              <a:t>일본땅이라는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 err="1" smtClean="0">
                <a:latin typeface="HY강B" pitchFamily="18" charset="-127"/>
                <a:ea typeface="HY강B" pitchFamily="18" charset="-127"/>
              </a:rPr>
              <a:t>주장에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 err="1" smtClean="0">
                <a:latin typeface="HY강B" pitchFamily="18" charset="-127"/>
                <a:ea typeface="HY강B" pitchFamily="18" charset="-127"/>
              </a:rPr>
              <a:t>대한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 err="1" smtClean="0">
                <a:latin typeface="HY강B" pitchFamily="18" charset="-127"/>
                <a:ea typeface="HY강B" pitchFamily="18" charset="-127"/>
              </a:rPr>
              <a:t>한국의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 err="1" smtClean="0">
                <a:latin typeface="HY강B" pitchFamily="18" charset="-127"/>
                <a:ea typeface="HY강B" pitchFamily="18" charset="-127"/>
              </a:rPr>
              <a:t>대응방안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8.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일본의 국제사법재판소 제소에 대한 대응방안</a:t>
            </a:r>
            <a:endParaRPr lang="ko-KR" altLang="en-US" sz="280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/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915816" y="562542"/>
            <a:ext cx="0" cy="537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65184" y="562542"/>
            <a:ext cx="5511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근세초두</a:t>
            </a:r>
            <a:r>
              <a:rPr lang="en-US" altLang="ko-KR" sz="2400" dirty="0"/>
              <a:t>(1600</a:t>
            </a:r>
            <a:r>
              <a:rPr lang="ko-KR" altLang="en-US" sz="2400" dirty="0"/>
              <a:t>년대</a:t>
            </a:r>
            <a:r>
              <a:rPr lang="en-US" altLang="ko-KR" sz="2400" dirty="0"/>
              <a:t>)</a:t>
            </a:r>
            <a:r>
              <a:rPr lang="ko-KR" altLang="en-US" sz="2400" dirty="0"/>
              <a:t>부터 일관해서 </a:t>
            </a:r>
            <a:endParaRPr lang="en-US" altLang="ko-KR" sz="2400" dirty="0" smtClean="0"/>
          </a:p>
          <a:p>
            <a:r>
              <a:rPr lang="ko-KR" altLang="en-US" sz="2400" dirty="0" smtClean="0"/>
              <a:t>일본의 </a:t>
            </a:r>
            <a:r>
              <a:rPr lang="ko-KR" altLang="en-US" sz="2400" dirty="0"/>
              <a:t>영토였다는 </a:t>
            </a:r>
            <a:r>
              <a:rPr lang="ko-KR" altLang="en-US" sz="2400" dirty="0" smtClean="0"/>
              <a:t>것 </a:t>
            </a:r>
            <a:endParaRPr lang="ko-KR" altLang="en-US" sz="4400" b="1" dirty="0"/>
          </a:p>
          <a:p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84364" y="365126"/>
            <a:ext cx="2759444" cy="931863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일본의 도발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00192" y="836638"/>
            <a:ext cx="2653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/>
              <a:t>반박</a:t>
            </a:r>
            <a:endParaRPr lang="ko-KR" altLang="en-US" sz="5400" dirty="0"/>
          </a:p>
        </p:txBody>
      </p:sp>
      <p:grpSp>
        <p:nvGrpSpPr>
          <p:cNvPr id="2" name="그룹 23"/>
          <p:cNvGrpSpPr/>
          <p:nvPr/>
        </p:nvGrpSpPr>
        <p:grpSpPr>
          <a:xfrm>
            <a:off x="116594" y="2053463"/>
            <a:ext cx="2771800" cy="4039236"/>
            <a:chOff x="752475" y="1698625"/>
            <a:chExt cx="2962275" cy="4025900"/>
          </a:xfrm>
        </p:grpSpPr>
        <p:sp>
          <p:nvSpPr>
            <p:cNvPr id="25" name="직사각형 24"/>
            <p:cNvSpPr/>
            <p:nvPr/>
          </p:nvSpPr>
          <p:spPr>
            <a:xfrm>
              <a:off x="752475" y="1698625"/>
              <a:ext cx="2962275" cy="561975"/>
            </a:xfrm>
            <a:prstGeom prst="rect">
              <a:avLst/>
            </a:prstGeom>
            <a:solidFill>
              <a:srgbClr val="3D3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spc="-15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일본 외교문서</a:t>
              </a: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752475" y="1698625"/>
              <a:ext cx="2962275" cy="0"/>
            </a:xfrm>
            <a:prstGeom prst="line">
              <a:avLst/>
            </a:prstGeom>
            <a:ln w="25400">
              <a:solidFill>
                <a:srgbClr val="6162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752475" y="5724525"/>
              <a:ext cx="2962275" cy="0"/>
            </a:xfrm>
            <a:prstGeom prst="line">
              <a:avLst/>
            </a:prstGeom>
            <a:ln>
              <a:solidFill>
                <a:srgbClr val="6162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52475" y="2473325"/>
              <a:ext cx="2962275" cy="244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6200">
                <a:lnSpc>
                  <a:spcPct val="150000"/>
                </a:lnSpc>
              </a:pPr>
              <a:r>
                <a:rPr lang="ko-KR" altLang="en-US" b="1" dirty="0">
                  <a:cs typeface="Times New Roman"/>
                </a:rPr>
                <a:t>▪</a:t>
              </a:r>
              <a:r>
                <a:rPr lang="en-US" altLang="ko-KR" b="1" spc="-1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“</a:t>
              </a:r>
              <a:r>
                <a:rPr lang="ko-KR" altLang="en-US" b="1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죽도 근변의 송도</a:t>
              </a:r>
              <a:r>
                <a:rPr lang="en-US" altLang="ko-KR" b="1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” </a:t>
              </a:r>
            </a:p>
            <a:p>
              <a:pPr marL="76200">
                <a:lnSpc>
                  <a:spcPct val="150000"/>
                </a:lnSpc>
              </a:pPr>
              <a:r>
                <a:rPr lang="en-US" altLang="ko-KR" b="1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    (1659)</a:t>
              </a:r>
            </a:p>
            <a:p>
              <a:pPr marL="76200">
                <a:lnSpc>
                  <a:spcPct val="150000"/>
                </a:lnSpc>
              </a:pPr>
              <a:r>
                <a:rPr lang="ko-KR" altLang="en-US" b="1" dirty="0">
                  <a:cs typeface="Times New Roman"/>
                </a:rPr>
                <a:t>▪</a:t>
              </a:r>
              <a:r>
                <a:rPr lang="en-US" altLang="ko-KR" b="1" spc="-1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“</a:t>
              </a:r>
              <a:r>
                <a:rPr lang="ko-KR" altLang="en-US" b="1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죽도</a:t>
              </a:r>
              <a:r>
                <a:rPr lang="en-US" altLang="ko-KR" b="1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(</a:t>
              </a:r>
              <a:r>
                <a:rPr lang="ko-KR" altLang="en-US" b="1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울릉도</a:t>
              </a:r>
              <a:r>
                <a:rPr lang="en-US" altLang="ko-KR" b="1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)</a:t>
              </a:r>
              <a:r>
                <a:rPr lang="ko-KR" altLang="en-US" b="1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내의 송도</a:t>
              </a:r>
              <a:endParaRPr lang="en-US" altLang="ko-KR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endParaRPr>
            </a:p>
            <a:p>
              <a:pPr marL="76200">
                <a:lnSpc>
                  <a:spcPct val="150000"/>
                </a:lnSpc>
              </a:pPr>
              <a:r>
                <a:rPr lang="en-US" altLang="ko-KR" b="1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(</a:t>
              </a:r>
              <a:r>
                <a:rPr lang="ko-KR" altLang="en-US" b="1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독도</a:t>
              </a:r>
              <a:r>
                <a:rPr lang="en-US" altLang="ko-KR" b="1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)” </a:t>
              </a:r>
            </a:p>
            <a:p>
              <a:pPr marL="76200">
                <a:lnSpc>
                  <a:spcPct val="150000"/>
                </a:lnSpc>
              </a:pPr>
              <a:r>
                <a:rPr lang="en-US" altLang="ko-KR" b="1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  (1660</a:t>
              </a:r>
              <a:r>
                <a:rPr lang="ko-KR" altLang="en-US" b="1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년</a:t>
              </a:r>
              <a:r>
                <a:rPr lang="en-US" altLang="ko-KR" b="1" spc="-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</a:rPr>
                <a:t>)</a:t>
              </a:r>
            </a:p>
            <a:p>
              <a:endParaRPr lang="en-US" altLang="ko-KR" dirty="0" smtClean="0"/>
            </a:p>
          </p:txBody>
        </p:sp>
      </p:grpSp>
      <p:grpSp>
        <p:nvGrpSpPr>
          <p:cNvPr id="3" name="그룹 28"/>
          <p:cNvGrpSpPr/>
          <p:nvPr/>
        </p:nvGrpSpPr>
        <p:grpSpPr>
          <a:xfrm>
            <a:off x="3059832" y="2029226"/>
            <a:ext cx="3024336" cy="4060623"/>
            <a:chOff x="752475" y="1698625"/>
            <a:chExt cx="2962275" cy="4025900"/>
          </a:xfrm>
        </p:grpSpPr>
        <p:sp>
          <p:nvSpPr>
            <p:cNvPr id="30" name="직사각형 29"/>
            <p:cNvSpPr/>
            <p:nvPr/>
          </p:nvSpPr>
          <p:spPr>
            <a:xfrm>
              <a:off x="752475" y="1698625"/>
              <a:ext cx="2962275" cy="561975"/>
            </a:xfrm>
            <a:prstGeom prst="rect">
              <a:avLst/>
            </a:prstGeom>
            <a:solidFill>
              <a:srgbClr val="3D3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spc="-15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이미 결론 난 사항</a:t>
              </a:r>
            </a:p>
          </p:txBody>
        </p:sp>
        <p:cxnSp>
          <p:nvCxnSpPr>
            <p:cNvPr id="31" name="직선 연결선 30"/>
            <p:cNvCxnSpPr/>
            <p:nvPr/>
          </p:nvCxnSpPr>
          <p:spPr>
            <a:xfrm>
              <a:off x="752475" y="1698625"/>
              <a:ext cx="2962275" cy="0"/>
            </a:xfrm>
            <a:prstGeom prst="line">
              <a:avLst/>
            </a:prstGeom>
            <a:ln w="25400">
              <a:solidFill>
                <a:srgbClr val="6162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752475" y="5724525"/>
              <a:ext cx="2962275" cy="0"/>
            </a:xfrm>
            <a:prstGeom prst="line">
              <a:avLst/>
            </a:prstGeom>
            <a:ln>
              <a:solidFill>
                <a:srgbClr val="6162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52475" y="2473325"/>
              <a:ext cx="296227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6200">
                <a:lnSpc>
                  <a:spcPct val="150000"/>
                </a:lnSpc>
              </a:pPr>
              <a:r>
                <a:rPr lang="ko-KR" altLang="en-US" b="1" dirty="0" smtClean="0">
                  <a:latin typeface="Times New Roman"/>
                  <a:cs typeface="Times New Roman"/>
                </a:rPr>
                <a:t>▪</a:t>
              </a:r>
              <a:r>
                <a:rPr lang="ko-KR" altLang="en-US" b="1" dirty="0" smtClean="0">
                  <a:latin typeface="+mn-ea"/>
                </a:rPr>
                <a:t>안용복 </a:t>
              </a:r>
              <a:r>
                <a:rPr lang="en-US" altLang="ko-KR" b="1" dirty="0">
                  <a:latin typeface="+mn-ea"/>
                </a:rPr>
                <a:t>2</a:t>
              </a:r>
              <a:r>
                <a:rPr lang="ko-KR" altLang="en-US" b="1" dirty="0">
                  <a:latin typeface="+mn-ea"/>
                </a:rPr>
                <a:t>차도일</a:t>
              </a:r>
              <a:r>
                <a:rPr lang="en-US" altLang="ko-KR" b="1" dirty="0">
                  <a:latin typeface="+mn-ea"/>
                </a:rPr>
                <a:t>(1696</a:t>
              </a:r>
              <a:r>
                <a:rPr lang="ko-KR" altLang="en-US" b="1" dirty="0">
                  <a:latin typeface="+mn-ea"/>
                </a:rPr>
                <a:t>년</a:t>
              </a:r>
              <a:r>
                <a:rPr lang="en-US" altLang="ko-KR" b="1" dirty="0">
                  <a:latin typeface="+mn-ea"/>
                </a:rPr>
                <a:t>)</a:t>
              </a:r>
              <a:endParaRPr lang="en-US" altLang="ko-KR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endParaRPr>
            </a:p>
            <a:p>
              <a:pPr marL="76200">
                <a:lnSpc>
                  <a:spcPct val="150000"/>
                </a:lnSpc>
              </a:pPr>
              <a:r>
                <a:rPr lang="ko-KR" altLang="en-US" b="1" dirty="0">
                  <a:cs typeface="Times New Roman"/>
                </a:rPr>
                <a:t>▪ </a:t>
              </a:r>
              <a:r>
                <a:rPr lang="ko-KR" altLang="en-US" b="1" dirty="0" smtClean="0">
                  <a:latin typeface="+mn-ea"/>
                </a:rPr>
                <a:t>태정관 </a:t>
              </a:r>
              <a:r>
                <a:rPr lang="ko-KR" altLang="en-US" b="1" dirty="0">
                  <a:latin typeface="+mn-ea"/>
                </a:rPr>
                <a:t>지령 </a:t>
              </a:r>
              <a:r>
                <a:rPr lang="en-US" altLang="ko-KR" b="1" dirty="0">
                  <a:latin typeface="+mn-ea"/>
                </a:rPr>
                <a:t>(1877</a:t>
              </a:r>
              <a:r>
                <a:rPr lang="ko-KR" altLang="en-US" b="1" dirty="0">
                  <a:latin typeface="+mn-ea"/>
                </a:rPr>
                <a:t>년</a:t>
              </a:r>
              <a:r>
                <a:rPr lang="en-US" altLang="ko-KR" b="1" dirty="0">
                  <a:latin typeface="+mn-ea"/>
                </a:rPr>
                <a:t>)</a:t>
              </a:r>
            </a:p>
            <a:p>
              <a:pPr marL="76200">
                <a:lnSpc>
                  <a:spcPct val="150000"/>
                </a:lnSpc>
              </a:pPr>
              <a:r>
                <a:rPr lang="ko-KR" altLang="en-US" b="1" dirty="0">
                  <a:cs typeface="Times New Roman"/>
                </a:rPr>
                <a:t>▪ </a:t>
              </a:r>
              <a:r>
                <a:rPr lang="ko-KR" altLang="en-US" b="1" dirty="0" smtClean="0">
                  <a:latin typeface="+mn-ea"/>
                </a:rPr>
                <a:t>울릉도 </a:t>
              </a:r>
              <a:r>
                <a:rPr lang="ko-KR" altLang="en-US" b="1" dirty="0">
                  <a:latin typeface="+mn-ea"/>
                </a:rPr>
                <a:t>도해금지 조치</a:t>
              </a:r>
              <a:endParaRPr lang="en-US" altLang="ko-KR" b="1" dirty="0">
                <a:latin typeface="+mn-ea"/>
              </a:endParaRPr>
            </a:p>
            <a:p>
              <a:pPr marL="76200">
                <a:lnSpc>
                  <a:spcPct val="150000"/>
                </a:lnSpc>
              </a:pPr>
              <a:r>
                <a:rPr lang="en-US" altLang="ko-KR" b="1" dirty="0">
                  <a:latin typeface="+mn-ea"/>
                </a:rPr>
                <a:t> </a:t>
              </a:r>
              <a:r>
                <a:rPr lang="ko-KR" altLang="en-US" b="1" dirty="0">
                  <a:latin typeface="+mn-ea"/>
                </a:rPr>
                <a:t> </a:t>
              </a:r>
              <a:r>
                <a:rPr lang="en-US" altLang="ko-KR" b="1" dirty="0">
                  <a:latin typeface="+mn-ea"/>
                </a:rPr>
                <a:t>(1696</a:t>
              </a:r>
              <a:r>
                <a:rPr lang="ko-KR" altLang="en-US" b="1" dirty="0">
                  <a:latin typeface="+mn-ea"/>
                </a:rPr>
                <a:t>년</a:t>
              </a:r>
              <a:r>
                <a:rPr lang="en-US" altLang="ko-KR" b="1" dirty="0">
                  <a:latin typeface="+mn-ea"/>
                </a:rPr>
                <a:t>)</a:t>
              </a:r>
              <a:r>
                <a:rPr lang="ko-KR" altLang="en-US" b="1" dirty="0">
                  <a:latin typeface="+mn-ea"/>
                </a:rPr>
                <a:t> </a:t>
              </a:r>
              <a:endParaRPr lang="en-US" altLang="ko-KR" b="1" spc="-1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</a:endParaRPr>
            </a:p>
            <a:p>
              <a:pPr>
                <a:spcAft>
                  <a:spcPts val="600"/>
                </a:spcAft>
              </a:pPr>
              <a:endParaRPr lang="en-US" altLang="ko-KR" dirty="0" smtClean="0"/>
            </a:p>
          </p:txBody>
        </p:sp>
      </p:grpSp>
      <p:grpSp>
        <p:nvGrpSpPr>
          <p:cNvPr id="7" name="그룹 33"/>
          <p:cNvGrpSpPr/>
          <p:nvPr/>
        </p:nvGrpSpPr>
        <p:grpSpPr>
          <a:xfrm>
            <a:off x="6213210" y="2053463"/>
            <a:ext cx="2848280" cy="4039236"/>
            <a:chOff x="66529" y="1697166"/>
            <a:chExt cx="2484149" cy="4046760"/>
          </a:xfrm>
        </p:grpSpPr>
        <p:sp>
          <p:nvSpPr>
            <p:cNvPr id="35" name="직사각형 34"/>
            <p:cNvSpPr/>
            <p:nvPr/>
          </p:nvSpPr>
          <p:spPr>
            <a:xfrm>
              <a:off x="162853" y="1697166"/>
              <a:ext cx="2387825" cy="561975"/>
            </a:xfrm>
            <a:prstGeom prst="rect">
              <a:avLst/>
            </a:prstGeom>
            <a:solidFill>
              <a:srgbClr val="3D3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>
                  <a:solidFill>
                    <a:schemeClr val="bg1"/>
                  </a:solidFill>
                </a:rPr>
                <a:t>독도 도해 면허</a:t>
              </a:r>
              <a:endParaRPr lang="ko-KR" altLang="en-US" sz="2400" b="1" spc="-15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66529" y="5741071"/>
              <a:ext cx="2484149" cy="2855"/>
            </a:xfrm>
            <a:prstGeom prst="line">
              <a:avLst/>
            </a:prstGeom>
            <a:ln>
              <a:solidFill>
                <a:srgbClr val="6162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300192" y="2828128"/>
            <a:ext cx="2962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/>
            <a:r>
              <a:rPr lang="ko-KR" altLang="en-US" b="1" dirty="0">
                <a:cs typeface="Times New Roman"/>
              </a:rPr>
              <a:t>▪ </a:t>
            </a:r>
            <a:r>
              <a:rPr lang="en-US" altLang="ko-KR" b="1" dirty="0" smtClean="0">
                <a:latin typeface="+mn-ea"/>
              </a:rPr>
              <a:t>"</a:t>
            </a:r>
            <a:r>
              <a:rPr lang="ko-KR" altLang="en-US" b="1" dirty="0">
                <a:latin typeface="+mn-ea"/>
              </a:rPr>
              <a:t>일본은 울릉도로 </a:t>
            </a:r>
            <a:r>
              <a:rPr lang="ko-KR" altLang="en-US" b="1" dirty="0" err="1">
                <a:latin typeface="+mn-ea"/>
              </a:rPr>
              <a:t>갈때</a:t>
            </a:r>
            <a:r>
              <a:rPr lang="ko-KR" altLang="en-US" b="1" dirty="0">
                <a:latin typeface="+mn-ea"/>
              </a:rPr>
              <a:t> </a:t>
            </a:r>
            <a:endParaRPr lang="en-US" altLang="ko-KR" b="1" dirty="0">
              <a:latin typeface="+mn-ea"/>
            </a:endParaRPr>
          </a:p>
          <a:p>
            <a:pPr marL="76200"/>
            <a:r>
              <a:rPr lang="ko-KR" altLang="en-US" b="1" dirty="0" err="1">
                <a:latin typeface="+mn-ea"/>
              </a:rPr>
              <a:t>정박장이나</a:t>
            </a:r>
            <a:r>
              <a:rPr lang="ko-KR" altLang="en-US" b="1" dirty="0">
                <a:latin typeface="+mn-ea"/>
              </a:rPr>
              <a:t> </a:t>
            </a:r>
            <a:r>
              <a:rPr lang="ko-KR" altLang="en-US" b="1" dirty="0" err="1">
                <a:latin typeface="+mn-ea"/>
              </a:rPr>
              <a:t>어채지로</a:t>
            </a:r>
            <a:r>
              <a:rPr lang="ko-KR" altLang="en-US" b="1" dirty="0">
                <a:latin typeface="+mn-ea"/>
              </a:rPr>
              <a:t> </a:t>
            </a:r>
            <a:endParaRPr lang="en-US" altLang="ko-KR" b="1" dirty="0">
              <a:latin typeface="+mn-ea"/>
            </a:endParaRPr>
          </a:p>
          <a:p>
            <a:pPr marL="76200"/>
            <a:r>
              <a:rPr lang="ko-KR" altLang="en-US" b="1" dirty="0">
                <a:latin typeface="+mn-ea"/>
              </a:rPr>
              <a:t>독도를 이용</a:t>
            </a:r>
            <a:r>
              <a:rPr lang="en-US" altLang="ko-KR" b="1" dirty="0">
                <a:latin typeface="+mn-ea"/>
              </a:rPr>
              <a:t>"</a:t>
            </a:r>
            <a:r>
              <a:rPr lang="ko-KR" altLang="en-US" b="1" dirty="0">
                <a:latin typeface="+mn-ea"/>
              </a:rPr>
              <a:t>하는 정도</a:t>
            </a:r>
            <a:endParaRPr lang="en-US" altLang="ko-KR" b="1" dirty="0">
              <a:latin typeface="+mn-ea"/>
            </a:endParaRPr>
          </a:p>
          <a:p>
            <a:pPr marL="76200"/>
            <a:endParaRPr lang="en-US" altLang="ko-KR" b="1" dirty="0">
              <a:latin typeface="+mn-ea"/>
            </a:endParaRPr>
          </a:p>
          <a:p>
            <a:pPr marL="76200"/>
            <a:r>
              <a:rPr lang="ko-KR" altLang="ko-KR" b="1" dirty="0">
                <a:latin typeface="+mn-ea"/>
              </a:rPr>
              <a:t>→</a:t>
            </a:r>
            <a:r>
              <a:rPr lang="en-US" altLang="ko-KR" b="1" dirty="0">
                <a:latin typeface="+mn-ea"/>
              </a:rPr>
              <a:t> "</a:t>
            </a:r>
            <a:r>
              <a:rPr lang="ko-KR" altLang="en-US" b="1" dirty="0">
                <a:latin typeface="+mn-ea"/>
              </a:rPr>
              <a:t>독도 도해 금지령</a:t>
            </a:r>
            <a:r>
              <a:rPr lang="en-US" altLang="ko-KR" b="1" dirty="0">
                <a:latin typeface="+mn-ea"/>
              </a:rPr>
              <a:t>“</a:t>
            </a:r>
          </a:p>
          <a:p>
            <a:pPr marL="76200"/>
            <a:r>
              <a:rPr lang="ko-KR" altLang="en-US" b="1" dirty="0">
                <a:latin typeface="+mn-ea"/>
              </a:rPr>
              <a:t>을 내릴 필요</a:t>
            </a:r>
            <a:r>
              <a:rPr lang="en-US" altLang="ko-KR" b="1" dirty="0">
                <a:latin typeface="+mn-ea"/>
              </a:rPr>
              <a:t>x</a:t>
            </a:r>
          </a:p>
          <a:p>
            <a:pPr>
              <a:spcAft>
                <a:spcPts val="600"/>
              </a:spcAft>
            </a:pPr>
            <a:endParaRPr lang="en-US" altLang="ko-KR" dirty="0" smtClean="0"/>
          </a:p>
        </p:txBody>
      </p:sp>
      <p:sp>
        <p:nvSpPr>
          <p:cNvPr id="21" name="타원 20"/>
          <p:cNvSpPr/>
          <p:nvPr/>
        </p:nvSpPr>
        <p:spPr>
          <a:xfrm>
            <a:off x="138599" y="1099570"/>
            <a:ext cx="4324157" cy="446449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dirty="0" smtClean="0">
                <a:solidFill>
                  <a:srgbClr val="FFCC66"/>
                </a:solidFill>
              </a:rPr>
              <a:t>17</a:t>
            </a:r>
            <a:r>
              <a:rPr lang="ko-KR" altLang="en-US" dirty="0">
                <a:solidFill>
                  <a:srgbClr val="FFCC66"/>
                </a:solidFill>
              </a:rPr>
              <a:t>세기 중엽의 일본 고문헌인 </a:t>
            </a:r>
            <a:r>
              <a:rPr lang="en-US" altLang="ko-KR" dirty="0">
                <a:solidFill>
                  <a:srgbClr val="FFCC66"/>
                </a:solidFill>
              </a:rPr>
              <a:t>『</a:t>
            </a:r>
            <a:r>
              <a:rPr lang="ko-KR" altLang="en-US" dirty="0" err="1">
                <a:solidFill>
                  <a:srgbClr val="FFCC66"/>
                </a:solidFill>
              </a:rPr>
              <a:t>은주시청합기</a:t>
            </a:r>
            <a:r>
              <a:rPr lang="en-US" altLang="ko-KR" dirty="0">
                <a:solidFill>
                  <a:srgbClr val="FFCC66"/>
                </a:solidFill>
              </a:rPr>
              <a:t>』</a:t>
            </a:r>
            <a:r>
              <a:rPr lang="ko-KR" altLang="en-US" dirty="0">
                <a:solidFill>
                  <a:srgbClr val="FFCC66"/>
                </a:solidFill>
              </a:rPr>
              <a:t>에는</a:t>
            </a:r>
            <a:r>
              <a:rPr lang="ko-KR" altLang="en-US" sz="2400" b="1" dirty="0">
                <a:solidFill>
                  <a:srgbClr val="FFCC66"/>
                </a:solidFill>
              </a:rPr>
              <a:t> </a:t>
            </a:r>
            <a:endParaRPr lang="en-US" altLang="ko-KR" sz="2400" b="1" dirty="0" smtClean="0">
              <a:solidFill>
                <a:srgbClr val="FFCC66"/>
              </a:solidFill>
            </a:endParaRPr>
          </a:p>
          <a:p>
            <a:pPr fontAlgn="base"/>
            <a:r>
              <a:rPr lang="en-US" altLang="ko-KR" sz="2400" b="1" dirty="0" smtClean="0">
                <a:solidFill>
                  <a:schemeClr val="tx1"/>
                </a:solidFill>
              </a:rPr>
              <a:t>"</a:t>
            </a:r>
            <a:r>
              <a:rPr lang="ko-KR" altLang="en-US" sz="2400" b="1" dirty="0">
                <a:solidFill>
                  <a:schemeClr val="tx1"/>
                </a:solidFill>
              </a:rPr>
              <a:t>일본이 서북쪽 한계를 </a:t>
            </a:r>
            <a:r>
              <a:rPr lang="ko-KR" altLang="en-US" sz="2400" b="1" dirty="0" err="1">
                <a:solidFill>
                  <a:schemeClr val="tx1"/>
                </a:solidFill>
              </a:rPr>
              <a:t>오키섬으로</a:t>
            </a:r>
            <a:r>
              <a:rPr lang="ko-KR" altLang="en-US" sz="2400" b="1" dirty="0">
                <a:solidFill>
                  <a:schemeClr val="tx1"/>
                </a:solidFill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한다</a:t>
            </a:r>
            <a:r>
              <a:rPr lang="en-US" altLang="ko-KR" dirty="0" smtClean="0">
                <a:solidFill>
                  <a:schemeClr val="tx1"/>
                </a:solidFill>
              </a:rPr>
              <a:t>“</a:t>
            </a:r>
          </a:p>
          <a:p>
            <a:pPr fontAlgn="base"/>
            <a:r>
              <a:rPr lang="ko-KR" altLang="en-US" dirty="0" smtClean="0">
                <a:solidFill>
                  <a:srgbClr val="FFCC66"/>
                </a:solidFill>
              </a:rPr>
              <a:t>고 기록</a:t>
            </a:r>
            <a:endParaRPr lang="en-US" altLang="ko-KR" dirty="0" smtClean="0">
              <a:solidFill>
                <a:srgbClr val="FFCC66"/>
              </a:solidFill>
            </a:endParaRPr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ko-KR" dirty="0" smtClean="0">
                <a:solidFill>
                  <a:srgbClr val="FFCC66"/>
                </a:solidFill>
              </a:rPr>
              <a:t>→</a:t>
            </a:r>
            <a:r>
              <a:rPr lang="ko-KR" altLang="en-US" sz="2400" dirty="0" smtClean="0">
                <a:solidFill>
                  <a:srgbClr val="FFCC66"/>
                </a:solidFill>
              </a:rPr>
              <a:t> </a:t>
            </a:r>
            <a:r>
              <a:rPr lang="ko-KR" altLang="en-US" sz="2400" dirty="0">
                <a:solidFill>
                  <a:srgbClr val="FFCC66"/>
                </a:solidFill>
              </a:rPr>
              <a:t>일본이 </a:t>
            </a:r>
            <a:endParaRPr lang="en-US" altLang="ko-KR" sz="2400" dirty="0" smtClean="0">
              <a:solidFill>
                <a:srgbClr val="FFCC66"/>
              </a:solidFill>
            </a:endParaRPr>
          </a:p>
          <a:p>
            <a:pPr fontAlgn="base"/>
            <a:r>
              <a:rPr lang="ko-KR" altLang="en-US" sz="2400" b="1" dirty="0" smtClean="0">
                <a:solidFill>
                  <a:schemeClr val="tx1"/>
                </a:solidFill>
              </a:rPr>
              <a:t>울릉도와</a:t>
            </a:r>
            <a:r>
              <a:rPr lang="ko-KR" altLang="en-US" sz="2400" dirty="0" smtClean="0"/>
              <a:t> </a:t>
            </a:r>
            <a:r>
              <a:rPr lang="ko-KR" altLang="en-US" sz="2400" b="1" dirty="0">
                <a:solidFill>
                  <a:schemeClr val="tx1"/>
                </a:solidFill>
              </a:rPr>
              <a:t>독도를 자국의 영토에서 제외</a:t>
            </a:r>
            <a:r>
              <a:rPr lang="ko-KR" altLang="en-US" sz="2400" dirty="0">
                <a:solidFill>
                  <a:srgbClr val="FFCC66"/>
                </a:solidFill>
              </a:rPr>
              <a:t>하고 있었음을 </a:t>
            </a:r>
            <a:r>
              <a:rPr lang="ko-KR" altLang="en-US" sz="2400" dirty="0" err="1">
                <a:solidFill>
                  <a:srgbClr val="FFCC66"/>
                </a:solidFill>
              </a:rPr>
              <a:t>알수있다</a:t>
            </a:r>
            <a:r>
              <a:rPr lang="en-US" altLang="ko-KR" sz="2400" dirty="0">
                <a:solidFill>
                  <a:srgbClr val="FFCC66"/>
                </a:solidFill>
              </a:rPr>
              <a:t>. </a:t>
            </a:r>
            <a:endParaRPr lang="ko-KR" altLang="en-US" sz="2400" dirty="0">
              <a:solidFill>
                <a:srgbClr val="FFCC66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685566" y="1148048"/>
            <a:ext cx="4392488" cy="4367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dirty="0" smtClean="0">
                <a:solidFill>
                  <a:srgbClr val="FFCC66"/>
                </a:solidFill>
              </a:rPr>
              <a:t>17</a:t>
            </a:r>
            <a:r>
              <a:rPr lang="ko-KR" altLang="en-US" dirty="0">
                <a:solidFill>
                  <a:srgbClr val="FFCC66"/>
                </a:solidFill>
              </a:rPr>
              <a:t>세기 말 일본 막부 정권이 </a:t>
            </a:r>
            <a:r>
              <a:rPr lang="en-US" altLang="ko-KR" sz="2000" dirty="0">
                <a:solidFill>
                  <a:schemeClr val="tx1"/>
                </a:solidFill>
              </a:rPr>
              <a:t>"</a:t>
            </a:r>
            <a:r>
              <a:rPr lang="ko-KR" altLang="en-US" sz="2000" dirty="0">
                <a:solidFill>
                  <a:schemeClr val="tx1"/>
                </a:solidFill>
              </a:rPr>
              <a:t>죽도</a:t>
            </a:r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>
                <a:solidFill>
                  <a:schemeClr val="tx1"/>
                </a:solidFill>
              </a:rPr>
              <a:t>울릉도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  <a:r>
              <a:rPr lang="ko-KR" altLang="en-US" sz="2000" dirty="0">
                <a:solidFill>
                  <a:schemeClr val="tx1"/>
                </a:solidFill>
              </a:rPr>
              <a:t>외 </a:t>
            </a:r>
            <a:r>
              <a:rPr lang="ko-KR" altLang="en-US" sz="2000" dirty="0" err="1">
                <a:solidFill>
                  <a:schemeClr val="tx1"/>
                </a:solidFill>
              </a:rPr>
              <a:t>돗토리번에</a:t>
            </a:r>
            <a:r>
              <a:rPr lang="ko-KR" altLang="en-US" sz="2000" dirty="0">
                <a:solidFill>
                  <a:schemeClr val="tx1"/>
                </a:solidFill>
              </a:rPr>
              <a:t> 부속된 섬이 있는가</a:t>
            </a:r>
            <a:r>
              <a:rPr lang="en-US" altLang="ko-KR" sz="2000" dirty="0" smtClean="0">
                <a:solidFill>
                  <a:schemeClr val="tx1"/>
                </a:solidFill>
              </a:rPr>
              <a:t>?＂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FFCC66"/>
                </a:solidFill>
              </a:rPr>
              <a:t>→ </a:t>
            </a:r>
            <a:r>
              <a:rPr lang="ko-KR" altLang="en-US" dirty="0" err="1">
                <a:solidFill>
                  <a:srgbClr val="FFCC66"/>
                </a:solidFill>
              </a:rPr>
              <a:t>돗토리번에서는</a:t>
            </a:r>
            <a:r>
              <a:rPr lang="ko-KR" altLang="en-US" dirty="0">
                <a:solidFill>
                  <a:srgbClr val="FFCC66"/>
                </a:solidFill>
              </a:rPr>
              <a:t> </a:t>
            </a:r>
            <a:r>
              <a:rPr lang="en-US" altLang="ko-KR" sz="2400" b="1" dirty="0">
                <a:solidFill>
                  <a:schemeClr val="tx1"/>
                </a:solidFill>
              </a:rPr>
              <a:t>"</a:t>
            </a:r>
            <a:r>
              <a:rPr lang="ko-KR" altLang="en-US" sz="2400" b="1" dirty="0">
                <a:solidFill>
                  <a:schemeClr val="tx1"/>
                </a:solidFill>
              </a:rPr>
              <a:t>죽도</a:t>
            </a:r>
            <a:r>
              <a:rPr lang="en-US" altLang="ko-KR" sz="2400" b="1" dirty="0">
                <a:solidFill>
                  <a:schemeClr val="tx1"/>
                </a:solidFill>
              </a:rPr>
              <a:t>(</a:t>
            </a:r>
            <a:r>
              <a:rPr lang="ko-KR" altLang="en-US" sz="2400" b="1" dirty="0">
                <a:solidFill>
                  <a:schemeClr val="tx1"/>
                </a:solidFill>
              </a:rPr>
              <a:t>울릉도</a:t>
            </a:r>
            <a:r>
              <a:rPr lang="en-US" altLang="ko-KR" sz="2400" b="1" dirty="0">
                <a:solidFill>
                  <a:schemeClr val="tx1"/>
                </a:solidFill>
              </a:rPr>
              <a:t>), </a:t>
            </a:r>
            <a:r>
              <a:rPr lang="ko-KR" altLang="en-US" sz="2400" b="1" dirty="0">
                <a:solidFill>
                  <a:schemeClr val="tx1"/>
                </a:solidFill>
              </a:rPr>
              <a:t>송도</a:t>
            </a:r>
            <a:r>
              <a:rPr lang="en-US" altLang="ko-KR" sz="2400" b="1" dirty="0">
                <a:solidFill>
                  <a:schemeClr val="tx1"/>
                </a:solidFill>
              </a:rPr>
              <a:t>(</a:t>
            </a:r>
            <a:r>
              <a:rPr lang="ko-KR" altLang="en-US" sz="2400" b="1" dirty="0">
                <a:solidFill>
                  <a:schemeClr val="tx1"/>
                </a:solidFill>
              </a:rPr>
              <a:t>독도</a:t>
            </a:r>
            <a:r>
              <a:rPr lang="en-US" altLang="ko-KR" sz="2400" b="1" dirty="0">
                <a:solidFill>
                  <a:schemeClr val="tx1"/>
                </a:solidFill>
              </a:rPr>
              <a:t>)</a:t>
            </a:r>
            <a:r>
              <a:rPr lang="ko-KR" altLang="en-US" sz="2400" b="1" dirty="0">
                <a:solidFill>
                  <a:schemeClr val="tx1"/>
                </a:solidFill>
              </a:rPr>
              <a:t>는 </a:t>
            </a:r>
            <a:r>
              <a:rPr lang="ko-KR" altLang="en-US" sz="2400" b="1" dirty="0" err="1">
                <a:solidFill>
                  <a:schemeClr val="tx1"/>
                </a:solidFill>
              </a:rPr>
              <a:t>물롱</a:t>
            </a:r>
            <a:r>
              <a:rPr lang="ko-KR" altLang="en-US" sz="2400" b="1" dirty="0">
                <a:solidFill>
                  <a:schemeClr val="tx1"/>
                </a:solidFill>
              </a:rPr>
              <a:t> 그 밖에 부속된 섬은 없다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.“</a:t>
            </a:r>
            <a:endParaRPr lang="en-US" altLang="ko-KR" dirty="0"/>
          </a:p>
          <a:p>
            <a:pPr fontAlgn="base"/>
            <a:r>
              <a:rPr lang="ko-KR" altLang="en-US" dirty="0" smtClean="0">
                <a:solidFill>
                  <a:srgbClr val="FFCC66"/>
                </a:solidFill>
              </a:rPr>
              <a:t>회답</a:t>
            </a:r>
            <a:endParaRPr lang="en-US" altLang="ko-KR" dirty="0" smtClean="0">
              <a:solidFill>
                <a:srgbClr val="FFCC66"/>
              </a:solidFill>
            </a:endParaRPr>
          </a:p>
          <a:p>
            <a:pPr fontAlgn="base"/>
            <a:r>
              <a:rPr lang="ko-KR" altLang="ko-KR" dirty="0"/>
              <a:t>→</a:t>
            </a:r>
            <a:r>
              <a:rPr lang="ko-KR" altLang="en-US" dirty="0" smtClean="0"/>
              <a:t> </a:t>
            </a:r>
            <a:r>
              <a:rPr lang="ko-KR" altLang="en-US" sz="2400" dirty="0">
                <a:solidFill>
                  <a:schemeClr val="tx1"/>
                </a:solidFill>
              </a:rPr>
              <a:t>울릉도 와 독도가 </a:t>
            </a:r>
            <a:r>
              <a:rPr lang="ko-KR" altLang="en-US" sz="2400" dirty="0" err="1">
                <a:solidFill>
                  <a:schemeClr val="tx1"/>
                </a:solidFill>
              </a:rPr>
              <a:t>돗토리번</a:t>
            </a:r>
            <a:r>
              <a:rPr lang="ko-KR" altLang="en-US" sz="2400" dirty="0">
                <a:solidFill>
                  <a:schemeClr val="tx1"/>
                </a:solidFill>
              </a:rPr>
              <a:t> 소속이 아님을 분명하게 밝힌 바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321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915816" y="562542"/>
            <a:ext cx="0" cy="537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65184" y="562542"/>
            <a:ext cx="5688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800" b="1" dirty="0" err="1"/>
              <a:t>시네마현</a:t>
            </a:r>
            <a:r>
              <a:rPr lang="ko-KR" altLang="en-US" sz="2800" b="1" dirty="0"/>
              <a:t> 고시 제 </a:t>
            </a:r>
            <a:r>
              <a:rPr lang="en-US" altLang="ko-KR" sz="2800" b="1" dirty="0"/>
              <a:t>40</a:t>
            </a:r>
            <a:r>
              <a:rPr lang="ko-KR" altLang="en-US" sz="2800" b="1" dirty="0" smtClean="0"/>
              <a:t>호 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algn="ctr" fontAlgn="base"/>
            <a:r>
              <a:rPr lang="ko-KR" altLang="en-US" sz="3200" b="1" dirty="0" err="1" smtClean="0"/>
              <a:t>독토영토편입</a:t>
            </a:r>
            <a:r>
              <a:rPr lang="en-US" altLang="ko-KR" sz="3200" b="1" dirty="0"/>
              <a:t> </a:t>
            </a:r>
            <a:endParaRPr lang="ko-KR" altLang="en-US" sz="4000" b="1" dirty="0"/>
          </a:p>
          <a:p>
            <a:pPr algn="ctr"/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84364" y="365126"/>
            <a:ext cx="2759444" cy="931863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일본의 도발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23528" y="1628800"/>
            <a:ext cx="8530288" cy="4291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98456" y="2242740"/>
            <a:ext cx="7861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/>
              <a:t>"</a:t>
            </a:r>
            <a:r>
              <a:rPr lang="ko-KR" altLang="en-US" sz="2000" b="1" dirty="0" err="1"/>
              <a:t>시마네현</a:t>
            </a:r>
            <a:r>
              <a:rPr lang="ko-KR" altLang="en-US" sz="2000" b="1" dirty="0"/>
              <a:t> 고시 제</a:t>
            </a:r>
            <a:r>
              <a:rPr lang="en-US" altLang="ko-KR" sz="2000" b="1" dirty="0"/>
              <a:t>40</a:t>
            </a:r>
            <a:r>
              <a:rPr lang="ko-KR" altLang="en-US" sz="2000" b="1" dirty="0"/>
              <a:t>호</a:t>
            </a:r>
            <a:r>
              <a:rPr lang="en-US" altLang="ko-KR" sz="2000" b="1" dirty="0"/>
              <a:t>"</a:t>
            </a:r>
            <a:endParaRPr lang="ko-KR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299695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1905</a:t>
            </a:r>
            <a:r>
              <a:rPr lang="ko-KR" altLang="en-US" sz="2400" dirty="0"/>
              <a:t>년 </a:t>
            </a:r>
            <a:r>
              <a:rPr lang="en-US" altLang="ko-KR" sz="2400" dirty="0"/>
              <a:t>2</a:t>
            </a:r>
            <a:r>
              <a:rPr lang="ko-KR" altLang="en-US" sz="2400" dirty="0"/>
              <a:t>월 </a:t>
            </a:r>
            <a:r>
              <a:rPr lang="en-US" altLang="ko-KR" sz="2400" dirty="0"/>
              <a:t>22</a:t>
            </a:r>
            <a:r>
              <a:rPr lang="ko-KR" altLang="en-US" sz="2400" dirty="0"/>
              <a:t>일 </a:t>
            </a:r>
            <a:endParaRPr lang="en-US" altLang="ko-KR" sz="2400" dirty="0" smtClean="0"/>
          </a:p>
          <a:p>
            <a:r>
              <a:rPr lang="ko-KR" altLang="en-US" sz="2400" dirty="0" smtClean="0"/>
              <a:t>일본 </a:t>
            </a:r>
            <a:r>
              <a:rPr lang="ko-KR" altLang="en-US" sz="2400" dirty="0"/>
              <a:t>정부가 독도를 일방적으로 </a:t>
            </a:r>
            <a:r>
              <a:rPr lang="ko-KR" altLang="en-US" sz="2400" dirty="0" err="1"/>
              <a:t>시마네현에</a:t>
            </a:r>
            <a:r>
              <a:rPr lang="ko-KR" altLang="en-US" sz="2400" dirty="0"/>
              <a:t> </a:t>
            </a:r>
            <a:endParaRPr lang="en-US" altLang="ko-KR" sz="2400" dirty="0" smtClean="0"/>
          </a:p>
          <a:p>
            <a:r>
              <a:rPr lang="ko-KR" altLang="en-US" sz="2400" dirty="0" smtClean="0"/>
              <a:t>편입시킨 </a:t>
            </a:r>
            <a:r>
              <a:rPr lang="ko-KR" altLang="en-US" sz="2400" dirty="0"/>
              <a:t>사실을 알린 </a:t>
            </a:r>
            <a:r>
              <a:rPr lang="ko-KR" altLang="en-US" sz="2400" dirty="0" smtClean="0"/>
              <a:t>고시</a:t>
            </a:r>
            <a:r>
              <a:rPr lang="en-US" altLang="ko-KR" sz="2400" dirty="0" smtClean="0"/>
              <a:t>. </a:t>
            </a:r>
            <a:endParaRPr lang="ko-KR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479715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accent5"/>
                </a:solidFill>
              </a:rPr>
              <a:t>무주지론</a:t>
            </a:r>
            <a:endParaRPr lang="ko-KR" altLang="en-US" sz="2800" b="1" dirty="0">
              <a:solidFill>
                <a:schemeClr val="accent5"/>
              </a:solidFill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3059832" y="4638483"/>
            <a:ext cx="877327" cy="840558"/>
          </a:xfrm>
          <a:prstGeom prst="rightArrow">
            <a:avLst>
              <a:gd name="adj1" fmla="val 53980"/>
              <a:gd name="adj2" fmla="val 55473"/>
            </a:avLst>
          </a:prstGeom>
          <a:gradFill flip="none" rotWithShape="1">
            <a:gsLst>
              <a:gs pos="0">
                <a:srgbClr val="8DB3DF">
                  <a:alpha val="50000"/>
                </a:srgbClr>
              </a:gs>
              <a:gs pos="50000">
                <a:srgbClr val="8DB3DF">
                  <a:alpha val="70000"/>
                </a:srgbClr>
              </a:gs>
              <a:gs pos="100000">
                <a:srgbClr val="8DB3DF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endParaRPr lang="ko-KR" altLang="en-US" b="1" spc="-50">
              <a:gradFill>
                <a:gsLst>
                  <a:gs pos="0">
                    <a:srgbClr val="8DB3DF"/>
                  </a:gs>
                  <a:gs pos="50000">
                    <a:srgbClr val="8DB3DF"/>
                  </a:gs>
                  <a:gs pos="100000">
                    <a:srgbClr val="8DB3DF"/>
                  </a:gs>
                </a:gsLst>
                <a:lin ang="0" scaled="1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3988" y="4678700"/>
            <a:ext cx="4140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5"/>
                </a:solidFill>
              </a:rPr>
              <a:t>일본은 독도를 </a:t>
            </a:r>
            <a:r>
              <a:rPr lang="ko-KR" altLang="en-US" sz="2400" dirty="0" err="1">
                <a:solidFill>
                  <a:schemeClr val="accent5"/>
                </a:solidFill>
              </a:rPr>
              <a:t>오키섬에</a:t>
            </a:r>
            <a:r>
              <a:rPr lang="ko-KR" altLang="en-US" sz="2400" dirty="0">
                <a:solidFill>
                  <a:schemeClr val="accent5"/>
                </a:solidFill>
              </a:rPr>
              <a:t> 편입하면서 국제법상 주인이 없는 땅은 선점하는 나라의 </a:t>
            </a:r>
            <a:r>
              <a:rPr lang="ko-KR" altLang="en-US" sz="2400" dirty="0" smtClean="0">
                <a:solidFill>
                  <a:schemeClr val="accent5"/>
                </a:solidFill>
              </a:rPr>
              <a:t>것</a:t>
            </a:r>
            <a:endParaRPr lang="ko-KR" alt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2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2915816" y="562542"/>
            <a:ext cx="0" cy="537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65184" y="562542"/>
            <a:ext cx="5688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800" b="1" dirty="0" err="1"/>
              <a:t>시네마현</a:t>
            </a:r>
            <a:r>
              <a:rPr lang="ko-KR" altLang="en-US" sz="2800" b="1" dirty="0"/>
              <a:t> 고시 제 </a:t>
            </a:r>
            <a:r>
              <a:rPr lang="en-US" altLang="ko-KR" sz="2800" b="1" dirty="0"/>
              <a:t>40</a:t>
            </a:r>
            <a:r>
              <a:rPr lang="ko-KR" altLang="en-US" sz="2800" b="1" dirty="0" smtClean="0"/>
              <a:t>호 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algn="ctr" fontAlgn="base"/>
            <a:r>
              <a:rPr lang="ko-KR" altLang="en-US" sz="3200" b="1" dirty="0" err="1" smtClean="0"/>
              <a:t>독토영토편입</a:t>
            </a:r>
            <a:r>
              <a:rPr lang="en-US" altLang="ko-KR" sz="3200" b="1" dirty="0"/>
              <a:t> </a:t>
            </a:r>
            <a:r>
              <a:rPr lang="ko-KR" altLang="en-US" sz="5400" b="1" dirty="0" smtClean="0"/>
              <a:t>반박</a:t>
            </a:r>
            <a:endParaRPr lang="ko-KR" altLang="en-US" sz="5400" b="1" dirty="0"/>
          </a:p>
          <a:p>
            <a:pPr algn="ctr"/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84364" y="365126"/>
            <a:ext cx="2759444" cy="931863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일본의 도발</a:t>
            </a: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340944" y="1832920"/>
            <a:ext cx="4248472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1900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ko-KR" altLang="en-US" dirty="0" smtClean="0">
                <a:solidFill>
                  <a:schemeClr val="tx1"/>
                </a:solidFill>
              </a:rPr>
              <a:t>대한제국은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sz="2000" b="1" dirty="0" smtClean="0">
                <a:solidFill>
                  <a:schemeClr val="tx1"/>
                </a:solidFill>
              </a:rPr>
              <a:t>고종황제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칙령</a:t>
            </a:r>
            <a:r>
              <a:rPr lang="en-US" altLang="ko-KR" sz="2800" b="1" dirty="0">
                <a:solidFill>
                  <a:schemeClr val="tx1"/>
                </a:solidFill>
              </a:rPr>
              <a:t>41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호 </a:t>
            </a:r>
            <a:r>
              <a:rPr lang="ko-KR" altLang="en-US" dirty="0" smtClean="0">
                <a:solidFill>
                  <a:schemeClr val="tx1"/>
                </a:solidFill>
              </a:rPr>
              <a:t>로 </a:t>
            </a:r>
            <a:r>
              <a:rPr lang="ko-KR" altLang="en-US" dirty="0">
                <a:solidFill>
                  <a:schemeClr val="tx1"/>
                </a:solidFill>
              </a:rPr>
              <a:t>울릉도를 </a:t>
            </a:r>
            <a:r>
              <a:rPr lang="ko-KR" altLang="en-US" dirty="0" err="1">
                <a:solidFill>
                  <a:schemeClr val="tx1"/>
                </a:solidFill>
              </a:rPr>
              <a:t>울도로</a:t>
            </a:r>
            <a:r>
              <a:rPr lang="ko-KR" altLang="en-US" dirty="0">
                <a:solidFill>
                  <a:schemeClr val="tx1"/>
                </a:solidFill>
              </a:rPr>
              <a:t> 개칭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관할지역을 울릉전도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죽도와 </a:t>
            </a:r>
            <a:r>
              <a:rPr lang="ko-KR" altLang="en-US" dirty="0" err="1">
                <a:solidFill>
                  <a:schemeClr val="tx1"/>
                </a:solidFill>
              </a:rPr>
              <a:t>석도로</a:t>
            </a:r>
            <a:r>
              <a:rPr lang="ko-KR" altLang="en-US" dirty="0">
                <a:solidFill>
                  <a:schemeClr val="tx1"/>
                </a:solidFill>
              </a:rPr>
              <a:t> 하였다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4788024" y="1870359"/>
            <a:ext cx="4248472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이외에도 독도가 무주지가 아니라 한국의 영토라는 사실을 증명하는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sz="2800" dirty="0" smtClean="0">
                <a:solidFill>
                  <a:schemeClr val="tx1"/>
                </a:solidFill>
              </a:rPr>
              <a:t>한국측의 자료 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+</a:t>
            </a:r>
            <a:r>
              <a:rPr lang="en-US" altLang="ko-KR" sz="2800" dirty="0" smtClean="0">
                <a:solidFill>
                  <a:schemeClr val="tx1"/>
                </a:solidFill>
              </a:rPr>
              <a:t> </a:t>
            </a:r>
            <a:r>
              <a:rPr lang="ko-KR" altLang="en-US" sz="2800" dirty="0" smtClean="0">
                <a:solidFill>
                  <a:schemeClr val="tx1"/>
                </a:solidFill>
              </a:rPr>
              <a:t>일본의 자료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18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4364" y="365126"/>
            <a:ext cx="3119484" cy="931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Adobe 고딕 Std B" pitchFamily="34" charset="-127"/>
                <a:cs typeface="+mj-cs"/>
              </a:defRPr>
            </a:lvl1pPr>
          </a:lstStyle>
          <a:p>
            <a:r>
              <a:rPr lang="en-US" altLang="ko-KR" dirty="0" smtClean="0"/>
              <a:t>2. </a:t>
            </a:r>
            <a:r>
              <a:rPr lang="ko-KR" altLang="en-US" dirty="0" smtClean="0"/>
              <a:t>일본의 도발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2915816" y="562542"/>
            <a:ext cx="0" cy="537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61272" y="742991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/>
              <a:t>대일강화조약에는 “일본이 독도를 포기한다는”는 주장이 없다는 것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1135" y="1653693"/>
            <a:ext cx="8526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/>
              <a:t>1951</a:t>
            </a:r>
            <a:r>
              <a:rPr lang="ko-KR" altLang="en-US" sz="2400" dirty="0"/>
              <a:t>년 샌프란시스코 강화조약에 </a:t>
            </a:r>
            <a:r>
              <a:rPr lang="ko-KR" altLang="en-US" sz="2400" dirty="0" smtClean="0"/>
              <a:t>독립을 </a:t>
            </a:r>
            <a:r>
              <a:rPr lang="ko-KR" altLang="en-US" sz="2400" dirty="0"/>
              <a:t>승인하고 모든 권리</a:t>
            </a:r>
            <a:r>
              <a:rPr lang="en-US" altLang="ko-KR" sz="2400" dirty="0"/>
              <a:t>, </a:t>
            </a:r>
            <a:r>
              <a:rPr lang="ko-KR" altLang="en-US" sz="2400" dirty="0"/>
              <a:t>권원 및 청구권을 포기한 </a:t>
            </a:r>
            <a:r>
              <a:rPr lang="en-US" altLang="ko-KR" sz="2400" dirty="0"/>
              <a:t>'</a:t>
            </a:r>
            <a:r>
              <a:rPr lang="ko-KR" altLang="en-US" sz="2400" dirty="0"/>
              <a:t>조선</a:t>
            </a:r>
            <a:r>
              <a:rPr lang="en-US" altLang="ko-KR" sz="2400" dirty="0"/>
              <a:t>'</a:t>
            </a:r>
            <a:r>
              <a:rPr lang="ko-KR" altLang="en-US" sz="2400" dirty="0"/>
              <a:t>에 </a:t>
            </a:r>
            <a:r>
              <a:rPr lang="ko-KR" altLang="en-US" sz="3200" b="1" dirty="0"/>
              <a:t>독도는 포함되어 있지 않는다</a:t>
            </a:r>
            <a:r>
              <a:rPr lang="en-US" altLang="ko-KR" sz="2400" dirty="0"/>
              <a:t>.</a:t>
            </a:r>
            <a:r>
              <a:rPr lang="ko-KR" altLang="en-US" sz="2400" dirty="0"/>
              <a:t>따라서 독도의 영유권을 주장했다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4577" y="3071862"/>
            <a:ext cx="7609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이미 </a:t>
            </a:r>
            <a:r>
              <a:rPr lang="ko-KR" altLang="en-US" sz="3200" dirty="0">
                <a:latin typeface="Adobe 고딕 Std B" pitchFamily="34" charset="-127"/>
                <a:ea typeface="Adobe 고딕 Std B" pitchFamily="34" charset="-127"/>
              </a:rPr>
              <a:t>연합국이 한국 해방 직후에 내린 </a:t>
            </a:r>
            <a:endParaRPr lang="en-US" altLang="ko-KR" sz="3200" dirty="0" smtClean="0">
              <a:latin typeface="Adobe 고딕 Std B" pitchFamily="34" charset="-127"/>
              <a:ea typeface="Adobe 고딕 Std B" pitchFamily="34" charset="-127"/>
            </a:endParaRPr>
          </a:p>
          <a:p>
            <a:pPr fontAlgn="base"/>
            <a:r>
              <a:rPr lang="ko-KR" altLang="en-US" sz="3200" dirty="0" smtClean="0">
                <a:latin typeface="Adobe 고딕 Std B" pitchFamily="34" charset="-127"/>
                <a:ea typeface="Adobe 고딕 Std B" pitchFamily="34" charset="-127"/>
              </a:rPr>
              <a:t>조치가 </a:t>
            </a:r>
            <a:r>
              <a:rPr lang="ko-KR" altLang="en-US" sz="3200" dirty="0">
                <a:latin typeface="Adobe 고딕 Std B" pitchFamily="34" charset="-127"/>
                <a:ea typeface="Adobe 고딕 Std B" pitchFamily="34" charset="-127"/>
              </a:rPr>
              <a:t>있었기 </a:t>
            </a:r>
            <a:r>
              <a:rPr lang="ko-KR" altLang="en-US" sz="3200" dirty="0" smtClean="0">
                <a:latin typeface="Adobe 고딕 Std B" pitchFamily="34" charset="-127"/>
                <a:ea typeface="Adobe 고딕 Std B" pitchFamily="34" charset="-127"/>
              </a:rPr>
              <a:t>때문</a:t>
            </a:r>
            <a:endParaRPr lang="ko-KR" alt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6987" y="4293095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 smtClean="0"/>
              <a:t>연합국 </a:t>
            </a:r>
            <a:r>
              <a:rPr lang="ko-KR" altLang="en-US" sz="2000" dirty="0"/>
              <a:t>최고 사령부 지령 제 </a:t>
            </a:r>
            <a:r>
              <a:rPr lang="en-US" altLang="ko-KR" sz="2000" dirty="0"/>
              <a:t>177</a:t>
            </a:r>
            <a:r>
              <a:rPr lang="ko-KR" altLang="en-US" sz="2000" dirty="0"/>
              <a:t>호의 내용은 독도를 울릉도</a:t>
            </a:r>
            <a:r>
              <a:rPr lang="en-US" altLang="ko-KR" sz="2000" dirty="0"/>
              <a:t>, </a:t>
            </a:r>
            <a:r>
              <a:rPr lang="ko-KR" altLang="en-US" sz="2000" dirty="0"/>
              <a:t>제주도와 함께 일본의 통치 영역에서 </a:t>
            </a:r>
            <a:r>
              <a:rPr lang="ko-KR" altLang="en-US" sz="2000" dirty="0" err="1" smtClean="0"/>
              <a:t>분리시킨다는것</a:t>
            </a:r>
            <a:r>
              <a:rPr lang="ko-KR" altLang="en-US" sz="2000" dirty="0" smtClean="0"/>
              <a:t> </a:t>
            </a:r>
            <a:endParaRPr lang="ko-KR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84369" y="5262739"/>
            <a:ext cx="71561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연합국 </a:t>
            </a:r>
            <a:r>
              <a:rPr lang="ko-KR" altLang="en-US" sz="2000" dirty="0"/>
              <a:t>최고사령부 지령 </a:t>
            </a:r>
            <a:r>
              <a:rPr lang="en-US" altLang="ko-KR" sz="2000" dirty="0"/>
              <a:t>1033</a:t>
            </a:r>
            <a:r>
              <a:rPr lang="ko-KR" altLang="en-US" sz="2000" dirty="0"/>
              <a:t>호 </a:t>
            </a:r>
            <a:r>
              <a:rPr lang="en-US" altLang="ko-KR" sz="2000" dirty="0"/>
              <a:t>1946</a:t>
            </a:r>
            <a:r>
              <a:rPr lang="ko-KR" altLang="en-US" sz="2000" dirty="0"/>
              <a:t>년 다시 한번 연합국이 독도와 관련된 조치를 일본에 내렸다</a:t>
            </a:r>
            <a:r>
              <a:rPr lang="en-US" altLang="ko-KR" sz="2000" dirty="0"/>
              <a:t>. </a:t>
            </a:r>
            <a:r>
              <a:rPr lang="ko-KR" altLang="en-US" sz="2000" dirty="0"/>
              <a:t>이는 </a:t>
            </a:r>
            <a:r>
              <a:rPr lang="en-US" altLang="ko-KR" sz="2000" dirty="0"/>
              <a:t>"</a:t>
            </a:r>
            <a:r>
              <a:rPr lang="ko-KR" altLang="en-US" sz="2000" dirty="0"/>
              <a:t>일본 선박은 독도 </a:t>
            </a:r>
            <a:r>
              <a:rPr lang="en-US" altLang="ko-KR" sz="2000" dirty="0"/>
              <a:t>12</a:t>
            </a:r>
            <a:r>
              <a:rPr lang="ko-KR" altLang="en-US" sz="2000" dirty="0"/>
              <a:t>해리 이내에 접근을 금지한다</a:t>
            </a:r>
            <a:r>
              <a:rPr lang="en-US" altLang="ko-KR" sz="2000" dirty="0"/>
              <a:t>"</a:t>
            </a:r>
            <a:endParaRPr lang="ko-KR" altLang="en-US" sz="2000" dirty="0"/>
          </a:p>
          <a:p>
            <a:endParaRPr lang="ko-KR" altLang="en-US" dirty="0"/>
          </a:p>
        </p:txBody>
      </p:sp>
      <p:grpSp>
        <p:nvGrpSpPr>
          <p:cNvPr id="2" name="그룹 14"/>
          <p:cNvGrpSpPr/>
          <p:nvPr/>
        </p:nvGrpSpPr>
        <p:grpSpPr>
          <a:xfrm>
            <a:off x="496247" y="4561611"/>
            <a:ext cx="246456" cy="170853"/>
            <a:chOff x="1838071" y="974402"/>
            <a:chExt cx="246456" cy="170853"/>
          </a:xfrm>
          <a:solidFill>
            <a:schemeClr val="tx1"/>
          </a:solidFill>
        </p:grpSpPr>
        <p:sp>
          <p:nvSpPr>
            <p:cNvPr id="16" name="갈매기형 수장 15"/>
            <p:cNvSpPr/>
            <p:nvPr/>
          </p:nvSpPr>
          <p:spPr>
            <a:xfrm>
              <a:off x="1838071" y="974402"/>
              <a:ext cx="141641" cy="170853"/>
            </a:xfrm>
            <a:prstGeom prst="chevron">
              <a:avLst>
                <a:gd name="adj" fmla="val 6522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갈매기형 수장 16"/>
            <p:cNvSpPr/>
            <p:nvPr/>
          </p:nvSpPr>
          <p:spPr>
            <a:xfrm>
              <a:off x="1942886" y="974402"/>
              <a:ext cx="141641" cy="170853"/>
            </a:xfrm>
            <a:prstGeom prst="chevron">
              <a:avLst>
                <a:gd name="adj" fmla="val 6522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그룹 17"/>
          <p:cNvGrpSpPr/>
          <p:nvPr/>
        </p:nvGrpSpPr>
        <p:grpSpPr>
          <a:xfrm>
            <a:off x="477834" y="5589240"/>
            <a:ext cx="246456" cy="170853"/>
            <a:chOff x="1838071" y="974402"/>
            <a:chExt cx="246456" cy="170853"/>
          </a:xfrm>
          <a:solidFill>
            <a:schemeClr val="tx1"/>
          </a:solidFill>
        </p:grpSpPr>
        <p:sp>
          <p:nvSpPr>
            <p:cNvPr id="19" name="갈매기형 수장 18"/>
            <p:cNvSpPr/>
            <p:nvPr/>
          </p:nvSpPr>
          <p:spPr>
            <a:xfrm>
              <a:off x="1838071" y="974402"/>
              <a:ext cx="141641" cy="170853"/>
            </a:xfrm>
            <a:prstGeom prst="chevron">
              <a:avLst>
                <a:gd name="adj" fmla="val 6522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갈매기형 수장 19"/>
            <p:cNvSpPr/>
            <p:nvPr/>
          </p:nvSpPr>
          <p:spPr>
            <a:xfrm>
              <a:off x="1942886" y="974402"/>
              <a:ext cx="141641" cy="170853"/>
            </a:xfrm>
            <a:prstGeom prst="chevron">
              <a:avLst>
                <a:gd name="adj" fmla="val 6522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090672" y="1099570"/>
            <a:ext cx="144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/>
              <a:t>반박</a:t>
            </a:r>
            <a:endParaRPr lang="en-US" altLang="ko-KR" sz="4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08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364" y="365126"/>
            <a:ext cx="2615427" cy="9318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대응방안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915816" y="562542"/>
            <a:ext cx="0" cy="537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80112" y="176178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일언 가치도 없는 문제</a:t>
            </a:r>
          </a:p>
          <a:p>
            <a:pPr algn="ctr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763819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역사적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지리적으로 뿐만 아니라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실효적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관리측면에서도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엄연한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대한민국의 고유영토</a:t>
            </a:r>
          </a:p>
          <a:p>
            <a:pPr algn="ctr">
              <a:lnSpc>
                <a:spcPct val="150000"/>
              </a:lnSpc>
            </a:pP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041" y="190028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터무니없는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발언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3335" y="317931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제국주의적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의식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596" y="473915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고유한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증거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49411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최악의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상황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결론</a:t>
            </a:r>
            <a:endParaRPr lang="ko-KR" altLang="en-US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2915816" y="562542"/>
            <a:ext cx="0" cy="537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2195736" y="1196752"/>
            <a:ext cx="5361218" cy="5232872"/>
            <a:chOff x="4002506" y="2670629"/>
            <a:chExt cx="4394199" cy="5232872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blackWhite">
            <a:xfrm>
              <a:off x="4002506" y="2670629"/>
              <a:ext cx="2317552" cy="2100569"/>
            </a:xfrm>
            <a:prstGeom prst="ellipse">
              <a:avLst/>
            </a:prstGeom>
            <a:solidFill>
              <a:srgbClr val="8DB3DF">
                <a:alpha val="8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ko-KR" altLang="en-US" sz="3200" b="1" dirty="0">
                  <a:solidFill>
                    <a:schemeClr val="accent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선명한 </a:t>
              </a:r>
              <a:endParaRPr lang="en-US" altLang="ko-KR" sz="3200" b="1" dirty="0" smtClean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/>
              <a:r>
                <a:rPr lang="ko-KR" altLang="en-US" sz="3200" b="1" dirty="0" smtClean="0">
                  <a:solidFill>
                    <a:schemeClr val="accent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의식</a:t>
              </a:r>
              <a:endParaRPr lang="ko-KR" altLang="en-US" sz="3200" b="1" dirty="0">
                <a:solidFill>
                  <a:schemeClr val="accent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blackWhite">
            <a:xfrm>
              <a:off x="6071841" y="2670629"/>
              <a:ext cx="2324864" cy="2100569"/>
            </a:xfrm>
            <a:prstGeom prst="ellipse">
              <a:avLst/>
            </a:prstGeom>
            <a:solidFill>
              <a:srgbClr val="8DB3DF">
                <a:alpha val="8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ko-KR" altLang="en-US" sz="3200" b="1" spc="-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280C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올바른</a:t>
              </a:r>
              <a:endParaRPr lang="en-US" altLang="ko-KR" sz="3200" b="1" spc="-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280CA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/>
              <a:r>
                <a:rPr lang="ko-KR" altLang="en-US" sz="3200" b="1" spc="-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280C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인</a:t>
              </a:r>
              <a:r>
                <a:rPr lang="ko-KR" altLang="en-US" sz="3200" b="1" spc="-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280CA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식</a:t>
              </a: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blackWhite">
            <a:xfrm>
              <a:off x="5146242" y="5802932"/>
              <a:ext cx="2100569" cy="2100569"/>
            </a:xfrm>
            <a:prstGeom prst="ellipse">
              <a:avLst/>
            </a:prstGeom>
            <a:solidFill>
              <a:srgbClr val="8DB3DF">
                <a:alpha val="8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ko-KR" altLang="en-US" sz="3200" b="1" spc="-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280CA"/>
                  </a:solidFill>
                  <a:latin typeface="Adobe 고딕 Std B" pitchFamily="34" charset="-127"/>
                  <a:ea typeface="Adobe 고딕 Std B" pitchFamily="34" charset="-127"/>
                </a:rPr>
                <a:t>지켜낼</a:t>
              </a:r>
              <a:endParaRPr lang="en-US" altLang="ko-KR" sz="3200" b="1" spc="-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280CA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/>
              <a:r>
                <a:rPr lang="ko-KR" altLang="en-US" sz="4000" b="1" spc="-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4280CA"/>
                  </a:solidFill>
                  <a:latin typeface="Adobe 고딕 Std B" pitchFamily="34" charset="-127"/>
                  <a:ea typeface="Adobe 고딕 Std B" pitchFamily="34" charset="-127"/>
                </a:rPr>
                <a:t>힘</a:t>
              </a:r>
              <a:endParaRPr lang="en-US" altLang="ko-KR" sz="4000" b="1" spc="-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4280CA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4461441" y="3273045"/>
            <a:ext cx="877327" cy="461752"/>
            <a:chOff x="6196054" y="5243505"/>
            <a:chExt cx="877327" cy="461752"/>
          </a:xfrm>
          <a:solidFill>
            <a:srgbClr val="FF0000"/>
          </a:solidFill>
        </p:grpSpPr>
        <p:sp>
          <p:nvSpPr>
            <p:cNvPr id="9" name="이등변 삼각형 8"/>
            <p:cNvSpPr/>
            <p:nvPr/>
          </p:nvSpPr>
          <p:spPr>
            <a:xfrm rot="10800000">
              <a:off x="6196054" y="5413049"/>
              <a:ext cx="877327" cy="2922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216000" rtlCol="0" anchor="ctr"/>
            <a:lstStyle/>
            <a:p>
              <a:pPr algn="ctr">
                <a:lnSpc>
                  <a:spcPct val="120000"/>
                </a:lnSpc>
              </a:pPr>
              <a:endParaRPr lang="ko-KR" altLang="en-US" sz="3200" spc="-2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8DB3D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" name="이등변 삼각형 9"/>
            <p:cNvSpPr/>
            <p:nvPr/>
          </p:nvSpPr>
          <p:spPr>
            <a:xfrm rot="10800000">
              <a:off x="6196054" y="5243505"/>
              <a:ext cx="877327" cy="2922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216000" rtlCol="0" anchor="ctr"/>
            <a:lstStyle/>
            <a:p>
              <a:pPr algn="ctr">
                <a:lnSpc>
                  <a:spcPct val="120000"/>
                </a:lnSpc>
              </a:pPr>
              <a:endParaRPr lang="ko-KR" altLang="en-US" sz="3200" spc="-2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8DB3D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762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55576" y="548680"/>
            <a:ext cx="73448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4. </a:t>
            </a:r>
            <a:r>
              <a:rPr lang="ko-KR" altLang="en-US" sz="4000" dirty="0" err="1" smtClean="0">
                <a:latin typeface="HY산B" pitchFamily="18" charset="-127"/>
                <a:ea typeface="HY산B" pitchFamily="18" charset="-127"/>
              </a:rPr>
              <a:t>일본극우아베정권의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 </a:t>
            </a:r>
            <a:endParaRPr lang="en-US" altLang="ko-KR" sz="4000" dirty="0" smtClean="0">
              <a:latin typeface="HY산B" pitchFamily="18" charset="-127"/>
              <a:ea typeface="HY산B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    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독도도발에 대한 대응방안</a:t>
            </a:r>
            <a:endParaRPr lang="en-US" altLang="ko-KR" sz="4000" dirty="0" smtClean="0">
              <a:latin typeface="HY산B" pitchFamily="18" charset="-127"/>
              <a:ea typeface="HY산B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4000" dirty="0" smtClean="0">
              <a:latin typeface="HY산B" pitchFamily="18" charset="-127"/>
              <a:ea typeface="HY산B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800" dirty="0" smtClean="0">
                <a:latin typeface="HY산B" pitchFamily="18" charset="-127"/>
                <a:ea typeface="HY산B" pitchFamily="18" charset="-127"/>
              </a:rPr>
              <a:t> 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2400" b="1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HY산B" pitchFamily="18" charset="-127"/>
              <a:ea typeface="HY산B" pitchFamily="18" charset="-127"/>
              <a:cs typeface="조선일보명조" pitchFamily="18" charset="-127"/>
            </a:endParaRPr>
          </a:p>
        </p:txBody>
      </p:sp>
      <p:sp>
        <p:nvSpPr>
          <p:cNvPr id="6" name="텍스트 개체 틀 1"/>
          <p:cNvSpPr txBox="1">
            <a:spLocks/>
          </p:cNvSpPr>
          <p:nvPr/>
        </p:nvSpPr>
        <p:spPr>
          <a:xfrm>
            <a:off x="1475656" y="2636912"/>
            <a:ext cx="5508104" cy="2636912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sz="2400" b="1" dirty="0" err="1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산B" pitchFamily="18" charset="-127"/>
                <a:ea typeface="HY산B" pitchFamily="18" charset="-127"/>
                <a:cs typeface="조선일보명조" pitchFamily="18" charset="-127"/>
              </a:rPr>
              <a:t>일본아베정권의</a:t>
            </a:r>
            <a:r>
              <a:rPr lang="ko-KR" altLang="en-US" sz="2400" b="1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산B" pitchFamily="18" charset="-127"/>
                <a:ea typeface="HY산B" pitchFamily="18" charset="-127"/>
                <a:cs typeface="조선일보명조" pitchFamily="18" charset="-127"/>
              </a:rPr>
              <a:t>  도발</a:t>
            </a:r>
            <a:endParaRPr lang="en-US" altLang="ko-KR" sz="2400" b="1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HY산B" pitchFamily="18" charset="-127"/>
              <a:ea typeface="HY산B" pitchFamily="18" charset="-127"/>
              <a:cs typeface="조선일보명조" pitchFamily="18" charset="-127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400" b="1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HY산B" pitchFamily="18" charset="-127"/>
              <a:ea typeface="HY산B" pitchFamily="18" charset="-127"/>
              <a:cs typeface="조선일보명조" pitchFamily="18" charset="-127"/>
            </a:endParaRPr>
          </a:p>
          <a:p>
            <a:pPr marL="457200" lvl="0" indent="-457200">
              <a:lnSpc>
                <a:spcPct val="150000"/>
              </a:lnSpc>
              <a:buAutoNum type="arabicPeriod" startAt="2"/>
              <a:defRPr/>
            </a:pPr>
            <a:r>
              <a:rPr lang="ko-KR" altLang="en-US" sz="2400" b="1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산B" pitchFamily="18" charset="-127"/>
                <a:ea typeface="HY산B" pitchFamily="18" charset="-127"/>
                <a:cs typeface="조선일보명조" pitchFamily="18" charset="-127"/>
              </a:rPr>
              <a:t>일본의 독도 도발 일지</a:t>
            </a:r>
            <a:endParaRPr lang="en-US" altLang="ko-KR" sz="2400" b="1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HY산B" pitchFamily="18" charset="-127"/>
              <a:ea typeface="HY산B" pitchFamily="18" charset="-127"/>
              <a:cs typeface="조선일보명조" pitchFamily="18" charset="-127"/>
            </a:endParaRPr>
          </a:p>
          <a:p>
            <a:pPr marL="457200" lvl="0" indent="-457200">
              <a:lnSpc>
                <a:spcPct val="150000"/>
              </a:lnSpc>
              <a:defRPr/>
            </a:pPr>
            <a:endParaRPr lang="en-US" altLang="ko-KR" sz="2400" b="1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HY산B" pitchFamily="18" charset="-127"/>
              <a:ea typeface="HY산B" pitchFamily="18" charset="-127"/>
              <a:cs typeface="조선일보명조" pitchFamily="18" charset="-127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400" b="1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산B" pitchFamily="18" charset="-127"/>
                <a:ea typeface="HY산B" pitchFamily="18" charset="-127"/>
                <a:cs typeface="조선일보명조" pitchFamily="18" charset="-127"/>
              </a:rPr>
              <a:t>3.  </a:t>
            </a:r>
            <a:r>
              <a:rPr lang="ko-KR" altLang="en-US" sz="2400" b="1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산B" pitchFamily="18" charset="-127"/>
                <a:ea typeface="HY산B" pitchFamily="18" charset="-127"/>
                <a:cs typeface="조선일보명조" pitchFamily="18" charset="-127"/>
              </a:rPr>
              <a:t>독도도발의 대응방안</a:t>
            </a:r>
            <a:endParaRPr lang="en-US" altLang="ko-KR" sz="2400" b="1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HY산B" pitchFamily="18" charset="-127"/>
              <a:ea typeface="HY산B" pitchFamily="18" charset="-127"/>
              <a:cs typeface="조선일보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7584" y="332656"/>
            <a:ext cx="73448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4. </a:t>
            </a:r>
            <a:r>
              <a:rPr lang="ko-KR" altLang="en-US" sz="4000" dirty="0" err="1" smtClean="0">
                <a:latin typeface="HY산B" pitchFamily="18" charset="-127"/>
                <a:ea typeface="HY산B" pitchFamily="18" charset="-127"/>
              </a:rPr>
              <a:t>일본극우아베정권의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 </a:t>
            </a:r>
            <a:endParaRPr lang="en-US" altLang="ko-KR" sz="4000" dirty="0" smtClean="0">
              <a:latin typeface="HY산B" pitchFamily="18" charset="-127"/>
              <a:ea typeface="HY산B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    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독도도발에 대한 대응방안</a:t>
            </a:r>
            <a:endParaRPr lang="en-US" altLang="ko-KR" sz="4000" dirty="0" smtClean="0">
              <a:latin typeface="HY산B" pitchFamily="18" charset="-127"/>
              <a:ea typeface="HY산B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4000" dirty="0" smtClean="0">
              <a:latin typeface="HY산B" pitchFamily="18" charset="-127"/>
              <a:ea typeface="HY산B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800" dirty="0" smtClean="0">
                <a:latin typeface="HY산B" pitchFamily="18" charset="-127"/>
                <a:ea typeface="HY산B" pitchFamily="18" charset="-127"/>
              </a:rPr>
              <a:t> 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2400" b="1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HY산B" pitchFamily="18" charset="-127"/>
              <a:ea typeface="HY산B" pitchFamily="18" charset="-127"/>
              <a:cs typeface="조선일보명조" pitchFamily="18" charset="-127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6840760" cy="38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100" dirty="0" smtClean="0">
                <a:latin typeface="HY산B" pitchFamily="18" charset="-127"/>
                <a:ea typeface="HY산B" pitchFamily="18" charset="-127"/>
              </a:rPr>
              <a:t>4. </a:t>
            </a:r>
            <a:r>
              <a:rPr lang="ko-KR" altLang="en-US" sz="3100" dirty="0" err="1" smtClean="0">
                <a:latin typeface="HY산B" pitchFamily="18" charset="-127"/>
                <a:ea typeface="HY산B" pitchFamily="18" charset="-127"/>
              </a:rPr>
              <a:t>일본극우아베정권의</a:t>
            </a:r>
            <a:r>
              <a:rPr lang="ko-KR" altLang="en-US" sz="3100" dirty="0" smtClean="0">
                <a:latin typeface="HY산B" pitchFamily="18" charset="-127"/>
                <a:ea typeface="HY산B" pitchFamily="18" charset="-127"/>
              </a:rPr>
              <a:t> 독도도발에 대한 대응방안</a:t>
            </a:r>
            <a:r>
              <a:rPr lang="en-US" altLang="ko-KR" sz="44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4400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9269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오바마</a:t>
            </a:r>
            <a:r>
              <a:rPr lang="ko-KR" altLang="en-US" sz="28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 초청 한미일 </a:t>
            </a:r>
            <a:r>
              <a:rPr lang="en-US" altLang="ko-KR" sz="28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28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국 정상회담 </a:t>
            </a:r>
            <a:r>
              <a:rPr lang="en-US" altLang="ko-KR" sz="2800" b="1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rPr>
              <a:t>2015.04</a:t>
            </a:r>
            <a:endParaRPr lang="ko-KR" altLang="en-US" sz="2800" b="1" dirty="0">
              <a:solidFill>
                <a:srgbClr val="0000FF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6328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내용 개체 틀 5"/>
          <p:cNvSpPr txBox="1">
            <a:spLocks noGrp="1"/>
          </p:cNvSpPr>
          <p:nvPr>
            <p:ph idx="1"/>
          </p:nvPr>
        </p:nvSpPr>
        <p:spPr>
          <a:xfrm>
            <a:off x="467544" y="3140968"/>
            <a:ext cx="82296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1800" dirty="0" err="1" smtClean="0">
                <a:latin typeface="굴림" pitchFamily="50" charset="-127"/>
                <a:ea typeface="굴림" pitchFamily="50" charset="-127"/>
              </a:rPr>
              <a:t>아베의</a:t>
            </a:r>
            <a:r>
              <a:rPr lang="ko-KR" altLang="en-US" sz="1800" dirty="0" smtClean="0">
                <a:latin typeface="굴림" pitchFamily="50" charset="-127"/>
                <a:ea typeface="굴림" pitchFamily="50" charset="-127"/>
              </a:rPr>
              <a:t> 우리말 인사</a:t>
            </a:r>
            <a:r>
              <a:rPr lang="en-US" altLang="ko-KR" sz="1800" dirty="0" smtClean="0">
                <a:latin typeface="굴림" pitchFamily="50" charset="-127"/>
                <a:ea typeface="굴림" pitchFamily="50" charset="-127"/>
              </a:rPr>
              <a:t>&gt;</a:t>
            </a:r>
          </a:p>
          <a:p>
            <a:endParaRPr lang="en-US" altLang="ko-KR" sz="18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1800" dirty="0" smtClean="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800" dirty="0" smtClean="0">
                <a:latin typeface="굴림" pitchFamily="50" charset="-127"/>
                <a:ea typeface="굴림" pitchFamily="50" charset="-127"/>
              </a:rPr>
              <a:t>일본의 </a:t>
            </a:r>
            <a:r>
              <a:rPr lang="ko-KR" altLang="en-US" sz="1800" dirty="0" err="1" smtClean="0">
                <a:latin typeface="굴림" pitchFamily="50" charset="-127"/>
                <a:ea typeface="굴림" pitchFamily="50" charset="-127"/>
              </a:rPr>
              <a:t>아베</a:t>
            </a:r>
            <a:r>
              <a:rPr lang="ko-KR" altLang="en-US" sz="1800" dirty="0" smtClean="0">
                <a:latin typeface="굴림" pitchFamily="50" charset="-127"/>
                <a:ea typeface="굴림" pitchFamily="50" charset="-127"/>
              </a:rPr>
              <a:t> 정권이  중학교 </a:t>
            </a:r>
            <a:r>
              <a:rPr lang="en-US" altLang="ko-KR" sz="1800" dirty="0" smtClean="0">
                <a:latin typeface="굴림" pitchFamily="50" charset="-127"/>
                <a:ea typeface="굴림" pitchFamily="50" charset="-127"/>
              </a:rPr>
              <a:t>18</a:t>
            </a:r>
            <a:r>
              <a:rPr lang="ko-KR" altLang="en-US" sz="1800" dirty="0" smtClean="0">
                <a:latin typeface="굴림" pitchFamily="50" charset="-127"/>
                <a:ea typeface="굴림" pitchFamily="50" charset="-127"/>
              </a:rPr>
              <a:t>종의 사회 교과서에 모두 독도는 일본 땅이고 우리나라가 불법 점거하고 있다고 기술 </a:t>
            </a:r>
            <a:br>
              <a:rPr lang="ko-KR" altLang="en-US" sz="1800" dirty="0" smtClean="0">
                <a:latin typeface="굴림" pitchFamily="50" charset="-127"/>
                <a:ea typeface="굴림" pitchFamily="50" charset="-127"/>
              </a:rPr>
            </a:br>
            <a:r>
              <a:rPr lang="ko-KR" altLang="en-US" sz="1800" dirty="0" smtClean="0">
                <a:latin typeface="굴림" pitchFamily="50" charset="-127"/>
                <a:ea typeface="굴림" pitchFamily="50" charset="-127"/>
              </a:rPr>
              <a:t/>
            </a:r>
            <a:br>
              <a:rPr lang="ko-KR" altLang="en-US" sz="1800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1800" dirty="0" smtClean="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800" dirty="0" smtClean="0">
                <a:latin typeface="굴림" pitchFamily="50" charset="-127"/>
                <a:ea typeface="굴림" pitchFamily="50" charset="-127"/>
              </a:rPr>
              <a:t>일본의 모든 외교 정책의 가이드라인 격인 외교청서를 통해서도 독도는 일본땅이라며 도발을 이어감</a:t>
            </a:r>
            <a:r>
              <a:rPr lang="en-US" altLang="ko-KR" sz="1800" dirty="0" smtClean="0"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1800" dirty="0" smtClean="0">
                <a:latin typeface="굴림" pitchFamily="50" charset="-127"/>
                <a:ea typeface="굴림" pitchFamily="50" charset="-127"/>
              </a:rPr>
            </a:br>
            <a:endParaRPr lang="en-US" altLang="ko-KR" sz="1800" dirty="0" smtClean="0">
              <a:latin typeface="굴림" pitchFamily="50" charset="-127"/>
              <a:ea typeface="굴림" pitchFamily="50" charset="-127"/>
            </a:endParaRPr>
          </a:p>
          <a:p>
            <a:pPr>
              <a:buFont typeface="굴림" pitchFamily="50" charset="-127"/>
              <a:buChar char="☞"/>
            </a:pPr>
            <a:r>
              <a:rPr lang="ko-KR" altLang="en-US" sz="1800" dirty="0" err="1" smtClean="0">
                <a:latin typeface="굴림" pitchFamily="50" charset="-127"/>
                <a:ea typeface="굴림" pitchFamily="50" charset="-127"/>
              </a:rPr>
              <a:t>아베</a:t>
            </a:r>
            <a:r>
              <a:rPr lang="ko-KR" altLang="en-US" sz="1800" dirty="0" smtClean="0">
                <a:latin typeface="굴림" pitchFamily="50" charset="-127"/>
                <a:ea typeface="굴림" pitchFamily="50" charset="-127"/>
              </a:rPr>
              <a:t> 정권이 한일 외교 정상화를 희망하지 않는 것 </a:t>
            </a:r>
            <a:r>
              <a:rPr lang="ko-KR" altLang="en-US" sz="1800" dirty="0" err="1" smtClean="0">
                <a:latin typeface="굴림" pitchFamily="50" charset="-127"/>
                <a:ea typeface="굴림" pitchFamily="50" charset="-127"/>
              </a:rPr>
              <a:t>처럼</a:t>
            </a:r>
            <a:r>
              <a:rPr lang="ko-KR" altLang="en-US" sz="1800" dirty="0" smtClean="0">
                <a:latin typeface="굴림" pitchFamily="50" charset="-127"/>
                <a:ea typeface="굴림" pitchFamily="50" charset="-127"/>
              </a:rPr>
              <a:t> 보이기도 하지만 </a:t>
            </a:r>
            <a:r>
              <a:rPr lang="ko-KR" altLang="en-US" sz="1800" dirty="0" err="1" smtClean="0">
                <a:latin typeface="굴림" pitchFamily="50" charset="-127"/>
                <a:ea typeface="굴림" pitchFamily="50" charset="-127"/>
              </a:rPr>
              <a:t>아베는</a:t>
            </a:r>
            <a:r>
              <a:rPr lang="ko-KR" altLang="en-US" sz="1800" dirty="0" smtClean="0">
                <a:latin typeface="굴림" pitchFamily="50" charset="-127"/>
                <a:ea typeface="굴림" pitchFamily="50" charset="-127"/>
              </a:rPr>
              <a:t> 끊임없이 한일 정상회담을 희망해왔다</a:t>
            </a:r>
            <a:r>
              <a:rPr lang="en-US" altLang="ko-KR" sz="1800" dirty="0" smtClean="0">
                <a:latin typeface="굴림" pitchFamily="50" charset="-127"/>
                <a:ea typeface="굴림" pitchFamily="50" charset="-127"/>
              </a:rPr>
              <a:t>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100" dirty="0" smtClean="0">
                <a:latin typeface="HY산B" pitchFamily="18" charset="-127"/>
                <a:ea typeface="HY산B" pitchFamily="18" charset="-127"/>
              </a:rPr>
              <a:t>4. </a:t>
            </a:r>
            <a:r>
              <a:rPr lang="ko-KR" altLang="en-US" sz="3100" dirty="0" err="1" smtClean="0">
                <a:latin typeface="HY산B" pitchFamily="18" charset="-127"/>
                <a:ea typeface="HY산B" pitchFamily="18" charset="-127"/>
              </a:rPr>
              <a:t>일본극우아베정권의</a:t>
            </a:r>
            <a:r>
              <a:rPr lang="ko-KR" altLang="en-US" sz="3100" dirty="0" smtClean="0">
                <a:latin typeface="HY산B" pitchFamily="18" charset="-127"/>
                <a:ea typeface="HY산B" pitchFamily="18" charset="-127"/>
              </a:rPr>
              <a:t> 독도도발에 대한 대응방안</a:t>
            </a:r>
            <a:r>
              <a:rPr lang="en-US" altLang="ko-KR" sz="44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4400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836712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하지만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박대통령은 일본의 실질적인 </a:t>
            </a:r>
            <a:r>
              <a:rPr lang="ko-KR" altLang="en-US" sz="2800" dirty="0" err="1" smtClean="0">
                <a:latin typeface="굴림" pitchFamily="50" charset="-127"/>
                <a:ea typeface="굴림" pitchFamily="50" charset="-127"/>
              </a:rPr>
              <a:t>노력없이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800" dirty="0" err="1" smtClean="0">
                <a:latin typeface="굴림" pitchFamily="50" charset="-127"/>
                <a:ea typeface="굴림" pitchFamily="50" charset="-127"/>
              </a:rPr>
              <a:t>립서비스로만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 한일관계 회복이 어렵다는 것을 표현하였다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800" dirty="0" err="1" smtClean="0">
                <a:latin typeface="굴림" pitchFamily="50" charset="-127"/>
                <a:ea typeface="굴림" pitchFamily="50" charset="-127"/>
              </a:rPr>
              <a:t>진정성있는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 노력을 거듭 강조하였다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28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80648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>
                <a:latin typeface="HY산B" pitchFamily="18" charset="-127"/>
                <a:ea typeface="HY산B" pitchFamily="18" charset="-127"/>
              </a:rPr>
              <a:t>1.</a:t>
            </a:r>
            <a:r>
              <a:rPr lang="ko-KR" altLang="en-US" sz="3600" dirty="0" smtClean="0">
                <a:latin typeface="HY산B" pitchFamily="18" charset="-127"/>
                <a:ea typeface="HY산B" pitchFamily="18" charset="-127"/>
              </a:rPr>
              <a:t>일본이 먼저 독도를 발견했고 이용했다는     논리에 대한 대응방안</a:t>
            </a:r>
            <a:r>
              <a:rPr lang="en-US" altLang="ko-KR" sz="44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4400" dirty="0" smtClean="0">
                <a:latin typeface="HY강B" pitchFamily="18" charset="-127"/>
                <a:ea typeface="HY강B" pitchFamily="18" charset="-127"/>
              </a:rPr>
            </a:b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27584" y="1052736"/>
            <a:ext cx="7749902" cy="1497409"/>
          </a:xfrm>
          <a:prstGeom prst="rect">
            <a:avLst/>
          </a:prstGeom>
        </p:spPr>
        <p:txBody>
          <a:bodyPr vert="horz" rtlCol="0" anchor="ctr">
            <a:normAutofit fontScale="3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일본의 주장</a:t>
            </a:r>
            <a:r>
              <a:rPr kumimoji="0" lang="ko-KR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2008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100" dirty="0" smtClean="0">
                <a:latin typeface="HY산B" pitchFamily="18" charset="-127"/>
                <a:ea typeface="HY산B" pitchFamily="18" charset="-127"/>
              </a:rPr>
              <a:t>4. </a:t>
            </a:r>
            <a:r>
              <a:rPr lang="ko-KR" altLang="en-US" sz="3100" dirty="0" err="1" smtClean="0">
                <a:latin typeface="HY산B" pitchFamily="18" charset="-127"/>
                <a:ea typeface="HY산B" pitchFamily="18" charset="-127"/>
              </a:rPr>
              <a:t>일본극우아베정권의</a:t>
            </a:r>
            <a:r>
              <a:rPr lang="ko-KR" altLang="en-US" sz="3100" dirty="0" smtClean="0">
                <a:latin typeface="HY산B" pitchFamily="18" charset="-127"/>
                <a:ea typeface="HY산B" pitchFamily="18" charset="-127"/>
              </a:rPr>
              <a:t> 독도도발에 대한 대응방안</a:t>
            </a:r>
            <a:r>
              <a:rPr lang="en-US" altLang="ko-KR" sz="44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4400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5" name="내용 개체 틀 4"/>
          <p:cNvSpPr txBox="1">
            <a:spLocks noGrp="1"/>
          </p:cNvSpPr>
          <p:nvPr>
            <p:ph idx="1"/>
          </p:nvPr>
        </p:nvSpPr>
        <p:spPr>
          <a:xfrm>
            <a:off x="0" y="836712"/>
            <a:ext cx="822960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인터뷰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야마타니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에리코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납치문제담당상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] </a:t>
            </a:r>
            <a:br>
              <a:rPr lang="en-US" altLang="ko-KR" sz="2000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"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다케시마는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아직 돌아오지 않고 있습니다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어떻게든 돌려받지 않으면 전후 처리가 끝났다고는 할 수 없습니다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." </a:t>
            </a:r>
            <a:br>
              <a:rPr lang="en-US" altLang="ko-KR" sz="2000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000" dirty="0" smtClean="0">
                <a:latin typeface="굴림" pitchFamily="50" charset="-127"/>
                <a:ea typeface="굴림" pitchFamily="50" charset="-127"/>
              </a:rPr>
            </a:b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지난해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12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월 총선에서 승리한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아베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총리는 전쟁을 금지한 평화헌법 개정을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가속화하기위해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각료들은 바꾸지 않음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000" dirty="0" smtClean="0">
                <a:latin typeface="굴림" pitchFamily="50" charset="-127"/>
                <a:ea typeface="굴림" pitchFamily="50" charset="-127"/>
              </a:rPr>
            </a:b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야스쿠니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신사 참배와 일본군 위안부 존재를 부정하는 각료들을 대거 기용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</a:t>
            </a:r>
            <a:br>
              <a:rPr lang="en-US" altLang="ko-KR" sz="2000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000" dirty="0" smtClean="0">
                <a:latin typeface="굴림" pitchFamily="50" charset="-127"/>
                <a:ea typeface="굴림" pitchFamily="50" charset="-127"/>
              </a:rPr>
            </a:b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겉으로는 한일정상회담을 희망하면서도 우리나라가 도저히 납득할 수 없는 행동을 이어가고 있는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아베정권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</a:t>
            </a:r>
            <a:br>
              <a:rPr lang="en-US" altLang="ko-KR" sz="2000" dirty="0" smtClean="0">
                <a:latin typeface="굴림" pitchFamily="50" charset="-127"/>
                <a:ea typeface="굴림" pitchFamily="50" charset="-127"/>
              </a:rPr>
            </a:b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/>
            </a:r>
            <a:br>
              <a:rPr lang="en-US" altLang="ko-KR" sz="2000" dirty="0" smtClean="0">
                <a:latin typeface="굴림" pitchFamily="50" charset="-127"/>
                <a:ea typeface="굴림" pitchFamily="50" charset="-127"/>
              </a:rPr>
            </a:b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아베정권의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진짜 본심은 한일 정상회담 보다는 점점 더 일본의 우경화에 초점이 맞춰지고 있다는 분석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5746" y="3501008"/>
            <a:ext cx="522825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100" dirty="0" smtClean="0">
                <a:latin typeface="HY산B" pitchFamily="18" charset="-127"/>
                <a:ea typeface="HY산B" pitchFamily="18" charset="-127"/>
              </a:rPr>
              <a:t>4. </a:t>
            </a:r>
            <a:r>
              <a:rPr lang="ko-KR" altLang="en-US" sz="3100" dirty="0" err="1" smtClean="0">
                <a:latin typeface="HY산B" pitchFamily="18" charset="-127"/>
                <a:ea typeface="HY산B" pitchFamily="18" charset="-127"/>
              </a:rPr>
              <a:t>일본극우아베정권의</a:t>
            </a:r>
            <a:r>
              <a:rPr lang="ko-KR" altLang="en-US" sz="3100" dirty="0" smtClean="0">
                <a:latin typeface="HY산B" pitchFamily="18" charset="-127"/>
                <a:ea typeface="HY산B" pitchFamily="18" charset="-127"/>
              </a:rPr>
              <a:t> 독도도발에 대한 대응방안</a:t>
            </a:r>
            <a:r>
              <a:rPr lang="en-US" altLang="ko-KR" sz="44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4400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51520" y="764704"/>
            <a:ext cx="8892480" cy="532859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2012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년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12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월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차 </a:t>
            </a:r>
            <a:r>
              <a:rPr kumimoji="0" lang="ko-KR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아베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내각 출범 이후 </a:t>
            </a:r>
            <a:endParaRPr kumimoji="0" lang="en-US" altLang="ko-KR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독도 주장 주요사건</a:t>
            </a:r>
            <a:endParaRPr kumimoji="0" lang="en-US" altLang="ko-KR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◇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2013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년 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▲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2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월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22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일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= </a:t>
            </a:r>
            <a:r>
              <a:rPr kumimoji="0" lang="ko-KR" alt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시마네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(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島根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)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현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'</a:t>
            </a:r>
            <a:r>
              <a:rPr kumimoji="0" lang="ko-KR" alt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다케시마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(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竹島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·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일본이 주장하는 독도의 명칭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)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의 날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' 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행사에 중앙정부 인사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(</a:t>
            </a:r>
            <a:r>
              <a:rPr kumimoji="0" lang="ko-KR" alt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내각부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정무관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) 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첫 파견 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▲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3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월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26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일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= 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고교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2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차 연도 </a:t>
            </a:r>
            <a:r>
              <a:rPr kumimoji="0" lang="ko-KR" alt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사회과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교과서 검정결과 발표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, </a:t>
            </a:r>
            <a:r>
              <a:rPr kumimoji="0" lang="ko-KR" alt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검정통과한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교과서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21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종 가운데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15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종이 독도를 일본 영토로 기술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▲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4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월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5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일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= 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외교청서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(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외교백서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)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에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'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독도는 일본 고유영토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' 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주장 명기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▲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7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월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9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일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= 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방위백서에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9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년째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'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독도는 일본땅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' 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명기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▲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10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월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16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일 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= 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외무성</a:t>
            </a: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, 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독도 영유권 주장 홍보 동영상 인터넷 유포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100" dirty="0" smtClean="0">
                <a:latin typeface="HY산B" pitchFamily="18" charset="-127"/>
                <a:ea typeface="HY산B" pitchFamily="18" charset="-127"/>
              </a:rPr>
              <a:t>4. </a:t>
            </a:r>
            <a:r>
              <a:rPr lang="ko-KR" altLang="en-US" sz="3100" dirty="0" err="1" smtClean="0">
                <a:latin typeface="HY산B" pitchFamily="18" charset="-127"/>
                <a:ea typeface="HY산B" pitchFamily="18" charset="-127"/>
              </a:rPr>
              <a:t>일본극우아베정권의</a:t>
            </a:r>
            <a:r>
              <a:rPr lang="ko-KR" altLang="en-US" sz="3100" dirty="0" smtClean="0">
                <a:latin typeface="HY산B" pitchFamily="18" charset="-127"/>
                <a:ea typeface="HY산B" pitchFamily="18" charset="-127"/>
              </a:rPr>
              <a:t> 독도도발에 대한 대응방안</a:t>
            </a:r>
            <a:r>
              <a:rPr lang="en-US" altLang="ko-KR" sz="44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4400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altLang="ko-KR" sz="2600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◇ 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2014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년</a:t>
            </a:r>
          </a:p>
          <a:p>
            <a:pPr>
              <a:buNone/>
            </a:pPr>
            <a:endParaRPr lang="en-US" altLang="ko-KR" sz="2600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▲ </a:t>
            </a:r>
            <a:r>
              <a:rPr lang="en-US" altLang="ko-KR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24</a:t>
            </a:r>
            <a:r>
              <a:rPr lang="ko-KR" altLang="en-US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일 </a:t>
            </a:r>
            <a:r>
              <a:rPr lang="en-US" altLang="ko-KR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독도 영유권 주장 홍보 정부 홈페이지 개설</a:t>
            </a:r>
          </a:p>
          <a:p>
            <a:pPr>
              <a:buNone/>
            </a:pPr>
            <a:endParaRPr lang="en-US" altLang="ko-KR" sz="2600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▲ 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28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일 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중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·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고교 학습지도요령 해설서에 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'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독도는 일본 고유영토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' 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주장 명시</a:t>
            </a:r>
          </a:p>
          <a:p>
            <a:pPr>
              <a:buNone/>
            </a:pPr>
            <a:endParaRPr lang="en-US" altLang="ko-KR" sz="2600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▲ 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22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일 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2600" dirty="0" err="1" smtClean="0">
                <a:latin typeface="굴림" pitchFamily="50" charset="-127"/>
                <a:ea typeface="굴림" pitchFamily="50" charset="-127"/>
              </a:rPr>
              <a:t>시마네현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'</a:t>
            </a:r>
            <a:r>
              <a:rPr lang="ko-KR" altLang="en-US" sz="2600" dirty="0" err="1" smtClean="0">
                <a:latin typeface="굴림" pitchFamily="50" charset="-127"/>
                <a:ea typeface="굴림" pitchFamily="50" charset="-127"/>
              </a:rPr>
              <a:t>다케시마의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 날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' 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행사에 중앙정부 인사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600" dirty="0" err="1" smtClean="0">
                <a:latin typeface="굴림" pitchFamily="50" charset="-127"/>
                <a:ea typeface="굴림" pitchFamily="50" charset="-127"/>
              </a:rPr>
              <a:t>내각부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 정무관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) 2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년 연속 파견</a:t>
            </a:r>
          </a:p>
          <a:p>
            <a:pPr>
              <a:buNone/>
            </a:pPr>
            <a:endParaRPr lang="en-US" altLang="ko-KR" sz="2600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▲ 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4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4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일 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외교청서에 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'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독도는 일본 고유영토</a:t>
            </a:r>
            <a:r>
              <a:rPr lang="en-US" altLang="ko-KR" sz="2600" dirty="0" smtClean="0">
                <a:latin typeface="굴림" pitchFamily="50" charset="-127"/>
                <a:ea typeface="굴림" pitchFamily="50" charset="-127"/>
              </a:rPr>
              <a:t>' </a:t>
            </a:r>
            <a:r>
              <a:rPr lang="ko-KR" altLang="en-US" sz="2600" dirty="0" smtClean="0">
                <a:latin typeface="굴림" pitchFamily="50" charset="-127"/>
                <a:ea typeface="굴림" pitchFamily="50" charset="-127"/>
              </a:rPr>
              <a:t>주장 명기</a:t>
            </a:r>
          </a:p>
          <a:p>
            <a:pPr>
              <a:buNone/>
            </a:pPr>
            <a:endParaRPr lang="en-US" altLang="ko-KR" sz="2600" u="sng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▲ </a:t>
            </a:r>
            <a:r>
              <a:rPr lang="en-US" altLang="ko-KR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12</a:t>
            </a:r>
            <a:r>
              <a:rPr lang="ko-KR" altLang="en-US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25</a:t>
            </a:r>
            <a:r>
              <a:rPr lang="ko-KR" altLang="en-US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일 </a:t>
            </a:r>
            <a:r>
              <a:rPr lang="en-US" altLang="ko-KR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일본 </a:t>
            </a:r>
            <a:r>
              <a:rPr lang="ko-KR" altLang="en-US" sz="2600" u="sng" dirty="0" err="1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내각부</a:t>
            </a:r>
            <a:r>
              <a:rPr lang="ko-KR" altLang="en-US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여론조사 결과 공개</a:t>
            </a:r>
            <a:r>
              <a:rPr lang="en-US" altLang="ko-KR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일본인 </a:t>
            </a:r>
            <a:r>
              <a:rPr lang="en-US" altLang="ko-KR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73.2</a:t>
            </a:r>
            <a:r>
              <a:rPr lang="ko-KR" altLang="en-US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％</a:t>
            </a:r>
            <a:endParaRPr lang="en-US" altLang="ko-KR" sz="2600" u="sng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"</a:t>
            </a:r>
            <a:r>
              <a:rPr lang="ko-KR" altLang="en-US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독도는 일본 고유의 영토</a:t>
            </a:r>
            <a:r>
              <a:rPr lang="en-US" altLang="ko-KR" sz="26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" </a:t>
            </a:r>
          </a:p>
          <a:p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93096"/>
            <a:ext cx="4354016" cy="233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100" dirty="0" smtClean="0">
                <a:latin typeface="HY산B" pitchFamily="18" charset="-127"/>
                <a:ea typeface="HY산B" pitchFamily="18" charset="-127"/>
              </a:rPr>
              <a:t>4. </a:t>
            </a:r>
            <a:r>
              <a:rPr lang="ko-KR" altLang="en-US" sz="3100" dirty="0" err="1" smtClean="0">
                <a:latin typeface="HY산B" pitchFamily="18" charset="-127"/>
                <a:ea typeface="HY산B" pitchFamily="18" charset="-127"/>
              </a:rPr>
              <a:t>일본극우아베정권의</a:t>
            </a:r>
            <a:r>
              <a:rPr lang="ko-KR" altLang="en-US" sz="3100" dirty="0" smtClean="0">
                <a:latin typeface="HY산B" pitchFamily="18" charset="-127"/>
                <a:ea typeface="HY산B" pitchFamily="18" charset="-127"/>
              </a:rPr>
              <a:t> 독도도발에 대한 대응방안</a:t>
            </a:r>
            <a:r>
              <a:rPr lang="en-US" altLang="ko-KR" sz="44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4400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◇ 2015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년</a:t>
            </a:r>
          </a:p>
          <a:p>
            <a:pPr>
              <a:buNone/>
            </a:pP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▲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22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일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시마네현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'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다케시마의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날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'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행사에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마쓰모토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요헤이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松本洋平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sz="2000" dirty="0" err="1" smtClean="0">
                <a:latin typeface="굴림" pitchFamily="50" charset="-127"/>
                <a:ea typeface="굴림" pitchFamily="50" charset="-127"/>
              </a:rPr>
              <a:t>내각부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 정무관 파견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 3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년 연속 중앙정부 인사 파견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None/>
            </a:pPr>
            <a:endParaRPr lang="en-US" altLang="ko-KR" sz="2000" u="sng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▲ 4</a:t>
            </a:r>
            <a:r>
              <a:rPr lang="ko-KR" altLang="en-US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6</a:t>
            </a:r>
            <a:r>
              <a:rPr lang="ko-KR" altLang="en-US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일 </a:t>
            </a:r>
            <a:r>
              <a:rPr lang="en-US" altLang="ko-KR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= </a:t>
            </a:r>
            <a:r>
              <a:rPr lang="ko-KR" altLang="en-US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중학교 교과서 검정결과 발표</a:t>
            </a:r>
            <a:r>
              <a:rPr lang="en-US" altLang="ko-KR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지리</a:t>
            </a:r>
            <a:r>
              <a:rPr lang="en-US" altLang="ko-KR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공민</a:t>
            </a:r>
            <a:r>
              <a:rPr lang="en-US" altLang="ko-KR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사회</a:t>
            </a:r>
            <a:r>
              <a:rPr lang="en-US" altLang="ko-KR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), </a:t>
            </a:r>
            <a:r>
              <a:rPr lang="ko-KR" altLang="en-US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역사 교과서 </a:t>
            </a:r>
            <a:r>
              <a:rPr lang="en-US" altLang="ko-KR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18</a:t>
            </a:r>
            <a:r>
              <a:rPr lang="ko-KR" altLang="en-US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종 중 </a:t>
            </a:r>
            <a:r>
              <a:rPr lang="en-US" altLang="ko-KR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15</a:t>
            </a:r>
            <a:r>
              <a:rPr lang="ko-KR" altLang="en-US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종이 독도를 </a:t>
            </a:r>
            <a:r>
              <a:rPr lang="en-US" altLang="ko-KR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'</a:t>
            </a:r>
            <a:r>
              <a:rPr lang="ko-KR" altLang="en-US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일본 고유의 영토</a:t>
            </a:r>
            <a:r>
              <a:rPr lang="en-US" altLang="ko-KR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'</a:t>
            </a:r>
            <a:r>
              <a:rPr lang="ko-KR" altLang="en-US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로 표기</a:t>
            </a:r>
            <a:r>
              <a:rPr lang="en-US" altLang="ko-KR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, 13</a:t>
            </a:r>
            <a:r>
              <a:rPr lang="ko-KR" altLang="en-US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종이 </a:t>
            </a:r>
            <a:r>
              <a:rPr lang="en-US" altLang="ko-KR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'</a:t>
            </a:r>
            <a:r>
              <a:rPr lang="ko-KR" altLang="en-US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한국이 불법 점거</a:t>
            </a:r>
            <a:r>
              <a:rPr lang="en-US" altLang="ko-KR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'</a:t>
            </a:r>
            <a:r>
              <a:rPr lang="ko-KR" altLang="en-US" sz="2000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했다고 기재</a:t>
            </a:r>
          </a:p>
          <a:p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93096"/>
            <a:ext cx="4608512" cy="238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100" dirty="0" smtClean="0">
                <a:latin typeface="HY산B" pitchFamily="18" charset="-127"/>
                <a:ea typeface="HY산B" pitchFamily="18" charset="-127"/>
              </a:rPr>
              <a:t>4. </a:t>
            </a:r>
            <a:r>
              <a:rPr lang="ko-KR" altLang="en-US" sz="3100" dirty="0" err="1" smtClean="0">
                <a:latin typeface="HY산B" pitchFamily="18" charset="-127"/>
                <a:ea typeface="HY산B" pitchFamily="18" charset="-127"/>
              </a:rPr>
              <a:t>일본극우아베정권의</a:t>
            </a:r>
            <a:r>
              <a:rPr lang="ko-KR" altLang="en-US" sz="3100" dirty="0" smtClean="0">
                <a:latin typeface="HY산B" pitchFamily="18" charset="-127"/>
                <a:ea typeface="HY산B" pitchFamily="18" charset="-127"/>
              </a:rPr>
              <a:t> 독도도발에 대한 대응방안</a:t>
            </a:r>
            <a:r>
              <a:rPr lang="en-US" altLang="ko-KR" sz="44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4400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79512" y="1412776"/>
            <a:ext cx="8964488" cy="893961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일본 </a:t>
            </a:r>
            <a:r>
              <a:rPr kumimoji="0" lang="ko-KR" altLang="en-US" sz="4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아베</a:t>
            </a:r>
            <a:r>
              <a:rPr kumimoji="0" lang="ko-KR" altLang="en-US" sz="4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정권의 독도 도발과 대응방안</a:t>
            </a:r>
            <a:endParaRPr kumimoji="0" lang="ko-KR" altLang="en-US" sz="4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hlinkClick r:id="rId2"/>
              </a:rPr>
              <a:t>http://news.naver.com/main/read.nhn?mode=LPOD&amp;mid=tvh&amp;oid=448&amp;aid=0000118724</a:t>
            </a:r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100" dirty="0" smtClean="0">
                <a:latin typeface="HY산B" pitchFamily="18" charset="-127"/>
                <a:ea typeface="HY산B" pitchFamily="18" charset="-127"/>
              </a:rPr>
              <a:t>4. </a:t>
            </a:r>
            <a:r>
              <a:rPr lang="ko-KR" altLang="en-US" sz="3100" dirty="0" err="1" smtClean="0">
                <a:latin typeface="HY산B" pitchFamily="18" charset="-127"/>
                <a:ea typeface="HY산B" pitchFamily="18" charset="-127"/>
              </a:rPr>
              <a:t>일본극우아베정권의</a:t>
            </a:r>
            <a:r>
              <a:rPr lang="ko-KR" altLang="en-US" sz="3100" dirty="0" smtClean="0">
                <a:latin typeface="HY산B" pitchFamily="18" charset="-127"/>
                <a:ea typeface="HY산B" pitchFamily="18" charset="-127"/>
              </a:rPr>
              <a:t> 독도도발에 대한 대응방안</a:t>
            </a:r>
            <a:r>
              <a:rPr lang="en-US" altLang="ko-KR" sz="44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4400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5" name="내용 개체 틀 4"/>
          <p:cNvSpPr txBox="1"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대응방안</a:t>
            </a: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>
              <a:buFontTx/>
              <a:buChar char="-"/>
            </a:pP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일본어로 된 독도가 한국영토라는 증거들을 책자를 발간하거나 인터넷 등으로 끊임없이 송출한다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FontTx/>
              <a:buChar char="-"/>
            </a:pP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>
              <a:buFontTx/>
              <a:buChar char="-"/>
            </a:pP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독도 관련 행사 홍보를 많이 한다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>
              <a:buFontTx/>
              <a:buChar char="-"/>
            </a:pP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>
              <a:buFontTx/>
              <a:buChar char="-"/>
            </a:pP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 정부가 주도하여 </a:t>
            </a:r>
            <a:r>
              <a:rPr lang="ko-KR" altLang="en-US" sz="2400" dirty="0" err="1" smtClean="0">
                <a:latin typeface="굴림" pitchFamily="50" charset="-127"/>
                <a:ea typeface="굴림" pitchFamily="50" charset="-127"/>
              </a:rPr>
              <a:t>문화컨텐츠를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 많이 만들어 대중들에게 친숙한 이미지를 만든다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. </a:t>
            </a:r>
          </a:p>
          <a:p>
            <a:pPr>
              <a:buFontTx/>
              <a:buChar char="-"/>
            </a:pPr>
            <a:endParaRPr lang="en-US" altLang="ko-KR" sz="2400" dirty="0" smtClean="0">
              <a:latin typeface="굴림" pitchFamily="50" charset="-127"/>
              <a:ea typeface="굴림" pitchFamily="50" charset="-127"/>
            </a:endParaRPr>
          </a:p>
          <a:p>
            <a:pPr>
              <a:buFontTx/>
              <a:buChar char="-"/>
            </a:pP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강력한 영토 주권행사와 더불어 한국영토로서의 증거력을 </a:t>
            </a:r>
            <a:r>
              <a:rPr lang="ko-KR" altLang="en-US" sz="2400" dirty="0" err="1" smtClean="0">
                <a:latin typeface="굴림" pitchFamily="50" charset="-127"/>
                <a:ea typeface="굴림" pitchFamily="50" charset="-127"/>
              </a:rPr>
              <a:t>내새워</a:t>
            </a:r>
            <a:r>
              <a:rPr lang="ko-KR" altLang="en-US" sz="24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일본의 도발에 단호히 대처한다</a:t>
            </a:r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100" dirty="0" smtClean="0">
                <a:latin typeface="HY산B" pitchFamily="18" charset="-127"/>
                <a:ea typeface="HY산B" pitchFamily="18" charset="-127"/>
              </a:rPr>
              <a:t>4. </a:t>
            </a:r>
            <a:r>
              <a:rPr lang="ko-KR" altLang="en-US" sz="3100" dirty="0" err="1" smtClean="0">
                <a:latin typeface="HY산B" pitchFamily="18" charset="-127"/>
                <a:ea typeface="HY산B" pitchFamily="18" charset="-127"/>
              </a:rPr>
              <a:t>일본극우아베정권의</a:t>
            </a:r>
            <a:r>
              <a:rPr lang="ko-KR" altLang="en-US" sz="3100" dirty="0" smtClean="0">
                <a:latin typeface="HY산B" pitchFamily="18" charset="-127"/>
                <a:ea typeface="HY산B" pitchFamily="18" charset="-127"/>
              </a:rPr>
              <a:t> 독도도발에 대한 대응방안</a:t>
            </a:r>
            <a:r>
              <a:rPr lang="en-US" altLang="ko-KR" sz="44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4400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34786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08720"/>
            <a:ext cx="23042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cdnweb01.wikitree.co.kr/webdata/editor/201210/25/img_20121025092258_11149f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764704"/>
            <a:ext cx="309634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7016" y="2276872"/>
            <a:ext cx="885698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5.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일본의 </a:t>
            </a:r>
            <a:r>
              <a:rPr lang="ko-KR" altLang="en-US" sz="4000" dirty="0" err="1" smtClean="0">
                <a:latin typeface="HY산B" pitchFamily="18" charset="-127"/>
                <a:ea typeface="HY산B" pitchFamily="18" charset="-127"/>
              </a:rPr>
              <a:t>다케시마의날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 지정에 대한 한국의 반응과 그에 대한 대응방안</a:t>
            </a:r>
          </a:p>
          <a:p>
            <a:pPr>
              <a:lnSpc>
                <a:spcPct val="150000"/>
              </a:lnSpc>
              <a:defRPr/>
            </a:pPr>
            <a:endParaRPr lang="en-US" altLang="ko-KR" sz="4000" dirty="0" smtClean="0">
              <a:latin typeface="HY산B" pitchFamily="18" charset="-127"/>
              <a:ea typeface="HY산B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800" dirty="0" smtClean="0">
                <a:latin typeface="HY산B" pitchFamily="18" charset="-127"/>
                <a:ea typeface="HY산B" pitchFamily="18" charset="-127"/>
              </a:rPr>
              <a:t> 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2400" b="1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HY산B" pitchFamily="18" charset="-127"/>
              <a:ea typeface="HY산B" pitchFamily="18" charset="-127"/>
              <a:cs typeface="조선일보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200" dirty="0" smtClean="0">
                <a:latin typeface="HY산B" pitchFamily="18" charset="-127"/>
                <a:ea typeface="HY산B" pitchFamily="18" charset="-127"/>
              </a:rPr>
              <a:t>5.</a:t>
            </a:r>
            <a:r>
              <a:rPr lang="ko-KR" altLang="en-US" sz="3200" dirty="0" smtClean="0">
                <a:latin typeface="HY산B" pitchFamily="18" charset="-127"/>
                <a:ea typeface="HY산B" pitchFamily="18" charset="-127"/>
              </a:rPr>
              <a:t>일본의 </a:t>
            </a:r>
            <a:r>
              <a:rPr lang="ko-KR" altLang="en-US" sz="3200" dirty="0" err="1" smtClean="0">
                <a:latin typeface="HY산B" pitchFamily="18" charset="-127"/>
                <a:ea typeface="HY산B" pitchFamily="18" charset="-127"/>
              </a:rPr>
              <a:t>다케시마의날</a:t>
            </a:r>
            <a:r>
              <a:rPr lang="ko-KR" altLang="en-US" sz="3200" dirty="0" smtClean="0">
                <a:latin typeface="HY산B" pitchFamily="18" charset="-127"/>
                <a:ea typeface="HY산B" pitchFamily="18" charset="-127"/>
              </a:rPr>
              <a:t> 지정에 대한 한국의 반응과 그에 대한 대응방안</a:t>
            </a:r>
            <a:br>
              <a:rPr lang="ko-KR" altLang="en-US" sz="3200" dirty="0" smtClean="0">
                <a:latin typeface="HY산B" pitchFamily="18" charset="-127"/>
                <a:ea typeface="HY산B" pitchFamily="18" charset="-127"/>
              </a:rPr>
            </a:br>
            <a:r>
              <a:rPr lang="en-US" altLang="ko-KR" sz="44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4400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755576" y="1412776"/>
            <a:ext cx="7772400" cy="147002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한국의 고유영토인 독도에 대한 일본의 도발에 대응방안</a:t>
            </a:r>
            <a:endParaRPr kumimoji="0" lang="ko-KR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99592" y="2996952"/>
            <a:ext cx="7416824" cy="21602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일본의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다케시마의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날 지정에 대한 한국의 반응과 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그에대한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대응방안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200" dirty="0" smtClean="0">
                <a:latin typeface="HY산B" pitchFamily="18" charset="-127"/>
                <a:ea typeface="HY산B" pitchFamily="18" charset="-127"/>
              </a:rPr>
              <a:t>5.</a:t>
            </a:r>
            <a:r>
              <a:rPr lang="ko-KR" altLang="en-US" sz="3200" dirty="0" smtClean="0">
                <a:latin typeface="HY산B" pitchFamily="18" charset="-127"/>
                <a:ea typeface="HY산B" pitchFamily="18" charset="-127"/>
              </a:rPr>
              <a:t>일본의 </a:t>
            </a:r>
            <a:r>
              <a:rPr lang="ko-KR" altLang="en-US" sz="3200" dirty="0" err="1" smtClean="0">
                <a:latin typeface="HY산B" pitchFamily="18" charset="-127"/>
                <a:ea typeface="HY산B" pitchFamily="18" charset="-127"/>
              </a:rPr>
              <a:t>다케시마의날</a:t>
            </a:r>
            <a:r>
              <a:rPr lang="ko-KR" altLang="en-US" sz="3200" dirty="0" smtClean="0">
                <a:latin typeface="HY산B" pitchFamily="18" charset="-127"/>
                <a:ea typeface="HY산B" pitchFamily="18" charset="-127"/>
              </a:rPr>
              <a:t> 지정에 대한 한국의 반응과 그에 대한 대응방안</a:t>
            </a:r>
            <a:br>
              <a:rPr lang="ko-KR" altLang="en-US" sz="3200" dirty="0" smtClean="0">
                <a:latin typeface="HY산B" pitchFamily="18" charset="-127"/>
                <a:ea typeface="HY산B" pitchFamily="18" charset="-127"/>
              </a:rPr>
            </a:br>
            <a:r>
              <a:rPr lang="en-US" altLang="ko-KR" sz="44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4400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83568" y="14847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다케시마의</a:t>
            </a:r>
            <a:r>
              <a:rPr kumimoji="0" lang="ko-KR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날</a:t>
            </a:r>
            <a:endParaRPr kumimoji="0" lang="ko-KR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3589859"/>
          </a:xfrm>
        </p:spPr>
        <p:txBody>
          <a:bodyPr/>
          <a:lstStyle/>
          <a:p>
            <a:r>
              <a:rPr lang="ko-KR" altLang="en-US" b="1" dirty="0" err="1"/>
              <a:t>다케시마의</a:t>
            </a:r>
            <a:r>
              <a:rPr lang="ko-KR" altLang="en-US" b="1" dirty="0"/>
              <a:t> 날</a:t>
            </a:r>
            <a:r>
              <a:rPr lang="ko-KR" altLang="en-US" dirty="0"/>
              <a:t> </a:t>
            </a:r>
            <a:r>
              <a:rPr lang="en-US" altLang="ko-KR" dirty="0"/>
              <a:t>(</a:t>
            </a:r>
            <a:r>
              <a:rPr lang="ko-KR" altLang="en-US" dirty="0">
                <a:hlinkClick r:id="rId2" tooltip="일본어"/>
              </a:rPr>
              <a:t>일본어</a:t>
            </a:r>
            <a:r>
              <a:rPr lang="en-US" altLang="ko-KR" dirty="0"/>
              <a:t>: </a:t>
            </a:r>
            <a:r>
              <a:rPr lang="ko-KR" altLang="en-US" dirty="0"/>
              <a:t>竹島の日たけしまのひ</a:t>
            </a:r>
            <a:r>
              <a:rPr lang="en-US" altLang="ko-KR" dirty="0"/>
              <a:t>) </a:t>
            </a:r>
            <a:r>
              <a:rPr lang="ko-KR" altLang="en-US" dirty="0"/>
              <a:t>은 </a:t>
            </a:r>
            <a:r>
              <a:rPr lang="en-US" altLang="ko-KR" dirty="0">
                <a:hlinkClick r:id="rId3" tooltip="1905년"/>
              </a:rPr>
              <a:t>1905</a:t>
            </a:r>
            <a:r>
              <a:rPr lang="ko-KR" altLang="en-US" dirty="0">
                <a:hlinkClick r:id="rId3" tooltip="1905년"/>
              </a:rPr>
              <a:t>년</a:t>
            </a:r>
            <a:r>
              <a:rPr lang="ko-KR" altLang="en-US" dirty="0"/>
              <a:t> </a:t>
            </a:r>
            <a:r>
              <a:rPr lang="en-US" altLang="ko-KR" dirty="0">
                <a:hlinkClick r:id="rId4" tooltip="2월 22일"/>
              </a:rPr>
              <a:t>2</a:t>
            </a:r>
            <a:r>
              <a:rPr lang="ko-KR" altLang="en-US" dirty="0">
                <a:hlinkClick r:id="rId4" tooltip="2월 22일"/>
              </a:rPr>
              <a:t>월 </a:t>
            </a:r>
            <a:r>
              <a:rPr lang="en-US" altLang="ko-KR" dirty="0">
                <a:hlinkClick r:id="rId4" tooltip="2월 22일"/>
              </a:rPr>
              <a:t>22</a:t>
            </a:r>
            <a:r>
              <a:rPr lang="ko-KR" altLang="en-US" dirty="0">
                <a:hlinkClick r:id="rId4" tooltip="2월 22일"/>
              </a:rPr>
              <a:t>일</a:t>
            </a:r>
            <a:r>
              <a:rPr lang="ko-KR" altLang="en-US" dirty="0"/>
              <a:t> </a:t>
            </a:r>
            <a:r>
              <a:rPr lang="ko-KR" altLang="en-US" dirty="0">
                <a:hlinkClick r:id="rId5" tooltip="독도"/>
              </a:rPr>
              <a:t>독도</a:t>
            </a:r>
            <a:r>
              <a:rPr lang="ko-KR" altLang="en-US" dirty="0"/>
              <a:t>를 </a:t>
            </a:r>
            <a:r>
              <a:rPr lang="ko-KR" altLang="en-US" dirty="0">
                <a:hlinkClick r:id="rId6" tooltip="일본 제국"/>
              </a:rPr>
              <a:t>일본 제국</a:t>
            </a:r>
            <a:r>
              <a:rPr lang="ko-KR" altLang="en-US" dirty="0"/>
              <a:t> </a:t>
            </a:r>
            <a:r>
              <a:rPr lang="ko-KR" altLang="en-US" dirty="0" err="1">
                <a:hlinkClick r:id="rId7" tooltip="시마네 현"/>
              </a:rPr>
              <a:t>시마네</a:t>
            </a:r>
            <a:r>
              <a:rPr lang="ko-KR" altLang="en-US" dirty="0">
                <a:hlinkClick r:id="rId7" tooltip="시마네 현"/>
              </a:rPr>
              <a:t> 현</a:t>
            </a:r>
            <a:r>
              <a:rPr lang="ko-KR" altLang="en-US" dirty="0"/>
              <a:t>으로 편입 고시한 것을 기념하기 위해서</a:t>
            </a:r>
            <a:r>
              <a:rPr lang="en-US" altLang="ko-KR" dirty="0"/>
              <a:t>, </a:t>
            </a:r>
            <a:r>
              <a:rPr lang="en-US" altLang="ko-KR" dirty="0">
                <a:hlinkClick r:id="rId8" tooltip="2005년"/>
              </a:rPr>
              <a:t>2005</a:t>
            </a:r>
            <a:r>
              <a:rPr lang="ko-KR" altLang="en-US" dirty="0">
                <a:hlinkClick r:id="rId8" tooltip="2005년"/>
              </a:rPr>
              <a:t>년</a:t>
            </a:r>
            <a:r>
              <a:rPr lang="ko-KR" altLang="en-US" dirty="0"/>
              <a:t> </a:t>
            </a:r>
            <a:r>
              <a:rPr lang="en-US" altLang="ko-KR" dirty="0">
                <a:hlinkClick r:id="rId9" tooltip="3월 16일"/>
              </a:rPr>
              <a:t>3</a:t>
            </a:r>
            <a:r>
              <a:rPr lang="ko-KR" altLang="en-US" dirty="0">
                <a:hlinkClick r:id="rId9" tooltip="3월 16일"/>
              </a:rPr>
              <a:t>월 </a:t>
            </a:r>
            <a:r>
              <a:rPr lang="en-US" altLang="ko-KR" dirty="0">
                <a:hlinkClick r:id="rId9" tooltip="3월 16일"/>
              </a:rPr>
              <a:t>16</a:t>
            </a:r>
            <a:r>
              <a:rPr lang="ko-KR" altLang="en-US" dirty="0">
                <a:hlinkClick r:id="rId9" tooltip="3월 16일"/>
              </a:rPr>
              <a:t>일</a:t>
            </a:r>
            <a:r>
              <a:rPr lang="ko-KR" altLang="en-US" dirty="0"/>
              <a:t>에 </a:t>
            </a:r>
            <a:r>
              <a:rPr lang="ko-KR" altLang="en-US" dirty="0" err="1">
                <a:hlinkClick r:id="rId7" tooltip="시마네 현"/>
              </a:rPr>
              <a:t>시마네</a:t>
            </a:r>
            <a:r>
              <a:rPr lang="ko-KR" altLang="en-US" dirty="0">
                <a:hlinkClick r:id="rId7" tooltip="시마네 현"/>
              </a:rPr>
              <a:t> 현</a:t>
            </a:r>
            <a:r>
              <a:rPr lang="ko-KR" altLang="en-US" dirty="0"/>
              <a:t>이 지정한 날이다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1.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일본이 먼저 독도를 발견했고 이용했다는     논리에 대한 대응방안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</a:b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텍스트 개체 틀 3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3946443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800" dirty="0" smtClean="0"/>
              <a:t>일본은 </a:t>
            </a:r>
            <a:r>
              <a:rPr lang="en-US" altLang="ko-KR" sz="2800" dirty="0" smtClean="0"/>
              <a:t>“</a:t>
            </a:r>
            <a:r>
              <a:rPr lang="ko-KR" altLang="en-US" sz="2800" dirty="0" smtClean="0"/>
              <a:t>일본이</a:t>
            </a:r>
            <a:r>
              <a:rPr lang="en-US" altLang="ko-KR" sz="2800" dirty="0" smtClean="0"/>
              <a:t>1600</a:t>
            </a:r>
            <a:r>
              <a:rPr lang="ko-KR" altLang="en-US" sz="2800" dirty="0"/>
              <a:t>년대부터 독도를 이용했기 때문에 그때부터 독도는 일본 </a:t>
            </a:r>
            <a:r>
              <a:rPr lang="ko-KR" altLang="en-US" sz="2800" dirty="0" smtClean="0"/>
              <a:t>땅 이였다</a:t>
            </a:r>
            <a:r>
              <a:rPr lang="en-US" altLang="ko-KR" sz="2800" dirty="0" smtClean="0"/>
              <a:t>.”</a:t>
            </a:r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  </a:t>
            </a:r>
            <a:r>
              <a:rPr lang="ko-KR" altLang="en-US" sz="2800" dirty="0" smtClean="0"/>
              <a:t>라고</a:t>
            </a:r>
            <a:r>
              <a:rPr lang="ko-KR" altLang="en-US" sz="2800" dirty="0"/>
              <a:t>  </a:t>
            </a:r>
            <a:r>
              <a:rPr lang="ko-KR" altLang="en-US" sz="2800" dirty="0" smtClean="0"/>
              <a:t>주장하며 이에 더해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일본은 </a:t>
            </a:r>
            <a:r>
              <a:rPr lang="en-US" altLang="ko-KR" sz="2800" dirty="0"/>
              <a:t>"</a:t>
            </a:r>
            <a:r>
              <a:rPr lang="ko-KR" altLang="en-US" sz="2800" dirty="0"/>
              <a:t>옛날에 한국은 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  </a:t>
            </a:r>
            <a:r>
              <a:rPr lang="ko-KR" altLang="en-US" sz="2800" dirty="0" smtClean="0"/>
              <a:t>독도가 </a:t>
            </a:r>
            <a:r>
              <a:rPr lang="ko-KR" altLang="en-US" sz="2800" dirty="0"/>
              <a:t>있다는 것도 알지 못했다</a:t>
            </a:r>
            <a:r>
              <a:rPr lang="en-US" altLang="ko-KR" sz="2800" dirty="0"/>
              <a:t>. </a:t>
            </a:r>
            <a:r>
              <a:rPr lang="ko-KR" altLang="en-US" sz="2800" dirty="0"/>
              <a:t>하지만 일본은 </a:t>
            </a:r>
            <a:r>
              <a:rPr lang="en-US" altLang="ko-KR" sz="2800" dirty="0"/>
              <a:t>1600</a:t>
            </a:r>
            <a:r>
              <a:rPr lang="ko-KR" altLang="en-US" sz="2800" dirty="0"/>
              <a:t>년대부터 울릉도 근처에서 고기잡이를 했다</a:t>
            </a:r>
            <a:r>
              <a:rPr lang="en-US" altLang="ko-KR" sz="2800" dirty="0"/>
              <a:t>. 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  </a:t>
            </a:r>
            <a:r>
              <a:rPr lang="ko-KR" altLang="en-US" sz="2800" dirty="0" smtClean="0"/>
              <a:t>독도는 </a:t>
            </a:r>
            <a:r>
              <a:rPr lang="ko-KR" altLang="en-US" sz="2800" dirty="0"/>
              <a:t>일본에서 울릉도를 가는 길목에 있는 섬이므로 자연스럽게 그곳에 머무르면서 고기잡이하는 곳으로 이용했다</a:t>
            </a:r>
            <a:r>
              <a:rPr lang="en-US" altLang="ko-KR" sz="2800" dirty="0"/>
              <a:t>. </a:t>
            </a:r>
            <a:r>
              <a:rPr lang="ko-KR" altLang="en-US" sz="2800" dirty="0"/>
              <a:t>따라서 독도는 일본이 먼저 발견했고</a:t>
            </a:r>
            <a:r>
              <a:rPr lang="en-US" altLang="ko-KR" sz="2800" dirty="0"/>
              <a:t>, </a:t>
            </a:r>
            <a:r>
              <a:rPr lang="ko-KR" altLang="en-US" sz="2800" dirty="0"/>
              <a:t>실질적으로 일본이 먼저 이용한 일본 땅이다</a:t>
            </a:r>
            <a:r>
              <a:rPr lang="en-US" altLang="ko-KR" sz="2800" dirty="0"/>
              <a:t>."</a:t>
            </a:r>
            <a:r>
              <a:rPr lang="ko-KR" altLang="en-US" sz="2800" dirty="0"/>
              <a:t>라며 주장하고 있습니다</a:t>
            </a:r>
            <a:r>
              <a:rPr lang="en-US" altLang="ko-KR" sz="2800" dirty="0"/>
              <a:t>.</a:t>
            </a:r>
          </a:p>
          <a:p>
            <a:endParaRPr lang="en-US" altLang="ko-KR" sz="1050" b="1" dirty="0" smtClean="0"/>
          </a:p>
          <a:p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5040560" cy="598388"/>
          </a:xfrm>
        </p:spPr>
        <p:txBody>
          <a:bodyPr>
            <a:noAutofit/>
          </a:bodyPr>
          <a:lstStyle/>
          <a:p>
            <a:r>
              <a:rPr lang="en-US" altLang="ko-KR" sz="4000" dirty="0" smtClean="0">
                <a:solidFill>
                  <a:srgbClr val="FF0000"/>
                </a:solidFill>
              </a:rPr>
              <a:t>1)</a:t>
            </a:r>
            <a:r>
              <a:rPr lang="ko-KR" altLang="en-US" sz="4000" dirty="0" smtClean="0">
                <a:solidFill>
                  <a:srgbClr val="FF0000"/>
                </a:solidFill>
              </a:rPr>
              <a:t>일본의 주장 첫째</a:t>
            </a:r>
            <a:r>
              <a:rPr lang="en-US" altLang="ko-KR" sz="4000" dirty="0" smtClean="0">
                <a:solidFill>
                  <a:srgbClr val="FF0000"/>
                </a:solidFill>
              </a:rPr>
              <a:t>.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95536" y="126876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다케시마</a:t>
            </a:r>
            <a:r>
              <a:rPr kumimoji="0" lang="ko-KR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탈환</a:t>
            </a:r>
            <a:endParaRPr kumimoji="0" lang="ko-KR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780928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‘</a:t>
            </a:r>
            <a:r>
              <a:rPr lang="ko-KR" altLang="en-US" sz="2800" dirty="0" err="1" smtClean="0"/>
              <a:t>다케시마의</a:t>
            </a:r>
            <a:r>
              <a:rPr lang="ko-KR" altLang="en-US" sz="2800" dirty="0" smtClean="0"/>
              <a:t> 날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을 맞아 팀 </a:t>
            </a:r>
            <a:r>
              <a:rPr lang="en-US" altLang="ko-KR" sz="2800" dirty="0" smtClean="0"/>
              <a:t>TAKESHIMA</a:t>
            </a:r>
            <a:r>
              <a:rPr lang="ko-KR" altLang="en-US" sz="2800" dirty="0" smtClean="0"/>
              <a:t>는 </a:t>
            </a:r>
            <a:r>
              <a:rPr lang="en-US" altLang="ko-KR" sz="2800" dirty="0" smtClean="0"/>
              <a:t>SNS</a:t>
            </a:r>
            <a:r>
              <a:rPr lang="ko-KR" altLang="en-US" sz="2800" dirty="0" smtClean="0"/>
              <a:t>를 통해 </a:t>
            </a:r>
            <a:r>
              <a:rPr lang="en-US" altLang="ko-KR" sz="2800" dirty="0" smtClean="0"/>
              <a:t>‘</a:t>
            </a:r>
            <a:r>
              <a:rPr lang="ko-KR" altLang="en-US" sz="2800" dirty="0" err="1" smtClean="0"/>
              <a:t>다케시마</a:t>
            </a:r>
            <a:r>
              <a:rPr lang="ko-KR" altLang="en-US" sz="2800" dirty="0" smtClean="0"/>
              <a:t> 탈환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이라는 게임을 공개했다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pic>
        <p:nvPicPr>
          <p:cNvPr id="7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132856"/>
            <a:ext cx="4536504" cy="4248472"/>
          </a:xfrm>
        </p:spPr>
      </p:pic>
      <p:sp>
        <p:nvSpPr>
          <p:cNvPr id="10" name="제목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9361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3200" dirty="0" smtClean="0">
                <a:latin typeface="HY산B" pitchFamily="18" charset="-127"/>
                <a:ea typeface="HY산B" pitchFamily="18" charset="-127"/>
              </a:rPr>
              <a:t>5.</a:t>
            </a:r>
            <a:r>
              <a:rPr lang="ko-KR" altLang="en-US" sz="3200" dirty="0" smtClean="0">
                <a:latin typeface="HY산B" pitchFamily="18" charset="-127"/>
                <a:ea typeface="HY산B" pitchFamily="18" charset="-127"/>
              </a:rPr>
              <a:t>일본의 </a:t>
            </a:r>
            <a:r>
              <a:rPr lang="ko-KR" altLang="en-US" sz="3200" dirty="0" err="1" smtClean="0">
                <a:latin typeface="HY산B" pitchFamily="18" charset="-127"/>
                <a:ea typeface="HY산B" pitchFamily="18" charset="-127"/>
              </a:rPr>
              <a:t>다케시마의날</a:t>
            </a:r>
            <a:r>
              <a:rPr lang="ko-KR" altLang="en-US" sz="3200" dirty="0" smtClean="0">
                <a:latin typeface="HY산B" pitchFamily="18" charset="-127"/>
                <a:ea typeface="HY산B" pitchFamily="18" charset="-127"/>
              </a:rPr>
              <a:t> 지정에 대한 한국의 반응과 그에 대한 대응방안</a:t>
            </a:r>
            <a:br>
              <a:rPr lang="ko-KR" altLang="en-US" sz="3200" dirty="0" smtClean="0">
                <a:latin typeface="HY산B" pitchFamily="18" charset="-127"/>
                <a:ea typeface="HY산B" pitchFamily="18" charset="-127"/>
              </a:rPr>
            </a:br>
            <a:r>
              <a:rPr lang="en-US" altLang="ko-KR" sz="4400" dirty="0" smtClean="0">
                <a:latin typeface="HY산B" pitchFamily="18" charset="-127"/>
                <a:ea typeface="HY산B" pitchFamily="18" charset="-127"/>
              </a:rPr>
              <a:t/>
            </a:r>
            <a:br>
              <a:rPr lang="en-US" altLang="ko-KR" sz="4400" dirty="0" smtClean="0">
                <a:latin typeface="HY산B" pitchFamily="18" charset="-127"/>
                <a:ea typeface="HY산B" pitchFamily="18" charset="-127"/>
              </a:rPr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11560" y="112474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시네마현</a:t>
            </a:r>
            <a:r>
              <a:rPr kumimoji="0" lang="ko-KR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행사</a:t>
            </a:r>
            <a:endParaRPr kumimoji="0" lang="ko-KR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132856"/>
            <a:ext cx="4680520" cy="3744415"/>
          </a:xfrm>
        </p:spPr>
      </p:pic>
      <p:sp>
        <p:nvSpPr>
          <p:cNvPr id="7" name="TextBox 6"/>
          <p:cNvSpPr txBox="1"/>
          <p:nvPr/>
        </p:nvSpPr>
        <p:spPr>
          <a:xfrm>
            <a:off x="5508104" y="2204864"/>
            <a:ext cx="2880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일본 </a:t>
            </a:r>
            <a:r>
              <a:rPr lang="ko-KR" altLang="en-US" sz="2000" dirty="0" err="1"/>
              <a:t>시마네</a:t>
            </a:r>
            <a:r>
              <a:rPr lang="en-US" altLang="ko-KR" sz="2000" dirty="0"/>
              <a:t>(</a:t>
            </a:r>
            <a:r>
              <a:rPr lang="ko-KR" altLang="en-US" sz="2000" dirty="0"/>
              <a:t>島根</a:t>
            </a:r>
            <a:r>
              <a:rPr lang="en-US" altLang="ko-KR" sz="2000" dirty="0"/>
              <a:t>)</a:t>
            </a:r>
            <a:r>
              <a:rPr lang="ko-KR" altLang="en-US" sz="2000" dirty="0"/>
              <a:t>현이 개최하는 ‘</a:t>
            </a:r>
            <a:r>
              <a:rPr lang="ko-KR" altLang="en-US" sz="2000" dirty="0" err="1"/>
              <a:t>다케시마</a:t>
            </a:r>
            <a:r>
              <a:rPr lang="en-US" altLang="ko-KR" sz="2000" dirty="0"/>
              <a:t>(</a:t>
            </a:r>
            <a:r>
              <a:rPr lang="ko-KR" altLang="en-US" sz="2000" dirty="0"/>
              <a:t>竹島</a:t>
            </a:r>
            <a:r>
              <a:rPr lang="en-US" altLang="ko-KR" sz="2000" dirty="0"/>
              <a:t>·</a:t>
            </a:r>
            <a:r>
              <a:rPr lang="ko-KR" altLang="en-US" sz="2000" dirty="0"/>
              <a:t>일본이 주장하는 독도의 명칭</a:t>
            </a:r>
            <a:r>
              <a:rPr lang="en-US" altLang="ko-KR" sz="2000" dirty="0"/>
              <a:t>)</a:t>
            </a:r>
            <a:r>
              <a:rPr lang="ko-KR" altLang="en-US" sz="2000" dirty="0"/>
              <a:t>의 날’ 행사에 차관급 인사가 </a:t>
            </a:r>
            <a:r>
              <a:rPr lang="en-US" altLang="ko-KR" sz="2000" dirty="0"/>
              <a:t>4</a:t>
            </a:r>
            <a:r>
              <a:rPr lang="ko-KR" altLang="en-US" sz="2000" dirty="0"/>
              <a:t>년 연속으로 참석한다</a:t>
            </a:r>
            <a:r>
              <a:rPr lang="en-US" altLang="ko-KR" sz="2000" dirty="0"/>
              <a:t>. 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>
                <a:latin typeface="HY산B" pitchFamily="18" charset="-127"/>
                <a:ea typeface="HY산B" pitchFamily="18" charset="-127"/>
              </a:rPr>
              <a:t>5.</a:t>
            </a:r>
            <a:r>
              <a:rPr lang="ko-KR" altLang="en-US" sz="3200" dirty="0" smtClean="0">
                <a:latin typeface="HY산B" pitchFamily="18" charset="-127"/>
                <a:ea typeface="HY산B" pitchFamily="18" charset="-127"/>
              </a:rPr>
              <a:t>일본의 </a:t>
            </a:r>
            <a:r>
              <a:rPr lang="ko-KR" altLang="en-US" sz="3200" dirty="0" err="1" smtClean="0">
                <a:latin typeface="HY산B" pitchFamily="18" charset="-127"/>
                <a:ea typeface="HY산B" pitchFamily="18" charset="-127"/>
              </a:rPr>
              <a:t>다케시마의날</a:t>
            </a:r>
            <a:r>
              <a:rPr lang="ko-KR" altLang="en-US" sz="3200" dirty="0" smtClean="0">
                <a:latin typeface="HY산B" pitchFamily="18" charset="-127"/>
                <a:ea typeface="HY산B" pitchFamily="18" charset="-127"/>
              </a:rPr>
              <a:t> 지정에 대한 한국의 반응과 그에 대한 대응방안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일본 민주당의원</a:t>
            </a:r>
            <a:r>
              <a:rPr lang="en-US" altLang="ko-KR" b="1" dirty="0"/>
              <a:t>, ‘</a:t>
            </a:r>
            <a:r>
              <a:rPr lang="ko-KR" altLang="en-US" b="1" dirty="0" err="1"/>
              <a:t>다케시마</a:t>
            </a:r>
            <a:r>
              <a:rPr lang="ko-KR" altLang="en-US" b="1" dirty="0"/>
              <a:t> 날’ 처음으로 참석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r>
              <a:rPr lang="ko-KR" altLang="en-US" dirty="0"/>
              <a:t>그날은 일본의 </a:t>
            </a:r>
            <a:r>
              <a:rPr lang="ko-KR" altLang="en-US" dirty="0" err="1"/>
              <a:t>시네마현</a:t>
            </a:r>
            <a:r>
              <a:rPr lang="ko-KR" altLang="en-US" dirty="0"/>
              <a:t> 사람들에게는 기념일이었다</a:t>
            </a:r>
            <a:r>
              <a:rPr lang="en-US" altLang="ko-KR" dirty="0"/>
              <a:t>. </a:t>
            </a:r>
            <a:r>
              <a:rPr lang="ko-KR" altLang="en-US" dirty="0"/>
              <a:t>그러나 일본이 한국과 경제적인 우호관계를 더욱 도모하는 시점인 만큼 이 날의 축하 행사는 한국과 일본 사이 바위섬의 영유권에 대한 논란을 한층 심화시킬 것으로 보인다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556792"/>
            <a:ext cx="33274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7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한국의 대응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276872"/>
            <a:ext cx="4752528" cy="3168352"/>
          </a:xfrm>
        </p:spPr>
      </p:pic>
      <p:sp>
        <p:nvSpPr>
          <p:cNvPr id="5" name="TextBox 4"/>
          <p:cNvSpPr txBox="1"/>
          <p:nvPr/>
        </p:nvSpPr>
        <p:spPr>
          <a:xfrm>
            <a:off x="5940152" y="2420888"/>
            <a:ext cx="25202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일본이 일방적으로 지정한 ‘</a:t>
            </a:r>
            <a:r>
              <a:rPr lang="ko-KR" altLang="en-US" sz="1400" dirty="0" err="1"/>
              <a:t>다케시마의</a:t>
            </a:r>
            <a:r>
              <a:rPr lang="ko-KR" altLang="en-US" sz="1400" dirty="0"/>
              <a:t> 날’을 규탄하기 위한 규탄대회가 </a:t>
            </a:r>
            <a:r>
              <a:rPr lang="en-US" altLang="ko-KR" sz="1400" dirty="0"/>
              <a:t>22</a:t>
            </a:r>
            <a:r>
              <a:rPr lang="ko-KR" altLang="en-US" sz="1400" dirty="0"/>
              <a:t>일 오후 </a:t>
            </a:r>
            <a:r>
              <a:rPr lang="en-US" altLang="ko-KR" sz="1400" dirty="0"/>
              <a:t>1</a:t>
            </a:r>
            <a:r>
              <a:rPr lang="ko-KR" altLang="en-US" sz="1400" dirty="0"/>
              <a:t>시 오산시청 광장에서 열렸다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r>
              <a:rPr lang="ko-KR" altLang="en-US" sz="1400" dirty="0"/>
              <a:t>오산독도사랑운동본부에서 주관하는 이날 규탄대회에는 지역 시민단체 회원 및 시민들이 </a:t>
            </a:r>
            <a:r>
              <a:rPr lang="en-US" altLang="ko-KR" sz="1400" dirty="0"/>
              <a:t>60</a:t>
            </a:r>
            <a:r>
              <a:rPr lang="ko-KR" altLang="en-US" sz="1400" dirty="0"/>
              <a:t>여명이 참석했다</a:t>
            </a:r>
            <a:r>
              <a:rPr lang="en-US" altLang="ko-KR" sz="1400" dirty="0"/>
              <a:t>. </a:t>
            </a:r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r>
              <a:rPr lang="ko-KR" altLang="en-US" sz="1400" dirty="0"/>
              <a:t>참여자들은 이날 태극기를 들고 </a:t>
            </a:r>
            <a:r>
              <a:rPr lang="ko-KR" altLang="en-US" sz="1400" dirty="0" err="1"/>
              <a:t>다케시마의</a:t>
            </a:r>
            <a:r>
              <a:rPr lang="ko-KR" altLang="en-US" sz="1400" dirty="0"/>
              <a:t> 날 폐지 규탄성명서 발표 및 과거사 반성 구호를 외치면서 일본정부의 독도 침탈 야욕을 강력히 규탄했다</a:t>
            </a:r>
            <a:r>
              <a:rPr lang="en-US" altLang="ko-KR" sz="1400" dirty="0"/>
              <a:t>.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151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</a:t>
            </a:r>
            <a:r>
              <a:rPr lang="ko-KR" altLang="en-US" dirty="0"/>
              <a:t>인</a:t>
            </a:r>
            <a:r>
              <a:rPr lang="ko-KR" altLang="en-US" dirty="0" smtClean="0"/>
              <a:t>의 대응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일본 </a:t>
            </a:r>
            <a:r>
              <a:rPr lang="ko-KR" altLang="en-US" dirty="0" err="1" smtClean="0"/>
              <a:t>시마네현이</a:t>
            </a:r>
            <a:r>
              <a:rPr lang="ko-KR" altLang="en-US" dirty="0" smtClean="0"/>
              <a:t> 어제 개최한 </a:t>
            </a:r>
            <a:r>
              <a:rPr lang="en-US" altLang="ko-KR" dirty="0" smtClean="0"/>
              <a:t>'</a:t>
            </a:r>
            <a:r>
              <a:rPr lang="ko-KR" altLang="en-US" dirty="0" err="1" smtClean="0"/>
              <a:t>다케시마의</a:t>
            </a:r>
            <a:r>
              <a:rPr lang="ko-KR" altLang="en-US" dirty="0" smtClean="0"/>
              <a:t> 날</a:t>
            </a:r>
            <a:r>
              <a:rPr lang="en-US" altLang="ko-KR" dirty="0" smtClean="0"/>
              <a:t>' </a:t>
            </a:r>
            <a:r>
              <a:rPr lang="ko-KR" altLang="en-US" dirty="0" smtClean="0"/>
              <a:t>행사에 항의하며 부산 일본영사관에 오물을 투척한 </a:t>
            </a:r>
            <a:r>
              <a:rPr lang="en-US" altLang="ko-KR" dirty="0" smtClean="0"/>
              <a:t>50</a:t>
            </a:r>
            <a:r>
              <a:rPr lang="ko-KR" altLang="en-US" dirty="0" smtClean="0"/>
              <a:t>대 남성이 경찰에 붙잡혔습니다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오늘 낮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분쯤 부산 동구 </a:t>
            </a:r>
            <a:r>
              <a:rPr lang="ko-KR" altLang="en-US" dirty="0" err="1" smtClean="0"/>
              <a:t>초량동</a:t>
            </a:r>
            <a:r>
              <a:rPr lang="ko-KR" altLang="en-US" dirty="0" smtClean="0"/>
              <a:t> 일본영사관 부근에서 </a:t>
            </a:r>
            <a:r>
              <a:rPr lang="en-US" altLang="ko-KR" dirty="0" smtClean="0"/>
              <a:t>53</a:t>
            </a:r>
            <a:r>
              <a:rPr lang="ko-KR" altLang="en-US" dirty="0" smtClean="0"/>
              <a:t>살 최모 씨는 미리 준비한 날계란을 섞은 </a:t>
            </a:r>
            <a:r>
              <a:rPr lang="ko-KR" altLang="en-US" dirty="0" err="1" smtClean="0"/>
              <a:t>생수병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개와 </a:t>
            </a:r>
            <a:r>
              <a:rPr lang="en-US" altLang="ko-KR" dirty="0" smtClean="0"/>
              <a:t>'</a:t>
            </a:r>
            <a:r>
              <a:rPr lang="ko-KR" altLang="en-US" dirty="0" smtClean="0"/>
              <a:t>응답하라 </a:t>
            </a:r>
            <a:r>
              <a:rPr lang="ko-KR" altLang="en-US" dirty="0" err="1" smtClean="0"/>
              <a:t>아베</a:t>
            </a:r>
            <a:r>
              <a:rPr lang="ko-KR" altLang="en-US" dirty="0" smtClean="0"/>
              <a:t> 총리</a:t>
            </a:r>
            <a:r>
              <a:rPr lang="en-US" altLang="ko-KR" dirty="0" smtClean="0"/>
              <a:t>'</a:t>
            </a:r>
            <a:r>
              <a:rPr lang="ko-KR" altLang="en-US" dirty="0" smtClean="0"/>
              <a:t>라는 제목의 전단을 영사관 내부로 던졌습니다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최씨는 곧장 영사관 후문으로 가 </a:t>
            </a:r>
            <a:r>
              <a:rPr lang="en-US" altLang="ko-KR" dirty="0" smtClean="0"/>
              <a:t>"</a:t>
            </a:r>
            <a:r>
              <a:rPr lang="ko-KR" altLang="en-US" dirty="0" smtClean="0"/>
              <a:t>일본 </a:t>
            </a:r>
            <a:r>
              <a:rPr lang="ko-KR" altLang="en-US" dirty="0" err="1" smtClean="0"/>
              <a:t>아베</a:t>
            </a:r>
            <a:r>
              <a:rPr lang="ko-KR" altLang="en-US" dirty="0" smtClean="0"/>
              <a:t> 총리는 </a:t>
            </a:r>
            <a:r>
              <a:rPr lang="ko-KR" altLang="en-US" dirty="0" err="1" smtClean="0"/>
              <a:t>다케시마의</a:t>
            </a:r>
            <a:r>
              <a:rPr lang="ko-KR" altLang="en-US" dirty="0" smtClean="0"/>
              <a:t> 날을 철폐하라</a:t>
            </a:r>
            <a:r>
              <a:rPr lang="en-US" altLang="ko-KR" dirty="0" smtClean="0"/>
              <a:t>"</a:t>
            </a:r>
            <a:r>
              <a:rPr lang="ko-KR" altLang="en-US" dirty="0" smtClean="0"/>
              <a:t>는 구호를 외쳤습니다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ko-KR" altLang="en-US" dirty="0" smtClean="0"/>
              <a:t>출처 </a:t>
            </a:r>
            <a:r>
              <a:rPr lang="en-US" altLang="ko-KR" dirty="0" smtClean="0"/>
              <a:t>: SBS </a:t>
            </a:r>
            <a:r>
              <a:rPr lang="ko-KR" altLang="en-US" dirty="0" smtClean="0"/>
              <a:t>뉴스 원본 링크 </a:t>
            </a:r>
            <a:r>
              <a:rPr lang="en-US" altLang="ko-KR" dirty="0" smtClean="0"/>
              <a:t>: http://news.sbs.co.kr/news/endPage.do?news_id=N1003431108&amp;plink=ORI&amp;cooper=NAVER&amp;plink=COPYPASTE&amp;cooper=SBSNEWSEND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686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410" y="0"/>
            <a:ext cx="486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08721"/>
            <a:ext cx="93975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dirty="0" smtClean="0">
                <a:latin typeface="HY산B" pitchFamily="18" charset="-127"/>
                <a:ea typeface="HY산B" pitchFamily="18" charset="-127"/>
              </a:rPr>
              <a:t>6. 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일본</a:t>
            </a:r>
            <a:r>
              <a:rPr lang="ko-KR" altLang="en-US" sz="4000" dirty="0" smtClean="0"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교과서에서 독도를 일본땅으로</a:t>
            </a:r>
            <a:endParaRPr lang="en-US" altLang="ko-KR" sz="4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4000" dirty="0" smtClean="0">
                <a:latin typeface="HY산B" pitchFamily="18" charset="-127"/>
                <a:ea typeface="HY산B" pitchFamily="18" charset="-127"/>
              </a:rPr>
              <a:t>표기한 것에 대안 우리나라의 대응방안</a:t>
            </a:r>
          </a:p>
          <a:p>
            <a:endParaRPr lang="ko-KR" altLang="en-US" sz="4000" dirty="0" smtClean="0">
              <a:latin typeface="HY산B" pitchFamily="18" charset="-127"/>
              <a:ea typeface="HY산B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4000" dirty="0" smtClean="0">
              <a:latin typeface="HY산B" pitchFamily="18" charset="-127"/>
              <a:ea typeface="HY산B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800" dirty="0" smtClean="0">
                <a:latin typeface="HY산B" pitchFamily="18" charset="-127"/>
                <a:ea typeface="HY산B" pitchFamily="18" charset="-127"/>
              </a:rPr>
              <a:t> </a:t>
            </a:r>
          </a:p>
          <a:p>
            <a:pPr lvl="0">
              <a:lnSpc>
                <a:spcPct val="150000"/>
              </a:lnSpc>
              <a:defRPr/>
            </a:pPr>
            <a:endParaRPr lang="en-US" altLang="ko-KR" sz="2400" b="1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HY산B" pitchFamily="18" charset="-127"/>
              <a:ea typeface="HY산B" pitchFamily="18" charset="-127"/>
              <a:cs typeface="조선일보명조" pitchFamily="18" charset="-127"/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1979712" y="2564904"/>
            <a:ext cx="6400800" cy="347472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일본의 주장</a:t>
            </a:r>
            <a:endParaRPr kumimoji="0" lang="en-US" altLang="ko-K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ko-K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국가적 대응</a:t>
            </a:r>
            <a:endParaRPr kumimoji="0" lang="en-US" altLang="ko-K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ko-K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국민의 대응</a:t>
            </a:r>
            <a:endParaRPr kumimoji="0" lang="en-US" altLang="ko-K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3528392" cy="324036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60" y="1412776"/>
            <a:ext cx="4316350" cy="410445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59" y="3075390"/>
            <a:ext cx="4713596" cy="321467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080641" y="495867"/>
            <a:ext cx="6974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일본의 왜곡된 교과서</a:t>
            </a:r>
            <a:endParaRPr lang="en-US" altLang="ko-K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3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3992231" cy="1143000"/>
          </a:xfrm>
        </p:spPr>
        <p:txBody>
          <a:bodyPr/>
          <a:lstStyle/>
          <a:p>
            <a:r>
              <a:rPr lang="ko-KR" altLang="en-US" dirty="0" smtClean="0"/>
              <a:t>일본의 주장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4294967295"/>
          </p:nvPr>
        </p:nvSpPr>
        <p:spPr>
          <a:xfrm>
            <a:off x="539552" y="1484784"/>
            <a:ext cx="792088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1980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년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-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독도를 일본 영토라고 교과서에 서술                                                 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 (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그 이전에도 지도 책에서는 독도를 일본 영토로 표기하여 왔다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.)</a:t>
            </a:r>
          </a:p>
          <a:p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일본이 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1905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년에 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시마네현에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 편입하였고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이후 실효적으로 지배해왔다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.</a:t>
            </a:r>
          </a:p>
          <a:p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샌프란시스코조약에서 조선에 대한 모든 영유권을 포기했지만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다케시마는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 일본이 포기한 지역에 포함되지 않았다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.</a:t>
            </a:r>
          </a:p>
          <a:p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1952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년에 한국이 이승만 라인을 설정하여 일본 어선이 들어가서 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고기잡는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 것을 금지한 해역의 안쪽에 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다케시마를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 포함시켰기 때문에 일본정부는 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다케시마가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 자국 영토라고 항의하였고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이후 양국간의 분쟁의 문제가 되었다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.</a:t>
            </a:r>
          </a:p>
          <a:p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1965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년의 일한기본조약에서도 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다케시마의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 귀속문제는 해결되지 않고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처리를 미루어 두었다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08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984776" cy="1143000"/>
          </a:xfrm>
        </p:spPr>
        <p:txBody>
          <a:bodyPr/>
          <a:lstStyle/>
          <a:p>
            <a:r>
              <a:rPr lang="ko-KR" altLang="en-US" dirty="0" smtClean="0"/>
              <a:t>일본의 주장에 대한 비판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4294967295"/>
          </p:nvPr>
        </p:nvSpPr>
        <p:spPr>
          <a:xfrm>
            <a:off x="1331640" y="1772816"/>
            <a:ext cx="6400800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삼국사기 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신라본기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지증왕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13(512)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년에 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"6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월에 우산국이 신라에 속했다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"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는 기록</a:t>
            </a:r>
            <a:endParaRPr lang="en-US" altLang="ko-KR" sz="2000" dirty="0" smtClean="0">
              <a:effectLst/>
              <a:latin typeface="궁서" pitchFamily="18" charset="-127"/>
              <a:ea typeface="궁서" pitchFamily="18" charset="-127"/>
            </a:endParaRPr>
          </a:p>
          <a:p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1531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년 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(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중종 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26)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에 편찬된 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&lt;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신증동국여지승람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&gt;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에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강원도 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울진현조에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"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우산도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울릉도 가 현의 정동 바다 한가운데 있다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"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하여 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&lt;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세종실록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&gt; 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지리지의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 기록</a:t>
            </a:r>
            <a:endParaRPr lang="en-US" altLang="ko-KR" sz="2000" dirty="0" smtClean="0">
              <a:effectLst/>
              <a:latin typeface="궁서" pitchFamily="18" charset="-127"/>
              <a:ea typeface="궁서" pitchFamily="18" charset="-127"/>
            </a:endParaRPr>
          </a:p>
          <a:p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1694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년 삼척청사 장한상이 울릉도의 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300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여리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 근처에 울릉도의 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3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분의 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1 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크기의 섬을 발견한 기록을 담은 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&lt;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장한상 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울릉도사적기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&gt;</a:t>
            </a:r>
          </a:p>
          <a:p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18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세기 정상익의 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&lt;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동국지도</a:t>
            </a:r>
            <a:r>
              <a:rPr lang="en-US" altLang="ko-KR" sz="2000" dirty="0" smtClean="0">
                <a:effectLst/>
                <a:latin typeface="궁서" pitchFamily="18" charset="-127"/>
                <a:ea typeface="궁서" pitchFamily="18" charset="-127"/>
              </a:rPr>
              <a:t>&gt;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에 울릉도와 우산도의 위치와 크기가 정확하게 표시</a:t>
            </a:r>
            <a:endParaRPr lang="en-US" altLang="ko-KR" sz="2000" dirty="0" smtClean="0">
              <a:effectLst/>
              <a:latin typeface="궁서" pitchFamily="18" charset="-127"/>
              <a:ea typeface="궁서" pitchFamily="18" charset="-127"/>
            </a:endParaRPr>
          </a:p>
          <a:p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조선 후기의 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지도첩에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 울릉도 옆에 </a:t>
            </a:r>
            <a:r>
              <a:rPr lang="ko-KR" altLang="en-US" sz="2000" dirty="0" err="1" smtClean="0">
                <a:effectLst/>
                <a:latin typeface="궁서" pitchFamily="18" charset="-127"/>
                <a:ea typeface="궁서" pitchFamily="18" charset="-127"/>
              </a:rPr>
              <a:t>우산도를</a:t>
            </a:r>
            <a:r>
              <a:rPr lang="ko-KR" altLang="en-US" sz="2000" dirty="0" smtClean="0">
                <a:effectLst/>
                <a:latin typeface="궁서" pitchFamily="18" charset="-127"/>
                <a:ea typeface="궁서" pitchFamily="18" charset="-127"/>
              </a:rPr>
              <a:t> 표기 등등</a:t>
            </a:r>
            <a:endParaRPr lang="ko-KR" altLang="en-US" sz="2000" dirty="0">
              <a:latin typeface="궁서" pitchFamily="18" charset="-127"/>
              <a:ea typeface="궁서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1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1.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일본이 먼저 독도를 발견했고 이용했다는     논리에 대한 대응방안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</a:b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3815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932040" y="836712"/>
            <a:ext cx="4211960" cy="923702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b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2)</a:t>
            </a:r>
            <a:r>
              <a:rPr kumimoji="0" lang="ko-KR" altLang="en-US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일본의 주장 둘째</a:t>
            </a:r>
            <a:r>
              <a:rPr kumimoji="0" lang="en-US" altLang="ko-KR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ko-KR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67544" y="980728"/>
            <a:ext cx="4608512" cy="513995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ko-K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시마네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현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(1905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)&gt;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텍스트 개체 틀 3"/>
          <p:cNvSpPr txBox="1">
            <a:spLocks/>
          </p:cNvSpPr>
          <p:nvPr/>
        </p:nvSpPr>
        <p:spPr>
          <a:xfrm>
            <a:off x="4860032" y="1412776"/>
            <a:ext cx="3816424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일본은 독도가 주인 없는 땅이었고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주인 없는 땅은 먼저 차지한 나라가 소유하는 것이라며 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1905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년에 발표한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시마네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현을 주장으로 슬쩍 독도를  자기네 땅이라고 이야기 했습니다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5476875" cy="320382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139377" y="404664"/>
            <a:ext cx="41921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국가적 대응</a:t>
            </a:r>
            <a:endParaRPr lang="en-US" altLang="ko-KR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5" y="1988840"/>
            <a:ext cx="6350000" cy="309634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51" y="2060848"/>
            <a:ext cx="4519021" cy="439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41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80920" cy="1143000"/>
          </a:xfrm>
        </p:spPr>
        <p:txBody>
          <a:bodyPr/>
          <a:lstStyle/>
          <a:p>
            <a:r>
              <a:rPr lang="ko-KR" altLang="en-US" dirty="0" smtClean="0"/>
              <a:t>일본 도발에 대한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국가적 대응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4294967295"/>
          </p:nvPr>
        </p:nvSpPr>
        <p:spPr>
          <a:xfrm>
            <a:off x="323528" y="2173747"/>
            <a:ext cx="8136904" cy="46805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ko-KR" altLang="en-US" sz="2000" dirty="0">
                <a:latin typeface="궁서" pitchFamily="18" charset="-127"/>
                <a:ea typeface="궁서" pitchFamily="18" charset="-127"/>
              </a:rPr>
              <a:t>교육부</a:t>
            </a:r>
            <a:r>
              <a:rPr lang="en-US" altLang="ko-KR" sz="2000" dirty="0"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2000" dirty="0">
                <a:latin typeface="궁서" pitchFamily="18" charset="-127"/>
                <a:ea typeface="궁서" pitchFamily="18" charset="-127"/>
              </a:rPr>
              <a:t>외교부 등 관련 부처 간 전략적 협력의 필요성도 </a:t>
            </a:r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강조</a:t>
            </a:r>
            <a:endParaRPr lang="en-US" altLang="ko-KR" sz="2000" dirty="0" smtClean="0">
              <a:latin typeface="궁서" pitchFamily="18" charset="-127"/>
              <a:ea typeface="궁서" pitchFamily="18" charset="-127"/>
            </a:endParaRPr>
          </a:p>
          <a:p>
            <a:r>
              <a:rPr lang="ko-KR" altLang="en-US" sz="2000" dirty="0">
                <a:latin typeface="궁서" pitchFamily="18" charset="-127"/>
                <a:ea typeface="궁서" pitchFamily="18" charset="-127"/>
              </a:rPr>
              <a:t>교육부와 외교부는 일본 문부성이 고등학교 사회 교과서 검정 결과를 발표한 </a:t>
            </a:r>
            <a:r>
              <a:rPr lang="en-US" altLang="ko-KR" sz="2000" dirty="0">
                <a:latin typeface="궁서" pitchFamily="18" charset="-127"/>
                <a:ea typeface="궁서" pitchFamily="18" charset="-127"/>
              </a:rPr>
              <a:t>18</a:t>
            </a:r>
            <a:r>
              <a:rPr lang="ko-KR" altLang="en-US" sz="2000" dirty="0">
                <a:latin typeface="궁서" pitchFamily="18" charset="-127"/>
                <a:ea typeface="궁서" pitchFamily="18" charset="-127"/>
              </a:rPr>
              <a:t>일 역사왜곡을 규탄하고 시정을 촉구하는 성명서를 일제히 </a:t>
            </a:r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발표했다</a:t>
            </a:r>
            <a:endParaRPr lang="en-US" altLang="ko-KR" sz="2000" dirty="0" smtClean="0">
              <a:latin typeface="궁서" pitchFamily="18" charset="-127"/>
              <a:ea typeface="궁서" pitchFamily="18" charset="-127"/>
            </a:endParaRPr>
          </a:p>
          <a:p>
            <a:r>
              <a:rPr lang="ko-KR" altLang="en-US" sz="2000" dirty="0">
                <a:latin typeface="궁서" pitchFamily="18" charset="-127"/>
                <a:ea typeface="궁서" pitchFamily="18" charset="-127"/>
              </a:rPr>
              <a:t>경북도</a:t>
            </a:r>
            <a:r>
              <a:rPr lang="en-US" altLang="ko-KR" sz="2000" dirty="0">
                <a:latin typeface="궁서" pitchFamily="18" charset="-127"/>
                <a:ea typeface="궁서" pitchFamily="18" charset="-127"/>
              </a:rPr>
              <a:t>·</a:t>
            </a:r>
            <a:r>
              <a:rPr lang="ko-KR" altLang="en-US" sz="2000" dirty="0">
                <a:latin typeface="궁서" pitchFamily="18" charset="-127"/>
                <a:ea typeface="궁서" pitchFamily="18" charset="-127"/>
              </a:rPr>
              <a:t>도의회</a:t>
            </a:r>
            <a:r>
              <a:rPr lang="en-US" altLang="ko-KR" sz="2000" dirty="0">
                <a:latin typeface="궁서" pitchFamily="18" charset="-127"/>
                <a:ea typeface="궁서" pitchFamily="18" charset="-127"/>
              </a:rPr>
              <a:t>·</a:t>
            </a:r>
            <a:r>
              <a:rPr lang="ko-KR" altLang="en-US" sz="2000" dirty="0" err="1" smtClean="0">
                <a:latin typeface="궁서" pitchFamily="18" charset="-127"/>
                <a:ea typeface="궁서" pitchFamily="18" charset="-127"/>
              </a:rPr>
              <a:t>도교육청</a:t>
            </a:r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 일본정부가 독도에 대해 </a:t>
            </a:r>
            <a:r>
              <a:rPr lang="ko-KR" altLang="en-US" sz="2000" dirty="0">
                <a:latin typeface="궁서" pitchFamily="18" charset="-127"/>
                <a:ea typeface="궁서" pitchFamily="18" charset="-127"/>
              </a:rPr>
              <a:t>그릇된 역사관을 합리화하는 내용을 </a:t>
            </a:r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기술에 대해</a:t>
            </a:r>
            <a:r>
              <a:rPr lang="en-US" altLang="ko-KR" sz="2000" dirty="0" smtClean="0"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2000" dirty="0">
                <a:latin typeface="궁서" pitchFamily="18" charset="-127"/>
                <a:ea typeface="궁서" pitchFamily="18" charset="-127"/>
              </a:rPr>
              <a:t>강력한 규탄성명을 발표하고 즉각적인 시정을 </a:t>
            </a:r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촉구했다</a:t>
            </a:r>
            <a:endParaRPr lang="en-US" altLang="ko-KR" sz="2000" dirty="0" smtClean="0">
              <a:latin typeface="궁서" pitchFamily="18" charset="-127"/>
              <a:ea typeface="궁서" pitchFamily="18" charset="-127"/>
            </a:endParaRPr>
          </a:p>
          <a:p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일본교과서의 독도 왜곡에 대한 우리의 대응방안</a:t>
            </a:r>
            <a:r>
              <a:rPr lang="en-US" altLang="ko-KR" sz="20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ko-KR" altLang="en-US" sz="2000" dirty="0" smtClean="0">
                <a:latin typeface="궁서" pitchFamily="18" charset="-127"/>
                <a:ea typeface="궁서" pitchFamily="18" charset="-127"/>
              </a:rPr>
              <a:t>정책토론회 개최</a:t>
            </a:r>
            <a:endParaRPr lang="ko-KR" altLang="en-US" sz="2000" dirty="0">
              <a:latin typeface="궁서" pitchFamily="18" charset="-127"/>
              <a:ea typeface="궁서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21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483768" y="534941"/>
            <a:ext cx="42306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국민적 대응</a:t>
            </a:r>
            <a:endParaRPr lang="en-US" altLang="ko-KR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5468"/>
            <a:ext cx="4244330" cy="238600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85" y="1412776"/>
            <a:ext cx="3825424" cy="244827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7048500" cy="4695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090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68952" cy="1143000"/>
          </a:xfrm>
        </p:spPr>
        <p:txBody>
          <a:bodyPr/>
          <a:lstStyle/>
          <a:p>
            <a:r>
              <a:rPr lang="ko-KR" altLang="en-US" dirty="0"/>
              <a:t>일본 도발에 대한</a:t>
            </a:r>
            <a:r>
              <a:rPr lang="en-US" altLang="ko-KR" dirty="0"/>
              <a:t> </a:t>
            </a:r>
            <a:r>
              <a:rPr lang="ko-KR" altLang="en-US" dirty="0" smtClean="0"/>
              <a:t>국민적 </a:t>
            </a:r>
            <a:r>
              <a:rPr lang="ko-KR" altLang="en-US" dirty="0"/>
              <a:t>대응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4294967295"/>
          </p:nvPr>
        </p:nvSpPr>
        <p:spPr>
          <a:xfrm>
            <a:off x="1331640" y="2060848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가수나 연예인의 독도 홍보</a:t>
            </a:r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  <a:p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독도지킴이 활동</a:t>
            </a:r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  <a:p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국민들의 독도의 날 행사 적극적 참여</a:t>
            </a:r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  <a:p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  <a:p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독도 관련 서적 출판</a:t>
            </a:r>
            <a:r>
              <a:rPr lang="en-US" altLang="ko-KR" sz="2400" dirty="0" smtClean="0">
                <a:latin typeface="궁서" pitchFamily="18" charset="-127"/>
                <a:ea typeface="궁서" pitchFamily="18" charset="-127"/>
              </a:rPr>
              <a:t>,UCC</a:t>
            </a: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제작 등등</a:t>
            </a:r>
            <a:endParaRPr lang="en-US" altLang="ko-KR" sz="2400" dirty="0" smtClean="0">
              <a:latin typeface="궁서" pitchFamily="18" charset="-127"/>
              <a:ea typeface="궁서" pitchFamily="18" charset="-127"/>
            </a:endParaRPr>
          </a:p>
          <a:p>
            <a:pPr marL="4572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153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 noGrp="1" noChangeArrowheads="1"/>
          </p:cNvSpPr>
          <p:nvPr>
            <p:ph type="title"/>
          </p:nvPr>
        </p:nvSpPr>
        <p:spPr>
          <a:xfrm>
            <a:off x="500034" y="428604"/>
            <a:ext cx="8230870" cy="1144693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algn="l" defTabSz="508000" eaLnBrk="0"/>
            <a:r>
              <a:rPr lang="en-US" altLang="ko-KR" dirty="0">
                <a:solidFill>
                  <a:schemeClr val="tx1"/>
                </a:solidFill>
                <a:latin typeface="바탕체" charset="0"/>
                <a:ea typeface="바탕체" charset="0"/>
              </a:rPr>
              <a:t>7.샌프란시스코 </a:t>
            </a:r>
            <a:r>
              <a:rPr lang="en-US" altLang="ko-KR" dirty="0" err="1">
                <a:solidFill>
                  <a:schemeClr val="tx1"/>
                </a:solidFill>
                <a:latin typeface="바탕체" charset="0"/>
                <a:ea typeface="바탕체" charset="0"/>
              </a:rPr>
              <a:t>평화조약</a:t>
            </a:r>
            <a:r>
              <a:rPr lang="en-US" altLang="ko-KR" dirty="0">
                <a:solidFill>
                  <a:schemeClr val="tx1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바탕체" charset="0"/>
                <a:ea typeface="바탕체" charset="0"/>
              </a:rPr>
              <a:t>기초가정에서</a:t>
            </a:r>
            <a:r>
              <a:rPr lang="en-US" altLang="ko-KR" dirty="0">
                <a:solidFill>
                  <a:schemeClr val="tx1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바탕체" charset="0"/>
                <a:ea typeface="바탕체" charset="0"/>
              </a:rPr>
              <a:t>독도가</a:t>
            </a:r>
            <a:r>
              <a:rPr lang="en-US" altLang="ko-KR" dirty="0">
                <a:solidFill>
                  <a:schemeClr val="tx1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바탕체" charset="0"/>
                <a:ea typeface="바탕체" charset="0"/>
              </a:rPr>
              <a:t>일본땅이라는</a:t>
            </a:r>
            <a:r>
              <a:rPr lang="en-US" altLang="ko-KR" dirty="0">
                <a:solidFill>
                  <a:schemeClr val="tx1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바탕체" charset="0"/>
                <a:ea typeface="바탕체" charset="0"/>
              </a:rPr>
              <a:t>주장에</a:t>
            </a:r>
            <a:r>
              <a:rPr lang="en-US" altLang="ko-KR" dirty="0">
                <a:solidFill>
                  <a:schemeClr val="tx1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바탕체" charset="0"/>
                <a:ea typeface="바탕체" charset="0"/>
              </a:rPr>
              <a:t>대한</a:t>
            </a:r>
            <a:r>
              <a:rPr lang="en-US" altLang="ko-KR" dirty="0">
                <a:solidFill>
                  <a:schemeClr val="tx1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바탕체" charset="0"/>
                <a:ea typeface="바탕체" charset="0"/>
              </a:rPr>
              <a:t>한국의</a:t>
            </a:r>
            <a:r>
              <a:rPr lang="en-US" altLang="ko-KR" dirty="0">
                <a:solidFill>
                  <a:schemeClr val="tx1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바탕체" charset="0"/>
                <a:ea typeface="바탕체" charset="0"/>
              </a:rPr>
              <a:t>대응방안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 idx="1"/>
          </p:nvPr>
        </p:nvSpPr>
        <p:spPr>
          <a:xfrm>
            <a:off x="457200" y="1785926"/>
            <a:ext cx="8230870" cy="4342247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54000" indent="-2540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endParaRPr lang="en-US" altLang="ko-KR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54000" indent="-2540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endParaRPr lang="en-US" altLang="ko-KR" dirty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54000" indent="-2540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endParaRPr lang="en-US" altLang="ko-KR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54000" indent="-2540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endParaRPr lang="en-US" altLang="ko-KR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54000" indent="-2540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r>
              <a:rPr lang="en-US" altLang="ko-KR" sz="3200" dirty="0" err="1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샌프란시스코</a:t>
            </a:r>
            <a:r>
              <a:rPr lang="en-US" altLang="ko-KR" sz="32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 평화조약이란?</a:t>
            </a:r>
            <a:endParaRPr lang="ko-KR" altLang="en-US" sz="32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54000" indent="-2540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r>
              <a:rPr lang="en-US" altLang="ko-KR" sz="32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일본의 주장</a:t>
            </a:r>
            <a:endParaRPr lang="ko-KR" altLang="en-US" sz="32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54000" indent="-2540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r>
              <a:rPr lang="en-US" altLang="ko-KR" sz="32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한국의 대응방안</a:t>
            </a:r>
            <a:endParaRPr lang="ko-KR" altLang="en-US" sz="32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54000" indent="-2540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r>
              <a:rPr lang="en-US" altLang="ko-KR" sz="32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일본의 주장2</a:t>
            </a:r>
            <a:endParaRPr lang="ko-KR" altLang="en-US" sz="32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54000" indent="-2540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r>
              <a:rPr lang="en-US" altLang="ko-KR" sz="32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한국의 대응방안2</a:t>
            </a:r>
            <a:endParaRPr lang="ko-KR" altLang="en-US" sz="32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54000" indent="-2540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r>
              <a:rPr lang="en-US" altLang="ko-KR" sz="32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동영상</a:t>
            </a:r>
            <a:endParaRPr lang="ko-KR" altLang="en-US" sz="32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500306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목차</a:t>
            </a:r>
            <a:endParaRPr lang="ko-KR" alt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 noGrp="1" noChangeArrowheads="1"/>
          </p:cNvSpPr>
          <p:nvPr>
            <p:ph type="title"/>
          </p:nvPr>
        </p:nvSpPr>
        <p:spPr>
          <a:xfrm>
            <a:off x="457201" y="274321"/>
            <a:ext cx="8230235" cy="1143847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샌프란시스코 </a:t>
            </a:r>
            <a:r>
              <a:rPr lang="en-US" altLang="ko-KR" sz="45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평화조약이란</a:t>
            </a:r>
            <a:r>
              <a:rPr lang="en-US" altLang="ko-KR" sz="44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?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 idx="1"/>
          </p:nvPr>
        </p:nvSpPr>
        <p:spPr>
          <a:xfrm>
            <a:off x="456566" y="2422314"/>
            <a:ext cx="8231505" cy="3705013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2500" lnSpcReduction="20000"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endParaRPr lang="ko-KR" altLang="en-US" sz="1500" dirty="0" smtClean="0">
              <a:solidFill>
                <a:srgbClr val="000000"/>
              </a:solidFill>
              <a:latin typeface="Gulim" charset="0"/>
              <a:ea typeface="Gulim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샌프란시스코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평화조약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(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대일강화조약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)은 제2차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세계대전을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종식시키기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위해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일본과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연합국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48개국이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맺은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평화조약이다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. </a:t>
            </a:r>
            <a:b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</a:br>
            <a:r>
              <a:rPr lang="en-US" altLang="ko-KR" sz="3000" dirty="0" smtClean="0">
                <a:latin typeface="맑은 고딕" charset="0"/>
                <a:ea typeface="맑은 고딕" charset="0"/>
              </a:rPr>
              <a:t/>
            </a:r>
            <a:br>
              <a:rPr lang="en-US" altLang="ko-KR" sz="3000" dirty="0" smtClean="0">
                <a:latin typeface="맑은 고딕" charset="0"/>
                <a:ea typeface="맑은 고딕" charset="0"/>
              </a:rPr>
            </a:b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1951년 9월8일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미국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샌프란시스코에서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조인되었고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1952년 4월 28일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발효됐다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. 이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조약은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한반도의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독립을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승인하고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대만과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사할린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남부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등에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대한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일본의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모든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권리와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청구권을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포기한다는</a:t>
            </a:r>
            <a:r>
              <a:rPr lang="en-US" altLang="ko-KR" sz="3000" dirty="0" smtClean="0">
                <a:solidFill>
                  <a:srgbClr val="000000"/>
                </a:solidFill>
                <a:latin typeface="바탕" charset="0"/>
                <a:ea typeface="바탕체" charset="0"/>
              </a:rPr>
              <a:t> </a:t>
            </a:r>
            <a:r>
              <a:rPr lang="en-US" altLang="ko-KR" sz="3000" dirty="0" err="1" smtClean="0">
                <a:solidFill>
                  <a:srgbClr val="000000"/>
                </a:solidFill>
                <a:latin typeface="바탕" charset="0"/>
                <a:ea typeface="바탕체" charset="0"/>
              </a:rPr>
              <a:t>내용이다</a:t>
            </a:r>
            <a:endParaRPr lang="ko-KR" altLang="en-US" sz="3000" dirty="0" smtClean="0">
              <a:solidFill>
                <a:srgbClr val="000000"/>
              </a:solidFill>
              <a:latin typeface="바탕" charset="0"/>
              <a:ea typeface="바탕체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800"/>
              </a:spcBef>
              <a:spcAft>
                <a:spcPts val="500"/>
              </a:spcAft>
              <a:buFontTx/>
              <a:buNone/>
            </a:pPr>
            <a:endParaRPr lang="ko-KR" altLang="en-US" sz="2100" dirty="0" smtClean="0">
              <a:solidFill>
                <a:srgbClr val="000000"/>
              </a:solidFill>
              <a:latin typeface="Gulim" charset="0"/>
              <a:ea typeface="Gulim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±¼¸²"/>
              <a:buChar char="•"/>
            </a:pPr>
            <a:endParaRPr lang="ko-KR" altLang="en-US" sz="1500" dirty="0" smtClean="0">
              <a:solidFill>
                <a:srgbClr val="FF0000"/>
              </a:solidFill>
              <a:latin typeface="Gulim" charset="0"/>
              <a:ea typeface="Gulim" charset="0"/>
            </a:endParaRPr>
          </a:p>
          <a:p>
            <a:pPr marL="228600" indent="-2286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±¼¸²"/>
              <a:buChar char="•"/>
            </a:pPr>
            <a:endParaRPr lang="ko-KR" altLang="en-US" sz="1500" dirty="0" smtClean="0">
              <a:solidFill>
                <a:srgbClr val="FF0000"/>
              </a:solidFill>
              <a:latin typeface="Gulim" charset="0"/>
              <a:ea typeface="Gulim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 noGrp="1" noChangeArrowheads="1"/>
          </p:cNvSpPr>
          <p:nvPr>
            <p:ph type="title"/>
          </p:nvPr>
        </p:nvSpPr>
        <p:spPr>
          <a:xfrm>
            <a:off x="457201" y="274321"/>
            <a:ext cx="8230235" cy="1143847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 </a:t>
            </a:r>
            <a:r>
              <a:rPr lang="ko-KR" altLang="en-US" sz="45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일본의 주장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 idx="1"/>
          </p:nvPr>
        </p:nvSpPr>
        <p:spPr>
          <a:xfrm>
            <a:off x="450215" y="1755140"/>
            <a:ext cx="8230870" cy="4527973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300" b="1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1946년 샌프란시스코 평화조약 제2조 미국측 초안</a:t>
            </a:r>
            <a:endParaRPr lang="ko-KR" altLang="en-US" sz="2300" b="1" dirty="0" smtClean="0">
              <a:solidFill>
                <a:srgbClr val="000000"/>
              </a:solidFill>
              <a:latin typeface="바탕체" charset="0"/>
              <a:ea typeface="바탕체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3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일본국은, 조선의 독립을 승인하며 제주도, 거문도, 울릉도, </a:t>
            </a:r>
            <a:r>
              <a:rPr lang="en-US" altLang="ko-KR" sz="2300" b="1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독도를 포함한</a:t>
            </a:r>
            <a:endParaRPr lang="ko-KR" altLang="en-US" sz="2300" b="1" dirty="0" smtClean="0">
              <a:solidFill>
                <a:srgbClr val="000000"/>
              </a:solidFill>
              <a:latin typeface="바탕체" charset="0"/>
              <a:ea typeface="바탕체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3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조선에 대한 모든 권리,권원 및 청구권을 방기(포기)한다.</a:t>
            </a:r>
            <a:endParaRPr lang="ko-KR" altLang="en-US" sz="2300" dirty="0" smtClean="0">
              <a:solidFill>
                <a:srgbClr val="000000"/>
              </a:solidFill>
              <a:latin typeface="바탕체" charset="0"/>
              <a:ea typeface="바탕체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3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↓</a:t>
            </a:r>
            <a:endParaRPr lang="ko-KR" altLang="en-US" sz="2300" dirty="0" smtClean="0">
              <a:solidFill>
                <a:srgbClr val="000000"/>
              </a:solidFill>
              <a:latin typeface="바탕체" charset="0"/>
              <a:ea typeface="바탕체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300" b="1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1952년 샌프란시스코평화조약제2조</a:t>
            </a:r>
            <a:endParaRPr lang="ko-KR" altLang="en-US" sz="2300" b="1" dirty="0" smtClean="0">
              <a:solidFill>
                <a:srgbClr val="000000"/>
              </a:solidFill>
              <a:latin typeface="바탕체" charset="0"/>
              <a:ea typeface="바탕체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3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일본국은, 조선의 독립을 승인하며 제주도, 거문도, 울릉도를 포함한</a:t>
            </a:r>
            <a:endParaRPr lang="ko-KR" altLang="en-US" sz="2300" dirty="0" smtClean="0">
              <a:solidFill>
                <a:srgbClr val="000000"/>
              </a:solidFill>
              <a:latin typeface="바탕체" charset="0"/>
              <a:ea typeface="바탕체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3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조선에 대한 모든 권리, 권원 및 청구권을 방기(포기)한다.</a:t>
            </a:r>
            <a:endParaRPr lang="ko-KR" altLang="en-US" sz="2300" dirty="0" smtClean="0">
              <a:solidFill>
                <a:srgbClr val="000000"/>
              </a:solidFill>
              <a:latin typeface="바탕체" charset="0"/>
              <a:ea typeface="바탕체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300" dirty="0" smtClean="0">
              <a:solidFill>
                <a:srgbClr val="000000"/>
              </a:solidFill>
              <a:latin typeface="Gulim" charset="0"/>
              <a:ea typeface="Gulim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300" b="1" dirty="0" smtClean="0">
                <a:solidFill>
                  <a:srgbClr val="FF0000"/>
                </a:solidFill>
                <a:latin typeface="바탕체" charset="0"/>
                <a:ea typeface="바탕체" charset="0"/>
              </a:rPr>
              <a:t>즉, 최종적으로 일본은 독도를 조선에게 돌려주지 않았다고 주장</a:t>
            </a:r>
            <a:endParaRPr lang="ko-KR" altLang="en-US" sz="2300" b="1" dirty="0" smtClean="0">
              <a:solidFill>
                <a:srgbClr val="FF0000"/>
              </a:solidFill>
              <a:latin typeface="바탕체" charset="0"/>
              <a:ea typeface="바탕체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870" cy="1144693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한국의 대응방안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 idx="1"/>
          </p:nvPr>
        </p:nvSpPr>
        <p:spPr>
          <a:xfrm>
            <a:off x="571472" y="1142984"/>
            <a:ext cx="3857652" cy="4857784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dirty="0" smtClean="0">
              <a:solidFill>
                <a:srgbClr val="000000"/>
              </a:solidFill>
              <a:latin typeface="바탕체" charset="0"/>
              <a:ea typeface="바탕체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-1951년 4월 7일의 평화조약의 공식초안에서는 일본의 영토에서 독도를 제외</a:t>
            </a:r>
            <a:endParaRPr lang="ko-KR" altLang="en-US" sz="2000" dirty="0" smtClean="0">
              <a:solidFill>
                <a:srgbClr val="000000"/>
              </a:solidFill>
              <a:latin typeface="바탕체" charset="0"/>
              <a:ea typeface="바탕체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dirty="0" smtClean="0">
              <a:solidFill>
                <a:srgbClr val="000000"/>
              </a:solidFill>
              <a:latin typeface="바탕체" charset="0"/>
              <a:ea typeface="바탕체" charset="0"/>
            </a:endParaRP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-1954년 미국의 국무부가 작성한 '독도영유권에 대한 호댁과 일본의 반된 주장'이란 내부보고서에서는 Dean Rusk가 1951년 8월 9일 주 </a:t>
            </a:r>
            <a:r>
              <a:rPr lang="en-US" altLang="ko-KR" sz="2000" dirty="0" err="1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한국대사에게</a:t>
            </a:r>
            <a:r>
              <a:rPr lang="en-US" altLang="ko-KR" sz="20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보낸</a:t>
            </a:r>
            <a:r>
              <a:rPr lang="en-US" altLang="ko-KR" sz="20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서한에서</a:t>
            </a:r>
            <a:r>
              <a:rPr lang="en-US" altLang="ko-KR" sz="20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독도가상</a:t>
            </a:r>
            <a:r>
              <a:rPr lang="en-US" altLang="ko-KR" sz="20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일본에</a:t>
            </a:r>
            <a:r>
              <a:rPr lang="en-US" altLang="ko-KR" sz="20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속한다고</a:t>
            </a:r>
            <a:r>
              <a:rPr lang="en-US" altLang="ko-KR" sz="20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답신한</a:t>
            </a:r>
            <a:r>
              <a:rPr lang="en-US" altLang="ko-KR" sz="20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문서에</a:t>
            </a:r>
            <a:r>
              <a:rPr lang="en-US" altLang="ko-KR" sz="20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의해</a:t>
            </a:r>
            <a:r>
              <a:rPr lang="en-US" altLang="ko-KR" sz="20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 </a:t>
            </a:r>
            <a:r>
              <a:rPr lang="en-US" altLang="ko-KR" sz="2000" dirty="0" err="1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독도가</a:t>
            </a:r>
            <a:r>
              <a:rPr lang="en-US" altLang="ko-KR" sz="20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 일본의 영토에 속한다는 일본의 주장이 법적으로 잘못되어 있음을 여러 가지 각도에서 </a:t>
            </a:r>
            <a:r>
              <a:rPr lang="en-US" altLang="ko-KR" sz="2000" dirty="0" err="1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분석하였음</a:t>
            </a:r>
            <a:r>
              <a:rPr lang="en-US" altLang="ko-KR" sz="2000" dirty="0" smtClean="0">
                <a:solidFill>
                  <a:srgbClr val="000000"/>
                </a:solidFill>
                <a:latin typeface="바탕체" charset="0"/>
                <a:ea typeface="바탕체" charset="0"/>
              </a:rPr>
              <a:t>.</a:t>
            </a:r>
          </a:p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700" dirty="0" smtClean="0">
              <a:solidFill>
                <a:srgbClr val="000000"/>
              </a:solidFill>
              <a:latin typeface="바탕체" charset="0"/>
              <a:ea typeface="바탕체" charset="0"/>
            </a:endParaRPr>
          </a:p>
        </p:txBody>
      </p:sp>
      <p:pic>
        <p:nvPicPr>
          <p:cNvPr id="4" name="그림 1" descr="C:/Users/Administrator/AppData/Roaming/PolarisOffice/ETemp/4088_6030928/fImage8101425457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5276" y="1571613"/>
            <a:ext cx="4196475" cy="41434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 noGrp="1" noChangeArrowheads="1"/>
          </p:cNvSpPr>
          <p:nvPr>
            <p:ph type="title"/>
          </p:nvPr>
        </p:nvSpPr>
        <p:spPr>
          <a:xfrm>
            <a:off x="457201" y="274321"/>
            <a:ext cx="8230235" cy="1143847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  </a:t>
            </a:r>
            <a:r>
              <a:rPr lang="en-US" altLang="ko-KR" sz="45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일본의 주장2 </a:t>
            </a:r>
            <a:endParaRPr lang="ko-KR" altLang="en-US" sz="45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 idx="1"/>
          </p:nvPr>
        </p:nvSpPr>
        <p:spPr>
          <a:xfrm>
            <a:off x="414656" y="1835574"/>
            <a:ext cx="8231505" cy="4251113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2500" lnSpcReduction="10000"/>
          </a:bodyPr>
          <a:lstStyle/>
          <a:p>
            <a:pPr marL="228600" indent="-2286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5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“샌프란 시스코 강화조약 기초정에서 미국은 독도가 일본의 관할 하에 있다는 의견이었다”</a:t>
            </a:r>
            <a:endParaRPr lang="ko-KR" altLang="en-US" sz="3500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marL="228600" indent="-2286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000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marL="228600" indent="-2286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200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marL="228600" indent="-2286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샌프란 시스코 강화조약 기초과정에서 한국은 일본이 포기해야 할 영토에 독도를 포함시 키도록 요구했다. 하지만 미국은 독도가 일본의 관할 하에 있다고 해서 이 요구를 거부했다.</a:t>
            </a:r>
            <a:endParaRPr lang="ko-KR" altLang="en-US" sz="3000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marL="228600" indent="-2286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1951년 샌프란시스코  강화조약에 일본이 그 독립을 승인하고 모든 권리, 권원 및 청구권을 포기한 ‘조선’에 독도는 포함되어 있지 않다.</a:t>
            </a:r>
            <a:endParaRPr lang="ko-KR" altLang="en-US" sz="3000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 noGrp="1" noChangeArrowheads="1"/>
          </p:cNvSpPr>
          <p:nvPr>
            <p:ph type="title"/>
          </p:nvPr>
        </p:nvSpPr>
        <p:spPr>
          <a:xfrm>
            <a:off x="571472" y="214290"/>
            <a:ext cx="8230235" cy="1143847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        한국의 대응방안2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 idx="1"/>
          </p:nvPr>
        </p:nvSpPr>
        <p:spPr>
          <a:xfrm>
            <a:off x="785786" y="1285860"/>
            <a:ext cx="3323590" cy="500066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85000" lnSpcReduction="20000"/>
          </a:bodyPr>
          <a:lstStyle/>
          <a:p>
            <a:pPr marL="228600" indent="-2286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err="1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샌프란시스코</a:t>
            </a:r>
            <a:r>
              <a:rPr lang="en-US" altLang="ko-KR" sz="28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800" dirty="0" err="1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강화조약</a:t>
            </a:r>
            <a:r>
              <a:rPr lang="en-US" altLang="ko-KR" sz="28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, </a:t>
            </a:r>
            <a:r>
              <a:rPr lang="en-US" altLang="ko-KR" sz="2800" dirty="0" err="1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카이로와</a:t>
            </a:r>
            <a:r>
              <a:rPr lang="en-US" altLang="ko-KR" sz="28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800" dirty="0" err="1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포츠담</a:t>
            </a:r>
            <a:r>
              <a:rPr lang="en-US" altLang="ko-KR" sz="28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800" dirty="0" err="1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선언의</a:t>
            </a:r>
            <a:r>
              <a:rPr lang="en-US" altLang="ko-KR" sz="280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2800" dirty="0" err="1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연장선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28600" indent="-2286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28600" indent="-2286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dirty="0" smtClean="0">
                <a:solidFill>
                  <a:schemeClr val="tx1"/>
                </a:solidFill>
                <a:latin typeface="바탕" charset="0"/>
                <a:ea typeface="바탕" charset="0"/>
              </a:rPr>
              <a:t>-1949 11월 이전 작성된 샌프란시스코 강화조약의 기초문서를 보면 미국은 독도를 한국의땅이라 인식되어있음</a:t>
            </a:r>
            <a:endParaRPr lang="ko-KR" altLang="en-US" sz="2200" dirty="0" smtClean="0">
              <a:solidFill>
                <a:schemeClr val="tx1"/>
              </a:solidFill>
              <a:latin typeface="바탕" charset="0"/>
              <a:ea typeface="바탕" charset="0"/>
            </a:endParaRPr>
          </a:p>
          <a:p>
            <a:pPr marL="228600" indent="-2286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200" dirty="0" smtClean="0">
              <a:solidFill>
                <a:schemeClr val="tx1"/>
              </a:solidFill>
              <a:latin typeface="바탕" charset="0"/>
              <a:ea typeface="바탕" charset="0"/>
            </a:endParaRPr>
          </a:p>
          <a:p>
            <a:pPr marL="228600" indent="-2286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dirty="0" smtClean="0">
                <a:solidFill>
                  <a:schemeClr val="tx1"/>
                </a:solidFill>
                <a:latin typeface="바탕" charset="0"/>
                <a:ea typeface="바탕" charset="0"/>
              </a:rPr>
              <a:t>-연합국 총 사령부는 제 2차 대전 후 샌프란시스코 강화조약 발효시까지 독도를 일본에서 분류하여 취급함</a:t>
            </a:r>
            <a:endParaRPr lang="ko-KR" altLang="en-US" sz="2200" dirty="0" smtClean="0">
              <a:solidFill>
                <a:schemeClr val="tx1"/>
              </a:solidFill>
              <a:latin typeface="바탕" charset="0"/>
              <a:ea typeface="바탕" charset="0"/>
            </a:endParaRPr>
          </a:p>
          <a:p>
            <a:pPr marL="228600" indent="-2286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200" dirty="0" smtClean="0">
              <a:solidFill>
                <a:schemeClr val="tx1"/>
              </a:solidFill>
              <a:latin typeface="바탕" charset="0"/>
              <a:ea typeface="바탕" charset="0"/>
            </a:endParaRPr>
          </a:p>
          <a:p>
            <a:pPr marL="228600" indent="-2286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dirty="0" smtClean="0">
                <a:solidFill>
                  <a:schemeClr val="tx1"/>
                </a:solidFill>
                <a:latin typeface="바탕" charset="0"/>
                <a:ea typeface="바탕" charset="0"/>
              </a:rPr>
              <a:t>-연합국 총사령부는 일본 점령 기간 내내 독도를 울릉도와 함께 일본의 통치대상에서 배제되는 지역으로 규정한 ‘연합국 최고사령관 각서(SCAPIN) 제 677호(1946.1.29)’적용</a:t>
            </a:r>
            <a:endParaRPr lang="ko-KR" altLang="en-US" sz="2200" dirty="0" smtClean="0">
              <a:solidFill>
                <a:schemeClr val="tx1"/>
              </a:solidFill>
              <a:latin typeface="바탕" charset="0"/>
              <a:ea typeface="바탕" charset="0"/>
            </a:endParaRPr>
          </a:p>
        </p:txBody>
      </p:sp>
      <p:pic>
        <p:nvPicPr>
          <p:cNvPr id="4" name="그림 1" descr="C:/Users/Administrator/AppData/Roaming/PolarisOffice/ETemp/4088_6030928/fImage10861719181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1500174"/>
            <a:ext cx="3111271" cy="2163023"/>
          </a:xfrm>
          <a:prstGeom prst="rect">
            <a:avLst/>
          </a:prstGeom>
          <a:noFill/>
        </p:spPr>
      </p:pic>
      <p:pic>
        <p:nvPicPr>
          <p:cNvPr id="5" name="그림 1" descr="C:/Users/Administrator/AppData/Roaming/PolarisOffice/ETemp/4088_6030928/fImage298194192328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3643314"/>
            <a:ext cx="2934352" cy="278857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/>
            </a:r>
            <a:b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</a:b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1.</a:t>
            </a:r>
            <a:r>
              <a:rPr kumimoji="0" lang="ko-KR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일본이 먼저 독도를 발견했고 이용했다는     논리에 대한 대응방안</a:t>
            </a:r>
            <a:r>
              <a:rPr kumimoji="0" lang="en-US" altLang="ko-K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</a:b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 smtClean="0">
                <a:solidFill>
                  <a:srgbClr val="FF0000"/>
                </a:solidFill>
              </a:rPr>
              <a:t>일본의 주장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ko-KR" altLang="en-US" dirty="0" smtClean="0"/>
              <a:t>독도는 </a:t>
            </a:r>
            <a:r>
              <a:rPr lang="ko-KR" altLang="en-US" dirty="0"/>
              <a:t>주인이 없는 </a:t>
            </a:r>
            <a:r>
              <a:rPr lang="ko-KR" altLang="en-US" dirty="0" smtClean="0"/>
              <a:t>땅이 였고 먼저 </a:t>
            </a:r>
            <a:r>
              <a:rPr lang="ko-KR" altLang="en-US" dirty="0"/>
              <a:t>차지한 나라가 소유하는 것이다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</a:t>
            </a:r>
          </a:p>
          <a:p>
            <a:endParaRPr lang="ko-KR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727280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3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230870" cy="4527973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eaLnBrk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u="sng" dirty="0" smtClean="0">
                <a:solidFill>
                  <a:schemeClr val="hlink"/>
                </a:solidFill>
                <a:latin typeface="맑은 고딕" charset="0"/>
                <a:ea typeface="맑은 고딕" charset="0"/>
                <a:hlinkClick r:id="rId2"/>
              </a:rPr>
              <a:t>http://blog.naver.com/dokdofund/220247286998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dirty="0" smtClean="0">
                <a:latin typeface="HY강B" pitchFamily="18" charset="-127"/>
                <a:ea typeface="HY강B" pitchFamily="18" charset="-127"/>
              </a:rPr>
              <a:t>8. </a:t>
            </a:r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일본의 국제사법재판소 제소에 대한 대응방안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 smtClean="0"/>
              <a:t>1. </a:t>
            </a:r>
            <a:r>
              <a:rPr lang="ko-KR" altLang="en-US" sz="2800" dirty="0" smtClean="0"/>
              <a:t>정부에서의 국제 사법 재판소에 관한 입장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2. </a:t>
            </a:r>
            <a:r>
              <a:rPr lang="ko-KR" altLang="en-US" sz="2800" dirty="0" smtClean="0"/>
              <a:t>대한민국 정부가 독도 문제로 국제 사법재판소에 회부하지 않는 이유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3. </a:t>
            </a:r>
            <a:r>
              <a:rPr lang="ko-KR" altLang="en-US" sz="2800" dirty="0" smtClean="0"/>
              <a:t>역대 국제사법재판 판례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4. </a:t>
            </a:r>
            <a:r>
              <a:rPr lang="ko-KR" altLang="en-US" sz="2800" dirty="0" smtClean="0"/>
              <a:t>대응방안</a:t>
            </a:r>
            <a:endParaRPr lang="en-US" altLang="ko-KR" sz="2800" dirty="0" smtClean="0"/>
          </a:p>
          <a:p>
            <a:pPr>
              <a:buNone/>
            </a:pP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정부의 입장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/>
              <a:t>독도는 일본의 영토침탈 전쟁인 러일전쟁 중에 침탈당했다가 되찾은 명백한 대한민국의 영토로 국제사법재판소에 회부할 어떠한 이유도 없다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일본은 중국과 러시아가 </a:t>
            </a:r>
            <a:r>
              <a:rPr lang="ko-KR" altLang="en-US" dirty="0" err="1"/>
              <a:t>첨각열도</a:t>
            </a:r>
            <a:r>
              <a:rPr lang="en-US" altLang="ko-KR" dirty="0"/>
              <a:t>(</a:t>
            </a:r>
            <a:r>
              <a:rPr lang="ko-KR" altLang="en-US" dirty="0"/>
              <a:t>조어도</a:t>
            </a:r>
            <a:r>
              <a:rPr lang="en-US" altLang="ko-KR" dirty="0"/>
              <a:t>)</a:t>
            </a:r>
            <a:r>
              <a:rPr lang="ko-KR" altLang="en-US" dirty="0"/>
              <a:t>와 남쿠릴열도</a:t>
            </a:r>
            <a:r>
              <a:rPr lang="en-US" altLang="ko-KR" dirty="0"/>
              <a:t>(</a:t>
            </a:r>
            <a:r>
              <a:rPr lang="ko-KR" altLang="en-US" dirty="0"/>
              <a:t>북방영토</a:t>
            </a:r>
            <a:r>
              <a:rPr lang="en-US" altLang="ko-KR" dirty="0"/>
              <a:t>)</a:t>
            </a:r>
            <a:r>
              <a:rPr lang="ko-KR" altLang="en-US" dirty="0"/>
              <a:t>문제에 대해서는 국제사법재판소 회부를 거부하면서 유독 독도에 대해서만 국제사법재판소 회부를 주장하고 있다</a:t>
            </a:r>
            <a:r>
              <a:rPr lang="en-US" altLang="ko-KR" dirty="0"/>
              <a:t>. </a:t>
            </a:r>
            <a:r>
              <a:rPr lang="ko-KR" altLang="en-US" dirty="0"/>
              <a:t>일본의 이중적인 태도를 보여주는 사례이고</a:t>
            </a:r>
            <a:r>
              <a:rPr lang="en-US" altLang="ko-KR" dirty="0"/>
              <a:t>, </a:t>
            </a:r>
            <a:r>
              <a:rPr lang="ko-KR" altLang="en-US" dirty="0"/>
              <a:t>독도가 일본 영토라는 주장에 대해 자신이 없다는 반증이라고도 해석할 수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일본 정부가 독도에 대한 영유권 주장을 스스로 포기하는 것만이 이 문제를 해결하는 유일한 방법이다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정부의 입장은 당연히 독도는 한국땅임이 맞기에 굳이 독도를 내걸고 국제재판소에 회부할 이유가 없고</a:t>
            </a:r>
            <a:r>
              <a:rPr lang="en-US" altLang="ko-KR" dirty="0"/>
              <a:t>, </a:t>
            </a:r>
            <a:r>
              <a:rPr lang="ko-KR" altLang="en-US" dirty="0"/>
              <a:t>러시아나 중국의 대응을 보았을 때 한국에게만 국제 사법 재판소를 요구하는 점이 의심쩍다는 입장입니다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smtClean="0"/>
              <a:t>국제 사법 재판소 회부하지 않는 이유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pPr>
              <a:buNone/>
            </a:pPr>
            <a:r>
              <a:rPr lang="en-US" altLang="ko-KR" b="1" dirty="0" smtClean="0"/>
              <a:t>                                                   &lt; </a:t>
            </a:r>
            <a:r>
              <a:rPr lang="en-US" altLang="ko-KR" b="1" dirty="0"/>
              <a:t>↑ </a:t>
            </a:r>
            <a:r>
              <a:rPr lang="ko-KR" altLang="en-US" b="1" dirty="0" smtClean="0"/>
              <a:t>조어도 </a:t>
            </a:r>
            <a:r>
              <a:rPr lang="en-US" altLang="ko-KR" b="1" dirty="0"/>
              <a:t>&gt;</a:t>
            </a:r>
            <a:endParaRPr lang="ko-KR" altLang="en-US" dirty="0"/>
          </a:p>
          <a:p>
            <a:pPr>
              <a:buNone/>
            </a:pP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  <a:p>
            <a:r>
              <a:rPr lang="ko-KR" altLang="en-US" dirty="0"/>
              <a:t>우선</a:t>
            </a:r>
            <a:r>
              <a:rPr lang="en-US" altLang="ko-KR" dirty="0"/>
              <a:t>, </a:t>
            </a:r>
            <a:r>
              <a:rPr lang="ko-KR" altLang="en-US" dirty="0"/>
              <a:t>일본과 </a:t>
            </a:r>
            <a:r>
              <a:rPr lang="ko-KR" altLang="en-US" dirty="0" err="1"/>
              <a:t>중국사이에서는</a:t>
            </a:r>
            <a:r>
              <a:rPr lang="ko-KR" altLang="en-US" dirty="0"/>
              <a:t> 조어도</a:t>
            </a:r>
            <a:r>
              <a:rPr lang="en-US" altLang="ko-KR" dirty="0"/>
              <a:t>(</a:t>
            </a:r>
            <a:r>
              <a:rPr lang="ko-KR" altLang="en-US" dirty="0" err="1"/>
              <a:t>센카쿠열도</a:t>
            </a:r>
            <a:r>
              <a:rPr lang="en-US" altLang="ko-KR" dirty="0"/>
              <a:t>)</a:t>
            </a:r>
            <a:r>
              <a:rPr lang="ko-KR" altLang="en-US" dirty="0"/>
              <a:t>에 대해서 영토문제가 일고 있습니다</a:t>
            </a:r>
            <a:r>
              <a:rPr lang="en-US" altLang="ko-KR" dirty="0"/>
              <a:t>. </a:t>
            </a:r>
            <a:r>
              <a:rPr lang="ko-KR" altLang="en-US" dirty="0" err="1"/>
              <a:t>조어도는</a:t>
            </a:r>
            <a:r>
              <a:rPr lang="ko-KR" altLang="en-US" dirty="0"/>
              <a:t> 현재 일본이 소유하고 있는 섬이나</a:t>
            </a:r>
            <a:r>
              <a:rPr lang="en-US" altLang="ko-KR" dirty="0"/>
              <a:t>, </a:t>
            </a:r>
            <a:r>
              <a:rPr lang="ko-KR" altLang="en-US" dirty="0"/>
              <a:t>중국에서 역사적으로는 </a:t>
            </a:r>
            <a:r>
              <a:rPr lang="ko-KR" altLang="en-US" dirty="0" err="1"/>
              <a:t>중국땅이니</a:t>
            </a:r>
            <a:r>
              <a:rPr lang="en-US" altLang="ko-KR" dirty="0"/>
              <a:t>, </a:t>
            </a:r>
            <a:r>
              <a:rPr lang="ko-KR" altLang="en-US" dirty="0" err="1"/>
              <a:t>중국땅이라</a:t>
            </a:r>
            <a:r>
              <a:rPr lang="ko-KR" altLang="en-US" dirty="0"/>
              <a:t> 주장을 하고 있습니다</a:t>
            </a:r>
            <a:r>
              <a:rPr lang="en-US" altLang="ko-KR" dirty="0"/>
              <a:t>. </a:t>
            </a:r>
            <a:r>
              <a:rPr lang="ko-KR" altLang="en-US" dirty="0"/>
              <a:t>허나</a:t>
            </a:r>
            <a:r>
              <a:rPr lang="en-US" altLang="ko-KR" dirty="0"/>
              <a:t>, </a:t>
            </a:r>
            <a:r>
              <a:rPr lang="ko-KR" altLang="en-US" dirty="0"/>
              <a:t>일본은 </a:t>
            </a:r>
            <a:r>
              <a:rPr lang="ko-KR" altLang="en-US" dirty="0" err="1"/>
              <a:t>실소유</a:t>
            </a:r>
            <a:r>
              <a:rPr lang="ko-KR" altLang="en-US" dirty="0"/>
              <a:t> 일본이기에</a:t>
            </a:r>
            <a:r>
              <a:rPr lang="en-US" altLang="ko-KR" dirty="0"/>
              <a:t>, </a:t>
            </a:r>
            <a:r>
              <a:rPr lang="ko-KR" altLang="en-US" dirty="0"/>
              <a:t>일본땅이다라는 주장을 내세웠습니다</a:t>
            </a:r>
            <a:r>
              <a:rPr lang="en-US" altLang="ko-KR" dirty="0"/>
              <a:t>. </a:t>
            </a:r>
            <a:r>
              <a:rPr lang="ko-KR" altLang="en-US" dirty="0"/>
              <a:t>현재</a:t>
            </a:r>
            <a:r>
              <a:rPr lang="en-US" altLang="ko-KR" dirty="0"/>
              <a:t>, </a:t>
            </a:r>
            <a:r>
              <a:rPr lang="ko-KR" altLang="en-US" dirty="0" err="1"/>
              <a:t>조어도문제는</a:t>
            </a:r>
            <a:r>
              <a:rPr lang="ko-KR" altLang="en-US" dirty="0"/>
              <a:t> 일본에서 </a:t>
            </a:r>
            <a:r>
              <a:rPr lang="ko-KR" altLang="en-US" dirty="0" err="1"/>
              <a:t>조어도에</a:t>
            </a:r>
            <a:r>
              <a:rPr lang="ko-KR" altLang="en-US" dirty="0"/>
              <a:t> 등대를 설치하고</a:t>
            </a:r>
            <a:r>
              <a:rPr lang="en-US" altLang="ko-KR" dirty="0"/>
              <a:t>, </a:t>
            </a:r>
            <a:r>
              <a:rPr lang="ko-KR" altLang="en-US" dirty="0"/>
              <a:t>자위대를 파견하는 등 살벌한 분위기를 연출시키고 있지만</a:t>
            </a:r>
            <a:r>
              <a:rPr lang="en-US" altLang="ko-KR" dirty="0"/>
              <a:t>, </a:t>
            </a:r>
            <a:r>
              <a:rPr lang="ko-KR" altLang="en-US" dirty="0"/>
              <a:t>일본에서는 국제재판소 회부를 언급조차 하지 않고 있습니다</a:t>
            </a:r>
          </a:p>
          <a:p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9"/>
            <a:ext cx="4572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smtClean="0"/>
              <a:t>국제 사법 재판소 회부하지 않는 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pPr>
              <a:buNone/>
            </a:pPr>
            <a:r>
              <a:rPr lang="en-US" altLang="ko-KR" b="1" dirty="0" smtClean="0"/>
              <a:t>                                     &lt; </a:t>
            </a:r>
            <a:r>
              <a:rPr lang="en-US" altLang="ko-KR" b="1" dirty="0"/>
              <a:t>↑ </a:t>
            </a:r>
            <a:r>
              <a:rPr lang="ko-KR" altLang="en-US" b="1" dirty="0"/>
              <a:t>쿠릴열도 </a:t>
            </a:r>
            <a:r>
              <a:rPr lang="en-US" altLang="ko-KR" b="1" dirty="0"/>
              <a:t>&gt;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두번째로</a:t>
            </a:r>
            <a:r>
              <a:rPr lang="ko-KR" altLang="en-US" dirty="0" smtClean="0"/>
              <a:t> </a:t>
            </a:r>
            <a:r>
              <a:rPr lang="ko-KR" altLang="en-US" dirty="0"/>
              <a:t>일본과 </a:t>
            </a:r>
            <a:r>
              <a:rPr lang="ko-KR" altLang="en-US" dirty="0" err="1"/>
              <a:t>러시아사이에서는</a:t>
            </a:r>
            <a:r>
              <a:rPr lang="ko-KR" altLang="en-US" dirty="0"/>
              <a:t> </a:t>
            </a:r>
            <a:r>
              <a:rPr lang="ko-KR" altLang="en-US" dirty="0" err="1"/>
              <a:t>남쿠릴열도에</a:t>
            </a:r>
            <a:r>
              <a:rPr lang="ko-KR" altLang="en-US" dirty="0"/>
              <a:t> 대해서 영토문제가 일고 있습니다</a:t>
            </a:r>
            <a:r>
              <a:rPr lang="en-US" altLang="ko-KR" dirty="0"/>
              <a:t>. </a:t>
            </a:r>
            <a:r>
              <a:rPr lang="ko-KR" altLang="en-US" dirty="0" err="1"/>
              <a:t>남쿠릴열도는</a:t>
            </a:r>
            <a:r>
              <a:rPr lang="ko-KR" altLang="en-US" dirty="0"/>
              <a:t> 일본이 역사적으로는 쿠릴열도가 일본땅이라며 주장을 나서고 있으나</a:t>
            </a:r>
            <a:r>
              <a:rPr lang="en-US" altLang="ko-KR" dirty="0"/>
              <a:t>, </a:t>
            </a:r>
            <a:r>
              <a:rPr lang="ko-KR" altLang="en-US" dirty="0" err="1"/>
              <a:t>러시아측에서는</a:t>
            </a:r>
            <a:r>
              <a:rPr lang="ko-KR" altLang="en-US" dirty="0"/>
              <a:t> 쿠릴열도에 수많은 병력을 투입하고</a:t>
            </a:r>
            <a:r>
              <a:rPr lang="en-US" altLang="ko-KR" dirty="0"/>
              <a:t>, </a:t>
            </a:r>
            <a:r>
              <a:rPr lang="ko-KR" altLang="en-US" dirty="0"/>
              <a:t>전투기를 파견하고</a:t>
            </a:r>
            <a:r>
              <a:rPr lang="en-US" altLang="ko-KR" dirty="0"/>
              <a:t>, </a:t>
            </a:r>
            <a:r>
              <a:rPr lang="ko-KR" altLang="en-US" dirty="0"/>
              <a:t>기지를 </a:t>
            </a:r>
            <a:r>
              <a:rPr lang="ko-KR" altLang="en-US" dirty="0" err="1"/>
              <a:t>개설하려하는</a:t>
            </a:r>
            <a:r>
              <a:rPr lang="ko-KR" altLang="en-US" dirty="0"/>
              <a:t> 등 역시 살벌한 분위기를 연출시키면서 영토분쟁이 치열해졌음에도 불구</a:t>
            </a:r>
            <a:r>
              <a:rPr lang="en-US" altLang="ko-KR" dirty="0"/>
              <a:t>, </a:t>
            </a:r>
            <a:r>
              <a:rPr lang="ko-KR" altLang="en-US" dirty="0"/>
              <a:t>일본이 </a:t>
            </a:r>
            <a:r>
              <a:rPr lang="ko-KR" altLang="en-US" dirty="0" err="1"/>
              <a:t>실소유하고</a:t>
            </a:r>
            <a:r>
              <a:rPr lang="ko-KR" altLang="en-US" dirty="0"/>
              <a:t> 있는 섬도 아님에도 국제재판소 회부를 언급하지 않고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1"/>
            <a:ext cx="38385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smtClean="0"/>
              <a:t>국제 사법 재판소 회부하지 않는 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endParaRPr lang="en-US" altLang="ko-KR" b="1" dirty="0"/>
          </a:p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endParaRPr lang="en-US" altLang="ko-KR" b="1" dirty="0"/>
          </a:p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endParaRPr lang="en-US" altLang="ko-KR" b="1" dirty="0"/>
          </a:p>
          <a:p>
            <a:pPr>
              <a:buNone/>
            </a:pPr>
            <a:r>
              <a:rPr lang="en-US" altLang="ko-KR" b="1" dirty="0" smtClean="0"/>
              <a:t>                                   </a:t>
            </a:r>
          </a:p>
          <a:p>
            <a:pPr>
              <a:buNone/>
            </a:pPr>
            <a:endParaRPr lang="en-US" altLang="ko-KR" b="1" dirty="0"/>
          </a:p>
          <a:p>
            <a:pPr>
              <a:buNone/>
            </a:pPr>
            <a:r>
              <a:rPr lang="en-US" altLang="ko-KR" b="1" dirty="0" smtClean="0"/>
              <a:t>                                       </a:t>
            </a:r>
          </a:p>
          <a:p>
            <a:pPr>
              <a:buNone/>
            </a:pPr>
            <a:endParaRPr lang="en-US" altLang="ko-KR" b="1" dirty="0"/>
          </a:p>
          <a:p>
            <a:pPr>
              <a:buNone/>
            </a:pPr>
            <a:r>
              <a:rPr lang="en-US" altLang="ko-KR" b="1" dirty="0" smtClean="0"/>
              <a:t>                                                       &lt; </a:t>
            </a:r>
            <a:r>
              <a:rPr lang="en-US" altLang="ko-KR" b="1" dirty="0"/>
              <a:t>↑ </a:t>
            </a:r>
            <a:r>
              <a:rPr lang="ko-KR" altLang="en-US" b="1" dirty="0"/>
              <a:t>독도 </a:t>
            </a:r>
            <a:r>
              <a:rPr lang="en-US" altLang="ko-KR" b="1" dirty="0"/>
              <a:t>&gt;</a:t>
            </a:r>
            <a:endParaRPr lang="ko-KR" altLang="en-US" dirty="0"/>
          </a:p>
          <a:p>
            <a:pPr>
              <a:buNone/>
            </a:pP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  <a:p>
            <a:r>
              <a:rPr lang="ko-KR" altLang="en-US" dirty="0" err="1"/>
              <a:t>세번째로</a:t>
            </a:r>
            <a:r>
              <a:rPr lang="ko-KR" altLang="en-US" dirty="0"/>
              <a:t> 일본과 한국사이의 영토분쟁중인 독도는 일본이 독도는 역사적으로 </a:t>
            </a:r>
            <a:r>
              <a:rPr lang="ko-KR" altLang="en-US" dirty="0" err="1"/>
              <a:t>일본령이라</a:t>
            </a:r>
            <a:r>
              <a:rPr lang="ko-KR" altLang="en-US" dirty="0"/>
              <a:t> 주장을 하고 있습니다</a:t>
            </a:r>
            <a:r>
              <a:rPr lang="en-US" altLang="ko-KR" dirty="0"/>
              <a:t>. </a:t>
            </a:r>
            <a:r>
              <a:rPr lang="ko-KR" altLang="en-US" dirty="0"/>
              <a:t>허나</a:t>
            </a:r>
            <a:r>
              <a:rPr lang="en-US" altLang="ko-KR" dirty="0"/>
              <a:t>, </a:t>
            </a:r>
            <a:r>
              <a:rPr lang="ko-KR" altLang="en-US" dirty="0"/>
              <a:t>일본은 앞에서의 조어도</a:t>
            </a:r>
            <a:r>
              <a:rPr lang="en-US" altLang="ko-KR" dirty="0"/>
              <a:t>, </a:t>
            </a:r>
            <a:r>
              <a:rPr lang="ko-KR" altLang="en-US" dirty="0"/>
              <a:t>쿠릴열도문제에 대해서는 언급도 하지 않았던 문제에 대해서 </a:t>
            </a:r>
            <a:r>
              <a:rPr lang="en-US" altLang="ko-KR" dirty="0"/>
              <a:t>1954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월과 </a:t>
            </a:r>
            <a:r>
              <a:rPr lang="en-US" altLang="ko-KR" dirty="0"/>
              <a:t>1962</a:t>
            </a:r>
            <a:r>
              <a:rPr lang="ko-KR" altLang="en-US" dirty="0"/>
              <a:t>년 </a:t>
            </a:r>
            <a:r>
              <a:rPr lang="en-US" altLang="ko-KR" dirty="0"/>
              <a:t>3</a:t>
            </a:r>
            <a:r>
              <a:rPr lang="ko-KR" altLang="en-US" dirty="0"/>
              <a:t>월</a:t>
            </a:r>
            <a:r>
              <a:rPr lang="en-US" altLang="ko-KR" dirty="0"/>
              <a:t>, </a:t>
            </a:r>
            <a:r>
              <a:rPr lang="ko-KR" altLang="en-US" dirty="0"/>
              <a:t>두 차례에 걸쳐 국제재판소 회부를 요청하였었습니다</a:t>
            </a:r>
            <a:r>
              <a:rPr lang="en-US" altLang="ko-KR" dirty="0"/>
              <a:t>. </a:t>
            </a:r>
            <a:r>
              <a:rPr lang="ko-KR" altLang="en-US" dirty="0"/>
              <a:t>물론</a:t>
            </a:r>
            <a:r>
              <a:rPr lang="en-US" altLang="ko-KR" dirty="0"/>
              <a:t>, </a:t>
            </a:r>
            <a:r>
              <a:rPr lang="ko-KR" altLang="en-US" dirty="0"/>
              <a:t>당시 이승만의 대일정책에 대한민국 정부는 일본의 국제재판소 회부를 받아들이지 않았습니다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2101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smtClean="0"/>
              <a:t>국제 사법 재판소 회부하지 않는 이유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endParaRPr lang="en-US" altLang="ko-KR" b="1" dirty="0"/>
          </a:p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r>
              <a:rPr lang="en-US" altLang="ko-KR" b="1" dirty="0" smtClean="0"/>
              <a:t>&lt; </a:t>
            </a:r>
            <a:r>
              <a:rPr lang="ko-KR" altLang="en-US" b="1" dirty="0" smtClean="0"/>
              <a:t>←</a:t>
            </a:r>
            <a:r>
              <a:rPr lang="en-US" altLang="ko-KR" b="1" dirty="0" smtClean="0"/>
              <a:t> </a:t>
            </a:r>
            <a:r>
              <a:rPr lang="ko-KR" altLang="en-US" b="1" dirty="0"/>
              <a:t>국제 사법 재판소 재판관 목록 </a:t>
            </a:r>
            <a:r>
              <a:rPr lang="en-US" altLang="ko-KR" b="1" dirty="0" smtClean="0"/>
              <a:t>&gt;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  <a:p>
            <a:r>
              <a:rPr lang="ko-KR" altLang="en-US" dirty="0"/>
              <a:t>국제재판소 재판관이 있는 러시아와 중국에게는 국제 사법 재판소 회부를 전혀 언급하지 않았다가</a:t>
            </a:r>
            <a:r>
              <a:rPr lang="en-US" altLang="ko-KR" dirty="0"/>
              <a:t>, </a:t>
            </a:r>
            <a:r>
              <a:rPr lang="ko-KR" altLang="en-US" dirty="0"/>
              <a:t>한국인 재판관이 없는 한국에게만 무조건 국제재판소만을 고집하는 이유는 재판관에 일본이 있고</a:t>
            </a:r>
            <a:r>
              <a:rPr lang="en-US" altLang="ko-KR" dirty="0"/>
              <a:t>, </a:t>
            </a:r>
            <a:r>
              <a:rPr lang="ko-KR" altLang="en-US" dirty="0"/>
              <a:t>자금의 대부분을 일본이 대고 있다는 사실이 그를 입증합니다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25835"/>
            <a:ext cx="4038600" cy="447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</a:t>
            </a:r>
            <a:r>
              <a:rPr lang="ko-KR" altLang="en-US" dirty="0" smtClean="0"/>
              <a:t>역대 </a:t>
            </a:r>
            <a:r>
              <a:rPr lang="ko-KR" altLang="en-US" dirty="0" smtClean="0"/>
              <a:t>국제 사법 재판 판례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altLang="ko-KR" sz="6400" b="1" dirty="0" smtClean="0"/>
              <a:t>1. </a:t>
            </a:r>
            <a:r>
              <a:rPr lang="ko-KR" altLang="en-US" sz="6400" b="1" dirty="0" err="1" smtClean="0"/>
              <a:t>망끼에</a:t>
            </a:r>
            <a:r>
              <a:rPr lang="en-US" altLang="ko-KR" sz="6400" b="1" dirty="0"/>
              <a:t>, </a:t>
            </a:r>
            <a:r>
              <a:rPr lang="ko-KR" altLang="en-US" sz="6400" b="1" dirty="0" err="1"/>
              <a:t>에클레호</a:t>
            </a:r>
            <a:r>
              <a:rPr lang="ko-KR" altLang="en-US" sz="6400" b="1" dirty="0"/>
              <a:t> </a:t>
            </a:r>
            <a:r>
              <a:rPr lang="en-US" altLang="ko-KR" sz="6400" b="1" dirty="0"/>
              <a:t>- </a:t>
            </a:r>
            <a:r>
              <a:rPr lang="ko-KR" altLang="en-US" sz="6400" b="1" dirty="0"/>
              <a:t>영국 </a:t>
            </a:r>
            <a:r>
              <a:rPr lang="en-US" altLang="ko-KR" sz="6400" b="1" dirty="0"/>
              <a:t>Vs </a:t>
            </a:r>
            <a:r>
              <a:rPr lang="ko-KR" altLang="en-US" sz="6400" b="1" dirty="0"/>
              <a:t>프랑스 </a:t>
            </a:r>
            <a:r>
              <a:rPr lang="en-US" altLang="ko-KR" sz="6400" b="1" dirty="0"/>
              <a:t>(</a:t>
            </a:r>
            <a:r>
              <a:rPr lang="ko-KR" altLang="en-US" sz="6400" b="1" dirty="0"/>
              <a:t>영국 승</a:t>
            </a:r>
            <a:r>
              <a:rPr lang="en-US" altLang="ko-KR" sz="6400" b="1" dirty="0"/>
              <a:t>, 1953)</a:t>
            </a:r>
            <a:r>
              <a:rPr lang="ko-KR" altLang="en-US" sz="6400" dirty="0"/>
              <a:t> </a:t>
            </a:r>
            <a:endParaRPr lang="en-US" altLang="ko-KR" sz="6400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도저히 </a:t>
            </a:r>
            <a:r>
              <a:rPr lang="ko-KR" altLang="en-US" dirty="0"/>
              <a:t>영국 땅으로 볼 수 없는 위치의 저지 섬 그러나 여기보다 프랑스에 더 가까운 영국 섬이 있었으니 그것이 </a:t>
            </a:r>
            <a:r>
              <a:rPr lang="ko-KR" altLang="en-US" dirty="0" err="1"/>
              <a:t>망끼에와</a:t>
            </a:r>
            <a:r>
              <a:rPr lang="ko-KR" altLang="en-US" dirty="0"/>
              <a:t> </a:t>
            </a:r>
            <a:r>
              <a:rPr lang="ko-KR" altLang="en-US" dirty="0" err="1"/>
              <a:t>에클레호이다</a:t>
            </a:r>
            <a:r>
              <a:rPr lang="en-US" altLang="ko-KR" dirty="0"/>
              <a:t>.</a:t>
            </a:r>
          </a:p>
          <a:p>
            <a:pPr>
              <a:buNone/>
            </a:pPr>
            <a:r>
              <a:rPr lang="en-US" altLang="ko-KR" dirty="0"/>
              <a:t>(</a:t>
            </a:r>
            <a:r>
              <a:rPr lang="ko-KR" altLang="en-US" dirty="0"/>
              <a:t>독도가 한국 땅에 가까운 것은 별로 중요하지 않은 요소가 될 수도 있다</a:t>
            </a:r>
            <a:r>
              <a:rPr lang="en-US" altLang="ko-KR" dirty="0"/>
              <a:t>.)﻿</a:t>
            </a:r>
          </a:p>
          <a:p>
            <a:pPr>
              <a:buNone/>
            </a:pPr>
            <a:r>
              <a:rPr lang="en-US" altLang="ko-KR" dirty="0"/>
              <a:t> </a:t>
            </a:r>
          </a:p>
          <a:p>
            <a:endParaRPr lang="en-US" altLang="ko-KR" dirty="0"/>
          </a:p>
          <a:p>
            <a:pPr marL="514350" indent="-514350">
              <a:buAutoNum type="arabicPeriod"/>
            </a:pPr>
            <a:endParaRPr lang="en-US" altLang="ko-KR" dirty="0" smtClean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4000" dirty="0" smtClean="0"/>
              <a:t>저지 섬에서는 </a:t>
            </a:r>
            <a:r>
              <a:rPr lang="ko-KR" altLang="en-US" sz="4000" dirty="0" err="1" smtClean="0"/>
              <a:t>망끼에와</a:t>
            </a:r>
            <a:r>
              <a:rPr lang="ko-KR" altLang="en-US" sz="4000" dirty="0" smtClean="0"/>
              <a:t> </a:t>
            </a:r>
            <a:r>
              <a:rPr lang="ko-KR" altLang="en-US" sz="4000" dirty="0" err="1" smtClean="0"/>
              <a:t>에클레호를</a:t>
            </a:r>
            <a:r>
              <a:rPr lang="ko-KR" altLang="en-US" sz="4000" dirty="0" smtClean="0"/>
              <a:t> 자신들의 행정구역으로 생각하고 주민들 간의 부동산 거래</a:t>
            </a:r>
            <a:r>
              <a:rPr lang="en-US" altLang="ko-KR" sz="4000" dirty="0" smtClean="0"/>
              <a:t>, </a:t>
            </a:r>
            <a:r>
              <a:rPr lang="ko-KR" altLang="en-US" sz="4000" dirty="0" err="1" smtClean="0"/>
              <a:t>망끼에와</a:t>
            </a:r>
            <a:r>
              <a:rPr lang="ko-KR" altLang="en-US" sz="4000" dirty="0" smtClean="0"/>
              <a:t> </a:t>
            </a:r>
            <a:r>
              <a:rPr lang="ko-KR" altLang="en-US" sz="4000" dirty="0" err="1" smtClean="0"/>
              <a:t>에클레호에</a:t>
            </a:r>
            <a:r>
              <a:rPr lang="ko-KR" altLang="en-US" sz="4000" dirty="0" smtClean="0"/>
              <a:t> 일어난 사건에 대한 재판 기록을 남겨두었다</a:t>
            </a:r>
            <a:r>
              <a:rPr lang="en-US" altLang="ko-KR" sz="4000" dirty="0" smtClean="0"/>
              <a:t>. </a:t>
            </a:r>
            <a:r>
              <a:rPr lang="ko-KR" altLang="en-US" sz="4000" dirty="0" smtClean="0"/>
              <a:t>결국 이 기록들이 영국을 승리로 이끌었다</a:t>
            </a:r>
            <a:r>
              <a:rPr lang="en-US" altLang="ko-KR" sz="4000" dirty="0" smtClean="0"/>
              <a:t>.</a:t>
            </a:r>
          </a:p>
          <a:p>
            <a:endParaRPr lang="en-US" altLang="ko-KR" sz="4000" dirty="0" smtClean="0"/>
          </a:p>
          <a:p>
            <a:endParaRPr lang="en-US" altLang="ko-KR" sz="4000" dirty="0" smtClean="0"/>
          </a:p>
          <a:p>
            <a:pPr>
              <a:buNone/>
            </a:pPr>
            <a:r>
              <a:rPr lang="ko-KR" altLang="en-US" sz="4000" dirty="0" smtClean="0"/>
              <a:t>저지 지방 정부는 </a:t>
            </a:r>
            <a:r>
              <a:rPr lang="ko-KR" altLang="en-US" sz="4000" dirty="0" err="1" smtClean="0"/>
              <a:t>에크레호</a:t>
            </a:r>
            <a:r>
              <a:rPr lang="ko-KR" altLang="en-US" sz="4000" dirty="0" smtClean="0"/>
              <a:t> 주민에게 지방세를 받기 위해 어선 등록증을 발급했고 이것은 중요한 행정권의 자료로 인정받음</a:t>
            </a:r>
            <a:r>
              <a:rPr lang="en-US" altLang="ko-KR" sz="4000" dirty="0" smtClean="0"/>
              <a:t>. </a:t>
            </a:r>
            <a:r>
              <a:rPr lang="ko-KR" altLang="en-US" sz="4000" dirty="0" smtClean="0"/>
              <a:t>일본은 </a:t>
            </a:r>
            <a:r>
              <a:rPr lang="en-US" altLang="ko-KR" sz="4000" dirty="0" smtClean="0"/>
              <a:t>1905</a:t>
            </a:r>
            <a:r>
              <a:rPr lang="ko-KR" altLang="en-US" sz="4000" dirty="0" smtClean="0"/>
              <a:t>년 독도를 </a:t>
            </a:r>
            <a:r>
              <a:rPr lang="ko-KR" altLang="en-US" sz="4000" dirty="0" err="1" smtClean="0"/>
              <a:t>시마네현에</a:t>
            </a:r>
            <a:r>
              <a:rPr lang="ko-KR" altLang="en-US" sz="4000" dirty="0" smtClean="0"/>
              <a:t> 편입한 후 </a:t>
            </a:r>
            <a:r>
              <a:rPr lang="ko-KR" altLang="en-US" sz="4000" dirty="0" err="1" smtClean="0"/>
              <a:t>강치</a:t>
            </a:r>
            <a:r>
              <a:rPr lang="ko-KR" altLang="en-US" sz="4000" dirty="0" smtClean="0"/>
              <a:t> 잡이 어민에게 등록증을 발급했고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지금까지도 발급하고 있다</a:t>
            </a:r>
            <a:r>
              <a:rPr lang="en-US" altLang="ko-KR" sz="4000" dirty="0" smtClean="0"/>
              <a:t>.</a:t>
            </a:r>
            <a:endParaRPr lang="ko-KR" altLang="en-US" sz="4000" dirty="0" smtClean="0"/>
          </a:p>
          <a:p>
            <a:endParaRPr lang="ko-KR" altLang="en-US" sz="4000" dirty="0" smtClean="0"/>
          </a:p>
          <a:p>
            <a:pPr>
              <a:buNone/>
            </a:pPr>
            <a:r>
              <a:rPr lang="ko-KR" altLang="en-US" sz="4000" b="1" dirty="0" smtClean="0"/>
              <a:t>﻿국제사법재판소가 인정한 영국의 실효적 지배 증거</a:t>
            </a:r>
            <a:endParaRPr lang="ko-KR" altLang="en-US" sz="4000" dirty="0" smtClean="0"/>
          </a:p>
          <a:p>
            <a:pPr>
              <a:buNone/>
            </a:pPr>
            <a:r>
              <a:rPr lang="ko-KR" altLang="en-US" sz="4000" b="1" dirty="0" smtClean="0"/>
              <a:t>﻿</a:t>
            </a:r>
            <a:r>
              <a:rPr lang="en-US" altLang="ko-KR" sz="4000" b="1" dirty="0" smtClean="0"/>
              <a:t>1. </a:t>
            </a:r>
            <a:r>
              <a:rPr lang="ko-KR" altLang="en-US" sz="4000" b="1" dirty="0" err="1" smtClean="0"/>
              <a:t>에크레호에서</a:t>
            </a:r>
            <a:r>
              <a:rPr lang="ko-KR" altLang="en-US" sz="4000" b="1" dirty="0" smtClean="0"/>
              <a:t> 범죄를 저지른 범죄자를 저지 경찰이 체포하여 저지 왕립 재판소에서 재판을 한 기록 </a:t>
            </a:r>
            <a:endParaRPr lang="ko-KR" altLang="en-US" sz="4000" dirty="0" smtClean="0"/>
          </a:p>
          <a:p>
            <a:pPr>
              <a:buNone/>
            </a:pPr>
            <a:r>
              <a:rPr lang="ko-KR" altLang="en-US" sz="4000" b="1" dirty="0" smtClean="0"/>
              <a:t>﻿</a:t>
            </a:r>
            <a:r>
              <a:rPr lang="en-US" altLang="ko-KR" sz="4000" b="1" dirty="0" smtClean="0"/>
              <a:t>2. </a:t>
            </a:r>
            <a:r>
              <a:rPr lang="ko-KR" altLang="en-US" sz="4000" b="1" dirty="0" smtClean="0"/>
              <a:t>저지 세관이 </a:t>
            </a:r>
            <a:r>
              <a:rPr lang="ko-KR" altLang="en-US" sz="4000" b="1" dirty="0" err="1" smtClean="0"/>
              <a:t>에크레호에</a:t>
            </a:r>
            <a:r>
              <a:rPr lang="ko-KR" altLang="en-US" sz="4000" b="1" dirty="0" smtClean="0"/>
              <a:t> 세관을 세워 관리 </a:t>
            </a:r>
            <a:endParaRPr lang="ko-KR" altLang="en-US" sz="4000" dirty="0" smtClean="0"/>
          </a:p>
          <a:p>
            <a:pPr>
              <a:buNone/>
            </a:pPr>
            <a:r>
              <a:rPr lang="en-US" altLang="ko-KR" sz="4000" b="1" dirty="0" smtClean="0"/>
              <a:t>3. ﻿</a:t>
            </a:r>
            <a:r>
              <a:rPr lang="ko-KR" altLang="en-US" sz="4000" b="1" dirty="0" err="1" smtClean="0"/>
              <a:t>에크레호</a:t>
            </a:r>
            <a:r>
              <a:rPr lang="ko-KR" altLang="en-US" sz="4000" b="1" dirty="0" smtClean="0"/>
              <a:t> 어부가 저지에 어선을 등록</a:t>
            </a:r>
            <a:endParaRPr lang="ko-KR" altLang="en-US" sz="4000" dirty="0" smtClean="0"/>
          </a:p>
          <a:p>
            <a:pPr>
              <a:buNone/>
            </a:pPr>
            <a:r>
              <a:rPr lang="en-US" altLang="ko-KR" sz="4000" b="1" dirty="0" smtClean="0"/>
              <a:t>4. </a:t>
            </a:r>
            <a:r>
              <a:rPr lang="ko-KR" altLang="en-US" sz="4000" b="1" dirty="0" smtClean="0"/>
              <a:t>영국이 발행한 국고지급명령서에 </a:t>
            </a:r>
            <a:r>
              <a:rPr lang="ko-KR" altLang="en-US" sz="4000" b="1" dirty="0" err="1" smtClean="0"/>
              <a:t>에크레호</a:t>
            </a:r>
            <a:r>
              <a:rPr lang="ko-KR" altLang="en-US" sz="4000" b="1" dirty="0" smtClean="0"/>
              <a:t> 섬이 명기</a:t>
            </a:r>
            <a:endParaRPr lang="ko-KR" altLang="en-US" sz="4000" dirty="0" smtClean="0"/>
          </a:p>
          <a:p>
            <a:pPr>
              <a:buNone/>
            </a:pPr>
            <a:r>
              <a:rPr lang="ko-KR" altLang="en-US" sz="4000" dirty="0" smtClean="0"/>
              <a:t> </a:t>
            </a:r>
          </a:p>
          <a:p>
            <a:pPr>
              <a:buNone/>
            </a:pPr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중앙정부가 아닌 지방정부가 실시한 입법권</a:t>
            </a:r>
            <a:r>
              <a:rPr lang="en-US" altLang="ko-KR" sz="4000" b="1" dirty="0" smtClean="0"/>
              <a:t>, </a:t>
            </a:r>
            <a:r>
              <a:rPr lang="ko-KR" altLang="en-US" sz="4000" b="1" dirty="0" smtClean="0"/>
              <a:t>사법권</a:t>
            </a:r>
            <a:r>
              <a:rPr lang="en-US" altLang="ko-KR" sz="4000" b="1" dirty="0" smtClean="0"/>
              <a:t>, </a:t>
            </a:r>
            <a:r>
              <a:rPr lang="ko-KR" altLang="en-US" sz="4000" b="1" dirty="0" smtClean="0"/>
              <a:t>행정권의 표현과 행사가 중요</a:t>
            </a:r>
            <a:endParaRPr lang="ko-KR" altLang="en-US" sz="4000" dirty="0" smtClean="0"/>
          </a:p>
          <a:p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5719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071834" cy="208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00504"/>
            <a:ext cx="36433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페드라브랑카</a:t>
            </a:r>
            <a:r>
              <a:rPr lang="ko-KR" altLang="en-US" dirty="0" smtClean="0"/>
              <a:t> 섬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말레이시아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싱가포르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싱가포르 승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역시 싱가포르보다 말레이시아에 가까운 </a:t>
            </a:r>
            <a:r>
              <a:rPr lang="ko-KR" altLang="en-US" dirty="0" err="1" smtClean="0"/>
              <a:t>페드라브랑카도</a:t>
            </a:r>
            <a:r>
              <a:rPr lang="ko-KR" altLang="en-US" dirty="0" smtClean="0"/>
              <a:t> 싱가포르의 섬이 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b="1" dirty="0"/>
              <a:t>﻿</a:t>
            </a:r>
            <a:r>
              <a:rPr lang="ko-KR" altLang="en-US" dirty="0"/>
              <a:t>싱가포르가 인정받은 실효적 지배의 증거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37147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4033832" cy="247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대응방</a:t>
            </a:r>
            <a:r>
              <a:rPr lang="ko-KR" altLang="en-US" dirty="0"/>
              <a:t>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o-KR" altLang="en-US" dirty="0"/>
              <a:t>한국이 일본과 재판을 하기 싫어한다는 것은 일본의 더러운 홍보공세로 왜곡된 사실입니다</a:t>
            </a:r>
            <a:r>
              <a:rPr lang="en-US" altLang="ko-KR" dirty="0"/>
              <a:t>. </a:t>
            </a:r>
            <a:r>
              <a:rPr lang="ko-KR" altLang="en-US" dirty="0"/>
              <a:t>한국은 일본에게 재판 자체를 거부한 것이 아닙니다</a:t>
            </a:r>
            <a:r>
              <a:rPr lang="en-US" altLang="ko-KR" dirty="0"/>
              <a:t>. </a:t>
            </a:r>
            <a:r>
              <a:rPr lang="ko-KR" altLang="en-US" dirty="0"/>
              <a:t>정확하게 말하면</a:t>
            </a:r>
            <a:r>
              <a:rPr lang="en-US" altLang="ko-KR" dirty="0"/>
              <a:t>, </a:t>
            </a:r>
            <a:r>
              <a:rPr lang="ko-KR" altLang="en-US" dirty="0"/>
              <a:t>일본은 </a:t>
            </a:r>
            <a:r>
              <a:rPr lang="en-US" altLang="ko-KR" dirty="0"/>
              <a:t>'</a:t>
            </a:r>
            <a:r>
              <a:rPr lang="ko-KR" altLang="en-US" dirty="0"/>
              <a:t>국제 사법 재판소</a:t>
            </a:r>
            <a:r>
              <a:rPr lang="en-US" altLang="ko-KR" dirty="0"/>
              <a:t>' </a:t>
            </a:r>
            <a:r>
              <a:rPr lang="ko-KR" altLang="en-US" dirty="0"/>
              <a:t>에서 재판을 하기를 원했고</a:t>
            </a:r>
            <a:r>
              <a:rPr lang="en-US" altLang="ko-KR" dirty="0"/>
              <a:t>, </a:t>
            </a:r>
            <a:r>
              <a:rPr lang="ko-KR" altLang="en-US" dirty="0"/>
              <a:t>한국은 </a:t>
            </a:r>
            <a:r>
              <a:rPr lang="en-US" altLang="ko-KR" dirty="0"/>
              <a:t>'</a:t>
            </a:r>
            <a:r>
              <a:rPr lang="ko-KR" altLang="en-US" dirty="0"/>
              <a:t>국제 사법 재판소</a:t>
            </a:r>
            <a:r>
              <a:rPr lang="en-US" altLang="ko-KR" dirty="0"/>
              <a:t>' </a:t>
            </a:r>
            <a:r>
              <a:rPr lang="ko-KR" altLang="en-US" dirty="0"/>
              <a:t>에서 재판하기를 거절한 것 뿐입니다</a:t>
            </a:r>
            <a:r>
              <a:rPr lang="en-US" altLang="ko-KR" dirty="0"/>
              <a:t>. </a:t>
            </a:r>
            <a:r>
              <a:rPr lang="ko-KR" altLang="en-US" dirty="0"/>
              <a:t>한국과 일본에 대해서는 재판을 하자</a:t>
            </a:r>
            <a:r>
              <a:rPr lang="en-US" altLang="ko-KR" dirty="0"/>
              <a:t>, </a:t>
            </a:r>
            <a:r>
              <a:rPr lang="ko-KR" altLang="en-US" dirty="0" err="1"/>
              <a:t>안하자의</a:t>
            </a:r>
            <a:r>
              <a:rPr lang="ko-KR" altLang="en-US" dirty="0"/>
              <a:t> 문제가 아니라 재판을 어디서 하느냐에 대해서 이견이 있는 것입니다</a:t>
            </a:r>
            <a:r>
              <a:rPr lang="en-US" altLang="ko-KR" dirty="0"/>
              <a:t>. </a:t>
            </a:r>
            <a:r>
              <a:rPr lang="ko-KR" altLang="en-US" dirty="0"/>
              <a:t>한국은 단지 한국인 판사가 없고</a:t>
            </a:r>
            <a:r>
              <a:rPr lang="en-US" altLang="ko-KR" dirty="0"/>
              <a:t>, </a:t>
            </a:r>
            <a:r>
              <a:rPr lang="ko-KR" altLang="en-US" dirty="0"/>
              <a:t>일본인 판사가 있는 국제 사법 재판소에 회부하기만을 거부할 뿐입니다</a:t>
            </a:r>
            <a:r>
              <a:rPr lang="en-US" altLang="ko-KR" dirty="0" smtClean="0"/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en-US" altLang="ko-KR" dirty="0"/>
              <a:t>1960</a:t>
            </a:r>
            <a:r>
              <a:rPr lang="ko-KR" altLang="en-US" dirty="0"/>
              <a:t>년의 이한기교수는 당시 국제법을 연구하면서 외교통상부에서 일하며 대한민국에 자문을 했던 교수입니다</a:t>
            </a:r>
            <a:r>
              <a:rPr lang="en-US" altLang="ko-KR" dirty="0"/>
              <a:t>. </a:t>
            </a:r>
            <a:r>
              <a:rPr lang="ko-KR" altLang="en-US" dirty="0"/>
              <a:t>이한기교수는 독도문제에 대해서 국제재판소가 아닌</a:t>
            </a:r>
            <a:r>
              <a:rPr lang="en-US" altLang="ko-KR" dirty="0"/>
              <a:t>, </a:t>
            </a:r>
            <a:r>
              <a:rPr lang="ko-KR" altLang="en-US" dirty="0"/>
              <a:t>중재재판을 </a:t>
            </a:r>
            <a:r>
              <a:rPr lang="ko-KR" altLang="en-US" dirty="0" err="1"/>
              <a:t>해야한다고</a:t>
            </a:r>
            <a:r>
              <a:rPr lang="ko-KR" altLang="en-US" dirty="0"/>
              <a:t> 주장하였습니다</a:t>
            </a:r>
            <a:r>
              <a:rPr lang="en-US" altLang="ko-KR" dirty="0"/>
              <a:t>. </a:t>
            </a:r>
            <a:r>
              <a:rPr lang="ko-KR" altLang="en-US" dirty="0"/>
              <a:t>이한기교수는 당시 학자자격으로 </a:t>
            </a:r>
            <a:r>
              <a:rPr lang="en-US" altLang="ko-KR" dirty="0"/>
              <a:t>"</a:t>
            </a:r>
            <a:r>
              <a:rPr lang="ko-KR" altLang="en-US" dirty="0"/>
              <a:t>일본에게 중재재판을 회부하자</a:t>
            </a:r>
            <a:r>
              <a:rPr lang="en-US" altLang="ko-KR" dirty="0"/>
              <a:t>." </a:t>
            </a:r>
            <a:r>
              <a:rPr lang="ko-KR" altLang="en-US" dirty="0"/>
              <a:t>라는 의견을 내세웠고</a:t>
            </a:r>
            <a:r>
              <a:rPr lang="en-US" altLang="ko-KR" dirty="0"/>
              <a:t>, </a:t>
            </a:r>
            <a:r>
              <a:rPr lang="ko-KR" altLang="en-US" dirty="0"/>
              <a:t>논문을 발표하였습니다</a:t>
            </a:r>
            <a:r>
              <a:rPr lang="en-US" altLang="ko-KR" dirty="0"/>
              <a:t>. </a:t>
            </a:r>
            <a:r>
              <a:rPr lang="ko-KR" altLang="en-US" dirty="0"/>
              <a:t>이한기교수의 이 논문은 당시 대한민국의 대표적인 독도에 관한 논문 가운데 하나였으며</a:t>
            </a:r>
            <a:r>
              <a:rPr lang="en-US" altLang="ko-KR" dirty="0"/>
              <a:t>, </a:t>
            </a:r>
            <a:r>
              <a:rPr lang="ko-KR" altLang="en-US" dirty="0"/>
              <a:t>일본의 학자와 정부에 의해 충분히 검토되었을 것입니다</a:t>
            </a:r>
            <a:r>
              <a:rPr lang="en-US" altLang="ko-KR" dirty="0"/>
              <a:t>. </a:t>
            </a:r>
            <a:r>
              <a:rPr lang="ko-KR" altLang="en-US" dirty="0"/>
              <a:t>하지만</a:t>
            </a:r>
            <a:r>
              <a:rPr lang="en-US" altLang="ko-KR" dirty="0"/>
              <a:t>, </a:t>
            </a:r>
            <a:r>
              <a:rPr lang="ko-KR" altLang="en-US" dirty="0" err="1"/>
              <a:t>몇년</a:t>
            </a:r>
            <a:r>
              <a:rPr lang="ko-KR" altLang="en-US" dirty="0"/>
              <a:t> 후</a:t>
            </a:r>
            <a:r>
              <a:rPr lang="en-US" altLang="ko-KR" dirty="0"/>
              <a:t>, </a:t>
            </a:r>
            <a:r>
              <a:rPr lang="ko-KR" altLang="en-US" dirty="0"/>
              <a:t>일본은 국제 사법 재판소에 회부하자는 입장을 전했습니다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/>
              <a:t>한국은 재판을 거부하는 것이 아니라 단지 불리하게 국제 사법 재판소를 갈 필요는 없다는 입장입니다</a:t>
            </a:r>
            <a:r>
              <a:rPr lang="en-US" altLang="ko-KR" dirty="0"/>
              <a:t>. </a:t>
            </a:r>
            <a:r>
              <a:rPr lang="ko-KR" altLang="en-US" dirty="0"/>
              <a:t>따라서</a:t>
            </a:r>
            <a:r>
              <a:rPr lang="en-US" altLang="ko-KR" dirty="0"/>
              <a:t>, </a:t>
            </a:r>
            <a:r>
              <a:rPr lang="ko-KR" altLang="en-US" dirty="0"/>
              <a:t>모두에게 공정한 중재재판으로 가자는 것이 한국의 총 입장입니다</a:t>
            </a:r>
            <a:r>
              <a:rPr lang="en-US" altLang="ko-KR" dirty="0"/>
              <a:t>. </a:t>
            </a:r>
            <a:r>
              <a:rPr lang="ko-KR" altLang="en-US" dirty="0"/>
              <a:t>그럼에도 일본은 일본인이 재판소장으로 있는 국제 사법 재판소만을 회부하고 있을 뿐입니다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1.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일본이 먼저 독도를 발견했고 이용했다는     논리에 대한 대응방안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</a:b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제목 10"/>
          <p:cNvSpPr txBox="1">
            <a:spLocks/>
          </p:cNvSpPr>
          <p:nvPr/>
        </p:nvSpPr>
        <p:spPr>
          <a:xfrm>
            <a:off x="323528" y="1124744"/>
            <a:ext cx="4320480" cy="1080120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바탕"/>
                <a:ea typeface="바탕"/>
                <a:cs typeface="+mj-cs"/>
              </a:rPr>
              <a:t>★</a:t>
            </a: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우리들의 대응방안</a:t>
            </a: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바탕"/>
                <a:ea typeface="바탕"/>
                <a:cs typeface="+mj-cs"/>
              </a:rPr>
              <a:t>★</a:t>
            </a:r>
            <a: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988840"/>
            <a:ext cx="374441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텍스트 개체 틀 8"/>
          <p:cNvSpPr txBox="1">
            <a:spLocks/>
          </p:cNvSpPr>
          <p:nvPr/>
        </p:nvSpPr>
        <p:spPr>
          <a:xfrm>
            <a:off x="3923928" y="1772816"/>
            <a:ext cx="5220072" cy="16170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대한제국 칙령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41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호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(1900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)&gt;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주인 없는 땅 이였다고 억지 주장하는 일본은 일본이 독도를 자기네 땅이라고 발표하기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 전인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1900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년에 우리나라 정부는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칙령 제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41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호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를 발표했습니다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 법령에는 독도가 울릉도에 속한 우리 땅이라고 분명하게 쓰여 있습니다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 발표가 있고 난 후에 독도가 주인 없는 땅이라고 시마네 현 이라는 것을 발표했습니다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대응방안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현재 한국의 실효적 지배 노력</a:t>
            </a:r>
            <a:endParaRPr lang="ko-KR" altLang="en-US" dirty="0"/>
          </a:p>
          <a:p>
            <a:r>
              <a:rPr lang="en-US" altLang="ko-KR" b="1" dirty="0"/>
              <a:t>1. 1952</a:t>
            </a:r>
            <a:r>
              <a:rPr lang="ko-KR" altLang="en-US" b="1" dirty="0"/>
              <a:t>년 평화선 설정</a:t>
            </a:r>
            <a:r>
              <a:rPr lang="en-US" altLang="ko-KR" b="1" dirty="0"/>
              <a:t>, </a:t>
            </a:r>
            <a:r>
              <a:rPr lang="ko-KR" altLang="en-US" b="1" dirty="0"/>
              <a:t>독도 포함</a:t>
            </a:r>
            <a:endParaRPr lang="ko-KR" altLang="en-US" dirty="0"/>
          </a:p>
          <a:p>
            <a:r>
              <a:rPr lang="en-US" altLang="ko-KR" b="1" dirty="0"/>
              <a:t>2. 1954</a:t>
            </a:r>
            <a:r>
              <a:rPr lang="ko-KR" altLang="en-US" b="1" dirty="0"/>
              <a:t>년 독도 무인등대 설치</a:t>
            </a:r>
            <a:endParaRPr lang="ko-KR" altLang="en-US" dirty="0"/>
          </a:p>
          <a:p>
            <a:r>
              <a:rPr lang="en-US" altLang="ko-KR" b="1" dirty="0"/>
              <a:t>3. 1981</a:t>
            </a:r>
            <a:r>
              <a:rPr lang="ko-KR" altLang="en-US" b="1" dirty="0"/>
              <a:t>년 헬리콥터 이착륙 시설 설치</a:t>
            </a:r>
            <a:endParaRPr lang="ko-KR" altLang="en-US" dirty="0"/>
          </a:p>
          <a:p>
            <a:r>
              <a:rPr lang="en-US" altLang="ko-KR" b="1" dirty="0"/>
              <a:t>4. 1993</a:t>
            </a:r>
            <a:r>
              <a:rPr lang="ko-KR" altLang="en-US" b="1" dirty="0"/>
              <a:t>년 레이더 기지 설치</a:t>
            </a:r>
            <a:endParaRPr lang="ko-KR" altLang="en-US" dirty="0"/>
          </a:p>
          <a:p>
            <a:r>
              <a:rPr lang="en-US" altLang="ko-KR" b="1" dirty="0"/>
              <a:t>5. 1998</a:t>
            </a:r>
            <a:r>
              <a:rPr lang="ko-KR" altLang="en-US" b="1" dirty="0"/>
              <a:t>년 유인등대 설치</a:t>
            </a:r>
            <a:endParaRPr lang="ko-KR" altLang="en-US" dirty="0"/>
          </a:p>
          <a:p>
            <a:r>
              <a:rPr lang="en-US" altLang="ko-KR" b="1" dirty="0"/>
              <a:t>6. 2005</a:t>
            </a:r>
            <a:r>
              <a:rPr lang="ko-KR" altLang="en-US" b="1" dirty="0"/>
              <a:t>년 독도의 달 지정 </a:t>
            </a:r>
            <a:r>
              <a:rPr lang="ko-KR" altLang="en-US" b="1" dirty="0" err="1"/>
              <a:t>조례안</a:t>
            </a:r>
            <a:r>
              <a:rPr lang="ko-KR" altLang="en-US" b="1" dirty="0"/>
              <a:t> 가결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1.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산B" pitchFamily="18" charset="-127"/>
                <a:ea typeface="HY산B" pitchFamily="18" charset="-127"/>
                <a:cs typeface="+mj-cs"/>
              </a:rPr>
              <a:t>일본이 먼저 독도를 발견했고 이용했다는     논리에 대한 대응방안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</a:b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95536" y="1196752"/>
            <a:ext cx="7427168" cy="130100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일본의 도발에 대한</a:t>
            </a:r>
            <a:r>
              <a:rPr kumimoji="0" lang="en-US" altLang="ko-KR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kumimoji="0" lang="ko-KR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우리들의 대응방안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>
                <a:solidFill>
                  <a:srgbClr val="FF0000"/>
                </a:solidFill>
              </a:rPr>
              <a:t>일본의 </a:t>
            </a:r>
            <a:r>
              <a:rPr lang="ko-KR" altLang="en-US" dirty="0" smtClean="0">
                <a:solidFill>
                  <a:srgbClr val="FF0000"/>
                </a:solidFill>
              </a:rPr>
              <a:t>주장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ko-KR" altLang="en-US" dirty="0" smtClean="0"/>
              <a:t>일본이 </a:t>
            </a:r>
            <a:r>
              <a:rPr lang="ko-KR" altLang="en-US" dirty="0"/>
              <a:t>독도를 </a:t>
            </a:r>
            <a:r>
              <a:rPr lang="en-US" altLang="ko-KR" dirty="0"/>
              <a:t>1600</a:t>
            </a:r>
            <a:r>
              <a:rPr lang="ko-KR" altLang="en-US" dirty="0"/>
              <a:t>년대 부터 먼저 발견해서 고기잡이로 이용 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6840537" cy="233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3787</Words>
  <Application>Microsoft Office PowerPoint</Application>
  <PresentationFormat>화면 슬라이드 쇼(4:3)</PresentationFormat>
  <Paragraphs>601</Paragraphs>
  <Slides>81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81</vt:i4>
      </vt:variant>
    </vt:vector>
  </HeadingPairs>
  <TitlesOfParts>
    <vt:vector size="82" baseType="lpstr">
      <vt:lpstr>광장</vt:lpstr>
      <vt:lpstr>한국의 고유영토인 독도에 대한 일본의 도발에 대한 대응방안</vt:lpstr>
      <vt:lpstr>슬라이드 2</vt:lpstr>
      <vt:lpstr>슬라이드 3</vt:lpstr>
      <vt:lpstr>1.일본이 먼저 독도를 발견했고 이용했다는     논리에 대한 대응방안 </vt:lpstr>
      <vt:lpstr>1)일본의 주장 첫째.</vt:lpstr>
      <vt:lpstr>1.일본이 먼저 독도를 발견했고 이용했다는     논리에 대한 대응방안 </vt:lpstr>
      <vt:lpstr> </vt:lpstr>
      <vt:lpstr>1.일본이 먼저 독도를 발견했고 이용했다는     논리에 대한 대응방안 </vt:lpstr>
      <vt:lpstr>1.일본이 먼저 독도를 발견했고 이용했다는     논리에 대한 대응방안 </vt:lpstr>
      <vt:lpstr>1.일본이 먼저 독도를 발견했고 이용했다는     논리에 대한 대응방안 </vt:lpstr>
      <vt:lpstr>1.일본이 먼저 독도를 발견했고 이용했다는     논리에 대한 대응방안 </vt:lpstr>
      <vt:lpstr>1.일본이 먼저 독도를 발견했고 이용했다는     논리에 대한 대응방안 </vt:lpstr>
      <vt:lpstr>1.일본이 먼저 독도를 발견했고 이용했다는     논리에 대한 대응방안 </vt:lpstr>
      <vt:lpstr>1.일본이 먼저 독도를 발견했고 이용했다는     논리에 대한 대응방안 </vt:lpstr>
      <vt:lpstr>1.일본이 먼저 독도를 발견했고 이용했다는     논리에 대한 대응방안 </vt:lpstr>
      <vt:lpstr>1.일본이 먼저 독도를 발견했고 이용했다는     논리에 대한 대응방안 </vt:lpstr>
      <vt:lpstr>1.일본이 먼저 독도를 발견했고 이용했다는     논리에 대한 대응방안 </vt:lpstr>
      <vt:lpstr>슬라이드 18</vt:lpstr>
      <vt:lpstr>1. 연합국 최고 사령부 </vt:lpstr>
      <vt:lpstr>1. 연합국 최고 사령부 </vt:lpstr>
      <vt:lpstr>2. 일본최초의 공식지도 </vt:lpstr>
      <vt:lpstr>3. 그외의 일본 공식 지도들 </vt:lpstr>
      <vt:lpstr>3. 그외의 일본 공식 지도들  </vt:lpstr>
      <vt:lpstr>3. 그외의 자료들 </vt:lpstr>
      <vt:lpstr>3. 그외의 자료들 </vt:lpstr>
      <vt:lpstr>슬라이드 26</vt:lpstr>
      <vt:lpstr>1. 서론</vt:lpstr>
      <vt:lpstr>1.서론</vt:lpstr>
      <vt:lpstr>2. 일본의 도발</vt:lpstr>
      <vt:lpstr>2. 일본의 도발</vt:lpstr>
      <vt:lpstr>2. 일본의 도발</vt:lpstr>
      <vt:lpstr>2. 일본의 도발</vt:lpstr>
      <vt:lpstr>슬라이드 33</vt:lpstr>
      <vt:lpstr>3. 대응방안</vt:lpstr>
      <vt:lpstr>4. 결론</vt:lpstr>
      <vt:lpstr>슬라이드 36</vt:lpstr>
      <vt:lpstr>슬라이드 37</vt:lpstr>
      <vt:lpstr>4. 일본극우아베정권의 독도도발에 대한 대응방안 </vt:lpstr>
      <vt:lpstr>4. 일본극우아베정권의 독도도발에 대한 대응방안 </vt:lpstr>
      <vt:lpstr>4. 일본극우아베정권의 독도도발에 대한 대응방안 </vt:lpstr>
      <vt:lpstr>4. 일본극우아베정권의 독도도발에 대한 대응방안 </vt:lpstr>
      <vt:lpstr>4. 일본극우아베정권의 독도도발에 대한 대응방안 </vt:lpstr>
      <vt:lpstr>4. 일본극우아베정권의 독도도발에 대한 대응방안 </vt:lpstr>
      <vt:lpstr>4. 일본극우아베정권의 독도도발에 대한 대응방안 </vt:lpstr>
      <vt:lpstr>4. 일본극우아베정권의 독도도발에 대한 대응방안 </vt:lpstr>
      <vt:lpstr>4. 일본극우아베정권의 독도도발에 대한 대응방안 </vt:lpstr>
      <vt:lpstr>슬라이드 47</vt:lpstr>
      <vt:lpstr>5.일본의 다케시마의날 지정에 대한 한국의 반응과 그에 대한 대응방안  </vt:lpstr>
      <vt:lpstr>5.일본의 다케시마의날 지정에 대한 한국의 반응과 그에 대한 대응방안  </vt:lpstr>
      <vt:lpstr>5.일본의 다케시마의날 지정에 대한 한국의 반응과 그에 대한 대응방안  </vt:lpstr>
      <vt:lpstr>5.일본의 다케시마의날 지정에 대한 한국의 반응과 그에 대한 대응방안</vt:lpstr>
      <vt:lpstr>일본 민주당의원, ‘다케시마 날’ 처음으로 참석</vt:lpstr>
      <vt:lpstr>한국의 대응 1</vt:lpstr>
      <vt:lpstr>개인의 대응 </vt:lpstr>
      <vt:lpstr>슬라이드 55</vt:lpstr>
      <vt:lpstr>슬라이드 56</vt:lpstr>
      <vt:lpstr>슬라이드 57</vt:lpstr>
      <vt:lpstr>일본의 주장</vt:lpstr>
      <vt:lpstr>일본의 주장에 대한 비판</vt:lpstr>
      <vt:lpstr>슬라이드 60</vt:lpstr>
      <vt:lpstr>일본 도발에 대한 국가적 대응</vt:lpstr>
      <vt:lpstr>슬라이드 62</vt:lpstr>
      <vt:lpstr>일본 도발에 대한 국민적 대응</vt:lpstr>
      <vt:lpstr>7.샌프란시스코 평화조약 기초가정에서 독도가 일본땅이라는 주장에 대한 한국의 대응방안</vt:lpstr>
      <vt:lpstr>샌프란시스코 평화조약이란?</vt:lpstr>
      <vt:lpstr>           일본의 주장</vt:lpstr>
      <vt:lpstr>       한국의 대응방안</vt:lpstr>
      <vt:lpstr>          일본의 주장2 </vt:lpstr>
      <vt:lpstr>        한국의 대응방안2</vt:lpstr>
      <vt:lpstr>슬라이드 70</vt:lpstr>
      <vt:lpstr>8. 일본의 국제사법재판소 제소에 대한 대응방안</vt:lpstr>
      <vt:lpstr>1.정부의 입장</vt:lpstr>
      <vt:lpstr>2.국제 사법 재판소 회부하지 않는 이유</vt:lpstr>
      <vt:lpstr>2.국제 사법 재판소 회부하지 않는 이유</vt:lpstr>
      <vt:lpstr>2.국제 사법 재판소 회부하지 않는 이유</vt:lpstr>
      <vt:lpstr>2.국제 사법 재판소 회부하지 않는 이유</vt:lpstr>
      <vt:lpstr>3.역대 국제 사법 재판 판례 </vt:lpstr>
      <vt:lpstr>2. 페드라브랑카 섬 - 말레이시아 Vs 싱가포르 (싱가포르 승)</vt:lpstr>
      <vt:lpstr>대응방안</vt:lpstr>
      <vt:lpstr>대응방안2</vt:lpstr>
      <vt:lpstr>슬라이드 81</vt:lpstr>
    </vt:vector>
  </TitlesOfParts>
  <Company>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박태민</cp:lastModifiedBy>
  <cp:revision>165</cp:revision>
  <dcterms:created xsi:type="dcterms:W3CDTF">2012-05-29T01:36:46Z</dcterms:created>
  <dcterms:modified xsi:type="dcterms:W3CDTF">2016-03-30T14:44:19Z</dcterms:modified>
</cp:coreProperties>
</file>