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2"/>
  </p:notesMasterIdLst>
  <p:sldIdLst>
    <p:sldId id="260" r:id="rId2"/>
    <p:sldId id="258" r:id="rId3"/>
    <p:sldId id="261" r:id="rId4"/>
    <p:sldId id="281" r:id="rId5"/>
    <p:sldId id="327" r:id="rId6"/>
    <p:sldId id="328" r:id="rId7"/>
    <p:sldId id="263" r:id="rId8"/>
    <p:sldId id="282" r:id="rId9"/>
    <p:sldId id="329" r:id="rId10"/>
    <p:sldId id="330" r:id="rId11"/>
    <p:sldId id="331" r:id="rId12"/>
    <p:sldId id="332" r:id="rId13"/>
    <p:sldId id="262" r:id="rId14"/>
    <p:sldId id="284" r:id="rId15"/>
    <p:sldId id="289" r:id="rId16"/>
    <p:sldId id="288" r:id="rId17"/>
    <p:sldId id="290" r:id="rId18"/>
    <p:sldId id="287" r:id="rId19"/>
    <p:sldId id="291" r:id="rId20"/>
    <p:sldId id="292" r:id="rId21"/>
    <p:sldId id="285" r:id="rId22"/>
    <p:sldId id="286" r:id="rId23"/>
    <p:sldId id="295" r:id="rId24"/>
    <p:sldId id="296" r:id="rId25"/>
    <p:sldId id="297" r:id="rId26"/>
    <p:sldId id="294" r:id="rId27"/>
    <p:sldId id="298" r:id="rId28"/>
    <p:sldId id="299" r:id="rId29"/>
    <p:sldId id="293" r:id="rId30"/>
    <p:sldId id="300" r:id="rId31"/>
    <p:sldId id="303" r:id="rId32"/>
    <p:sldId id="304" r:id="rId33"/>
    <p:sldId id="302" r:id="rId34"/>
    <p:sldId id="305" r:id="rId35"/>
    <p:sldId id="265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3" r:id="rId46"/>
    <p:sldId id="322" r:id="rId47"/>
    <p:sldId id="324" r:id="rId48"/>
    <p:sldId id="325" r:id="rId49"/>
    <p:sldId id="326" r:id="rId50"/>
    <p:sldId id="259" r:id="rId51"/>
    <p:sldId id="266" r:id="rId52"/>
    <p:sldId id="274" r:id="rId53"/>
    <p:sldId id="273" r:id="rId54"/>
    <p:sldId id="275" r:id="rId55"/>
    <p:sldId id="276" r:id="rId56"/>
    <p:sldId id="277" r:id="rId57"/>
    <p:sldId id="278" r:id="rId58"/>
    <p:sldId id="279" r:id="rId59"/>
    <p:sldId id="280" r:id="rId60"/>
    <p:sldId id="264" r:id="rId61"/>
  </p:sldIdLst>
  <p:sldSz cx="9144000" cy="6858000" type="screen4x3"/>
  <p:notesSz cx="6858000" cy="9144000"/>
  <p:embeddedFontLst>
    <p:embeddedFont>
      <p:font typeface="ＭＳ Ｐゴシック" pitchFamily="34" charset="-128"/>
      <p:regular r:id="rId63"/>
    </p:embeddedFont>
    <p:embeddedFont>
      <p:font typeface="맑은 고딕" pitchFamily="50" charset="-127"/>
      <p:regular r:id="rId64"/>
      <p:bold r:id="rId6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F7A"/>
    <a:srgbClr val="A9C571"/>
    <a:srgbClr val="F6DA8A"/>
    <a:srgbClr val="F6C986"/>
    <a:srgbClr val="ADADAD"/>
    <a:srgbClr val="749BCA"/>
    <a:srgbClr val="638FC5"/>
    <a:srgbClr val="F89F56"/>
    <a:srgbClr val="8B72AA"/>
    <a:srgbClr val="836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5" autoAdjust="0"/>
    <p:restoredTop sz="94660"/>
  </p:normalViewPr>
  <p:slideViewPr>
    <p:cSldViewPr showGuides="1">
      <p:cViewPr>
        <p:scale>
          <a:sx n="100" d="100"/>
          <a:sy n="100" d="100"/>
        </p:scale>
        <p:origin x="-907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E53B8-552B-46E4-9E74-88657B802A0C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B81BB-7441-4D7E-BF82-753C69F182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42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B81BB-7441-4D7E-BF82-753C69F1829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55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B81BB-7441-4D7E-BF82-753C69F18298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55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FC9E-A64F-4549-81E1-C56CCEA29CD1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867E-3053-426F-9DDA-1BFE39B4FE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17268" y="1666543"/>
            <a:ext cx="53094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b="1" spc="-450" dirty="0" smtClean="0">
                <a:solidFill>
                  <a:schemeClr val="accent5">
                    <a:alpha val="99000"/>
                  </a:schemeClr>
                </a:solidFill>
                <a:latin typeface="+mj-ea"/>
                <a:ea typeface="+mj-ea"/>
              </a:rPr>
              <a:t>일본의 관광</a:t>
            </a:r>
            <a:endParaRPr lang="en-US" altLang="ko-KR" sz="8000" b="1" spc="-450" dirty="0" smtClean="0">
              <a:solidFill>
                <a:schemeClr val="accent5">
                  <a:alpha val="99000"/>
                </a:schemeClr>
              </a:solidFill>
              <a:latin typeface="+mj-ea"/>
              <a:ea typeface="+mj-ea"/>
            </a:endParaRPr>
          </a:p>
          <a:p>
            <a:pPr algn="ctr"/>
            <a:endParaRPr lang="ko-KR" altLang="en-US" sz="8000" spc="-450" dirty="0">
              <a:solidFill>
                <a:schemeClr val="accent5"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0" y="386104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/>
              <a:t>&lt;</a:t>
            </a:r>
            <a:r>
              <a:rPr lang="ko-KR" altLang="en-US" sz="2400" b="1" dirty="0" smtClean="0"/>
              <a:t>일본 지역 연구</a:t>
            </a:r>
            <a:r>
              <a:rPr lang="en-US" altLang="ko-KR" sz="2400" b="1" dirty="0" smtClean="0"/>
              <a:t>&gt;</a:t>
            </a:r>
          </a:p>
          <a:p>
            <a:pPr algn="r"/>
            <a:r>
              <a:rPr lang="en-US" altLang="ko-KR" sz="2400" b="1" dirty="0" smtClean="0"/>
              <a:t>5</a:t>
            </a:r>
            <a:r>
              <a:rPr lang="ko-KR" altLang="en-US" sz="2400" b="1" dirty="0" smtClean="0"/>
              <a:t>조</a:t>
            </a:r>
            <a:endParaRPr lang="en-US" altLang="ko-KR" sz="2400" b="1" dirty="0" smtClean="0"/>
          </a:p>
          <a:p>
            <a:pPr algn="r"/>
            <a:r>
              <a:rPr lang="ko-KR" altLang="en-US" sz="2400" b="1" dirty="0" smtClean="0"/>
              <a:t>조장 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심혜</a:t>
            </a:r>
            <a:r>
              <a:rPr lang="en-US" altLang="ko-KR" sz="2400" b="1" dirty="0" smtClean="0"/>
              <a:t>*</a:t>
            </a:r>
          </a:p>
          <a:p>
            <a:pPr algn="r"/>
            <a:r>
              <a:rPr lang="ko-KR" altLang="en-US" sz="2400" b="1" dirty="0" err="1" smtClean="0"/>
              <a:t>부조장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최은</a:t>
            </a:r>
            <a:r>
              <a:rPr lang="en-US" altLang="ko-KR" sz="2400" b="1" dirty="0" smtClean="0"/>
              <a:t>*</a:t>
            </a:r>
          </a:p>
          <a:p>
            <a:pPr algn="r"/>
            <a:r>
              <a:rPr lang="ko-KR" altLang="en-US" sz="2400" b="1" dirty="0" smtClean="0"/>
              <a:t>조원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이준</a:t>
            </a:r>
            <a:r>
              <a:rPr lang="en-US" altLang="ko-KR" sz="2400" b="1" dirty="0" smtClean="0"/>
              <a:t>*, </a:t>
            </a:r>
            <a:r>
              <a:rPr lang="ko-KR" altLang="en-US" sz="2400" b="1" dirty="0" smtClean="0"/>
              <a:t>우지</a:t>
            </a:r>
            <a:r>
              <a:rPr lang="en-US" altLang="ko-KR" sz="2400" b="1" dirty="0" smtClean="0"/>
              <a:t>*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5910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chemeClr val="accent6">
                    <a:lumMod val="60000"/>
                    <a:lumOff val="40000"/>
                    <a:alpha val="99000"/>
                  </a:schemeClr>
                </a:solidFill>
                <a:latin typeface="+mn-ea"/>
              </a:rPr>
              <a:t>일본관광산업과 장단점</a:t>
            </a:r>
            <a:endParaRPr lang="ko-KR" altLang="en-US" sz="4800" b="1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80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   &lt;</a:t>
            </a:r>
            <a:r>
              <a:rPr lang="ko-KR" altLang="en-US" sz="2800" b="1" dirty="0" smtClean="0"/>
              <a:t>일본관광 정책과 장단점</a:t>
            </a:r>
            <a:r>
              <a:rPr lang="en-US" altLang="ko-KR" sz="2800" b="1" dirty="0" smtClean="0"/>
              <a:t>&gt;</a:t>
            </a:r>
            <a:endParaRPr lang="ko-KR" altLang="en-US" sz="28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539552" y="2848868"/>
            <a:ext cx="7992888" cy="2031325"/>
            <a:chOff x="539552" y="2848868"/>
            <a:chExt cx="7992888" cy="2031325"/>
          </a:xfrm>
        </p:grpSpPr>
        <p:sp>
          <p:nvSpPr>
            <p:cNvPr id="9" name="TextBox 8"/>
            <p:cNvSpPr txBox="1"/>
            <p:nvPr/>
          </p:nvSpPr>
          <p:spPr>
            <a:xfrm>
              <a:off x="539552" y="3420289"/>
              <a:ext cx="2808312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/>
                <a:t>일본관광 정책</a:t>
              </a:r>
              <a:endParaRPr lang="en-US" altLang="ko-KR" sz="3200" b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51920" y="2848868"/>
              <a:ext cx="4680520" cy="203132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/>
                <a:t>▶ 관광산업 </a:t>
              </a:r>
              <a:r>
                <a:rPr lang="ko-KR" altLang="en-US" b="1" dirty="0"/>
                <a:t>활성화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휴가의 장기화와 </a:t>
              </a:r>
              <a:r>
                <a:rPr lang="ko-KR" altLang="en-US" b="1" dirty="0" smtClean="0"/>
                <a:t>연속화를 </a:t>
              </a:r>
              <a:r>
                <a:rPr lang="ko-KR" altLang="en-US" b="1" dirty="0"/>
                <a:t>위한 계획을 </a:t>
              </a:r>
              <a:r>
                <a:rPr lang="ko-KR" altLang="en-US" b="1" dirty="0" smtClean="0"/>
                <a:t>세우고</a:t>
              </a:r>
              <a:r>
                <a:rPr lang="en-US" altLang="ko-KR" b="1" dirty="0" smtClean="0"/>
                <a:t>, </a:t>
              </a:r>
              <a:r>
                <a:rPr lang="ko-KR" altLang="en-US" b="1" dirty="0" smtClean="0"/>
                <a:t>관광의 </a:t>
              </a:r>
              <a:r>
                <a:rPr lang="ko-KR" altLang="en-US" b="1" dirty="0"/>
                <a:t>역할 및 가치를 수정하고 문화 관광대국으로서의 이미지를 </a:t>
              </a:r>
              <a:r>
                <a:rPr lang="ko-KR" altLang="en-US" b="1" dirty="0" smtClean="0"/>
                <a:t>개혁하며</a:t>
              </a:r>
              <a:r>
                <a:rPr lang="en-US" altLang="ko-KR" b="1" dirty="0" smtClean="0"/>
                <a:t>, </a:t>
              </a:r>
              <a:r>
                <a:rPr lang="ko-KR" altLang="en-US" b="1" dirty="0" smtClean="0"/>
                <a:t>일본형 </a:t>
              </a:r>
              <a:r>
                <a:rPr lang="ko-KR" altLang="en-US" b="1" dirty="0"/>
                <a:t>장기 가족 여행보급을 정착시키기 위해 </a:t>
              </a:r>
              <a:r>
                <a:rPr lang="ko-KR" altLang="en-US" b="1" dirty="0" smtClean="0"/>
                <a:t>일본정부가 </a:t>
              </a:r>
              <a:r>
                <a:rPr lang="ko-KR" altLang="en-US" b="1" dirty="0" err="1" smtClean="0"/>
                <a:t>노력중</a:t>
              </a:r>
              <a:r>
                <a:rPr lang="en-US" altLang="ko-KR" b="1" dirty="0" smtClean="0"/>
                <a:t>. </a:t>
              </a:r>
            </a:p>
            <a:p>
              <a:endParaRPr lang="en-US" altLang="ko-KR" b="1" dirty="0" smtClean="0"/>
            </a:p>
            <a:p>
              <a:r>
                <a:rPr lang="ko-KR" altLang="en-US" b="1" dirty="0"/>
                <a:t>▶ </a:t>
              </a:r>
              <a:r>
                <a:rPr lang="ko-KR" altLang="en-US" b="1" dirty="0" smtClean="0"/>
                <a:t>지방의 특색에 맞는 다양한 </a:t>
              </a:r>
              <a:r>
                <a:rPr lang="ko-KR" altLang="en-US" b="1" dirty="0"/>
                <a:t>자원을 </a:t>
              </a:r>
              <a:r>
                <a:rPr lang="ko-KR" altLang="en-US" b="1" dirty="0" smtClean="0"/>
                <a:t>활용</a:t>
              </a:r>
              <a:r>
                <a:rPr lang="en-US" altLang="ko-KR" b="1" dirty="0" smtClean="0"/>
                <a:t>.</a:t>
              </a:r>
              <a:endParaRPr lang="ko-KR" altLang="en-US" b="1" dirty="0"/>
            </a:p>
          </p:txBody>
        </p:sp>
        <p:cxnSp>
          <p:nvCxnSpPr>
            <p:cNvPr id="15" name="직선 연결선 14"/>
            <p:cNvCxnSpPr>
              <a:stCxn id="9" idx="3"/>
            </p:cNvCxnSpPr>
            <p:nvPr/>
          </p:nvCxnSpPr>
          <p:spPr>
            <a:xfrm flipV="1">
              <a:off x="3347864" y="3712676"/>
              <a:ext cx="504056" cy="1"/>
            </a:xfrm>
            <a:prstGeom prst="line">
              <a:avLst/>
            </a:prstGeom>
            <a:ln w="31750">
              <a:solidFill>
                <a:srgbClr val="FEB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34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5910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chemeClr val="accent6">
                    <a:lumMod val="60000"/>
                    <a:lumOff val="40000"/>
                    <a:alpha val="99000"/>
                  </a:schemeClr>
                </a:solidFill>
                <a:latin typeface="+mn-ea"/>
              </a:rPr>
              <a:t>일본관광산업과 장단점</a:t>
            </a:r>
            <a:endParaRPr lang="ko-KR" altLang="en-US" sz="4800" b="1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80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   &lt;</a:t>
            </a:r>
            <a:r>
              <a:rPr lang="ko-KR" altLang="en-US" sz="2800" b="1" dirty="0" smtClean="0"/>
              <a:t>일본관광 정책과 장단점</a:t>
            </a:r>
            <a:r>
              <a:rPr lang="en-US" altLang="ko-KR" sz="2800" b="1" dirty="0" smtClean="0"/>
              <a:t>&gt;</a:t>
            </a:r>
            <a:endParaRPr lang="ko-KR" altLang="en-US" sz="28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1043608" y="2708920"/>
            <a:ext cx="6408712" cy="2088232"/>
            <a:chOff x="1331640" y="2708920"/>
            <a:chExt cx="6048672" cy="1728192"/>
          </a:xfrm>
        </p:grpSpPr>
        <p:cxnSp>
          <p:nvCxnSpPr>
            <p:cNvPr id="24" name="직선 연결선 23"/>
            <p:cNvCxnSpPr/>
            <p:nvPr/>
          </p:nvCxnSpPr>
          <p:spPr>
            <a:xfrm>
              <a:off x="3275856" y="3717032"/>
              <a:ext cx="1080120" cy="144016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3275856" y="3140968"/>
              <a:ext cx="1080120" cy="144016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모서리가 둥근 직사각형 2"/>
            <p:cNvSpPr/>
            <p:nvPr/>
          </p:nvSpPr>
          <p:spPr>
            <a:xfrm>
              <a:off x="1331640" y="2708920"/>
              <a:ext cx="1944216" cy="172819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 smtClean="0"/>
                <a:t>장점</a:t>
              </a:r>
              <a:endParaRPr lang="ko-KR" altLang="en-US" sz="4000" b="1" dirty="0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4139952" y="2996952"/>
              <a:ext cx="3240360" cy="43204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/>
                <a:t>철도의 발달</a:t>
              </a:r>
              <a:endParaRPr lang="ko-KR" altLang="en-US" sz="2400" b="1" dirty="0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4139952" y="3717032"/>
              <a:ext cx="3240360" cy="43204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/>
                <a:t>풍부한 관광자원</a:t>
              </a:r>
              <a:endParaRPr lang="ko-KR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599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5910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chemeClr val="accent6">
                    <a:lumMod val="60000"/>
                    <a:lumOff val="40000"/>
                    <a:alpha val="99000"/>
                  </a:schemeClr>
                </a:solidFill>
                <a:latin typeface="+mn-ea"/>
              </a:rPr>
              <a:t>일본관광산업과 장단점</a:t>
            </a:r>
            <a:endParaRPr lang="ko-KR" altLang="en-US" sz="4800" b="1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80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   &lt;</a:t>
            </a:r>
            <a:r>
              <a:rPr lang="ko-KR" altLang="en-US" sz="2800" b="1" dirty="0" smtClean="0"/>
              <a:t>일본관광 정책과 장단점</a:t>
            </a:r>
            <a:r>
              <a:rPr lang="en-US" altLang="ko-KR" sz="2800" b="1" dirty="0" smtClean="0"/>
              <a:t>&gt;</a:t>
            </a:r>
            <a:endParaRPr lang="ko-KR" altLang="en-US" sz="28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827584" y="2708920"/>
            <a:ext cx="7632848" cy="2376264"/>
            <a:chOff x="1331640" y="2708920"/>
            <a:chExt cx="7488832" cy="2160240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331640" y="2708920"/>
              <a:ext cx="1944216" cy="172819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 smtClean="0"/>
                <a:t>단점</a:t>
              </a:r>
              <a:endParaRPr lang="ko-KR" altLang="en-US" sz="4000" b="1" dirty="0"/>
            </a:p>
          </p:txBody>
        </p:sp>
        <p:cxnSp>
          <p:nvCxnSpPr>
            <p:cNvPr id="10" name="직선 연결선 9"/>
            <p:cNvCxnSpPr>
              <a:stCxn id="3" idx="3"/>
            </p:cNvCxnSpPr>
            <p:nvPr/>
          </p:nvCxnSpPr>
          <p:spPr>
            <a:xfrm>
              <a:off x="3275856" y="3573016"/>
              <a:ext cx="648072" cy="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모서리가 둥근 직사각형 10"/>
            <p:cNvSpPr/>
            <p:nvPr/>
          </p:nvSpPr>
          <p:spPr>
            <a:xfrm>
              <a:off x="3923928" y="3140968"/>
              <a:ext cx="4896544" cy="86409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/>
                <a:t>일본을 </a:t>
              </a:r>
              <a:r>
                <a:rPr lang="ko-KR" altLang="en-US" b="1" dirty="0"/>
                <a:t>방문하는 관광객의 수는 조금씩 늘어나는 것에 비하여 출국자의 수는 해마다 일본을 방문하는 관광객 수보다 크게 </a:t>
              </a:r>
              <a:r>
                <a:rPr lang="ko-KR" altLang="en-US" b="1" dirty="0" smtClean="0"/>
                <a:t>증가</a:t>
              </a:r>
              <a:endParaRPr lang="ko-KR" altLang="en-US" b="1" dirty="0"/>
            </a:p>
          </p:txBody>
        </p:sp>
        <p:cxnSp>
          <p:nvCxnSpPr>
            <p:cNvPr id="13" name="직선 연결선 12"/>
            <p:cNvCxnSpPr/>
            <p:nvPr/>
          </p:nvCxnSpPr>
          <p:spPr>
            <a:xfrm flipH="1">
              <a:off x="4355976" y="4005064"/>
              <a:ext cx="576064" cy="504056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6300192" y="4005064"/>
              <a:ext cx="0" cy="504056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7668344" y="4005064"/>
              <a:ext cx="504056" cy="432048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모서리가 둥근 직사각형 18"/>
            <p:cNvSpPr/>
            <p:nvPr/>
          </p:nvSpPr>
          <p:spPr>
            <a:xfrm>
              <a:off x="3743908" y="4365104"/>
              <a:ext cx="129614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20</a:t>
              </a:r>
              <a:r>
                <a:rPr lang="ko-KR" altLang="en-US" b="1" dirty="0" smtClean="0"/>
                <a:t>대</a:t>
              </a:r>
              <a:endParaRPr lang="ko-KR" altLang="en-US" b="1" dirty="0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652120" y="4365104"/>
              <a:ext cx="129614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err="1" smtClean="0"/>
                <a:t>중장년층</a:t>
              </a:r>
              <a:endParaRPr lang="ko-KR" altLang="en-US" b="1" dirty="0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7524328" y="4365104"/>
              <a:ext cx="129614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err="1" smtClean="0"/>
                <a:t>실버층</a:t>
              </a:r>
              <a:endParaRPr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886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732034" y="1261209"/>
            <a:ext cx="77283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  <a:ea typeface="+mj-ea"/>
              </a:rPr>
              <a:t>일본의 대표적인 관광지</a:t>
            </a:r>
            <a:endParaRPr lang="ko-KR" altLang="en-US" sz="6000" b="1" spc="-450" dirty="0">
              <a:solidFill>
                <a:srgbClr val="749BCA">
                  <a:alpha val="98824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3534107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관광경영학과</a:t>
            </a:r>
            <a:endParaRPr lang="en-US" altLang="ko-KR" sz="2400" b="1" spc="-450" dirty="0" smtClean="0">
              <a:solidFill>
                <a:srgbClr val="749BCA">
                  <a:alpha val="98824"/>
                </a:srgbClr>
              </a:solidFill>
              <a:latin typeface="+mj-ea"/>
            </a:endParaRPr>
          </a:p>
          <a:p>
            <a:pPr algn="ctr"/>
            <a:r>
              <a:rPr lang="ko-KR" altLang="en-US" sz="24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우지</a:t>
            </a:r>
            <a:r>
              <a:rPr lang="en-US" altLang="ko-KR" sz="24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*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10" name="그림 9" descr="홋카이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071" y="1601029"/>
            <a:ext cx="3960440" cy="3577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5301208"/>
            <a:ext cx="174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홋카이도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542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</a:rPr>
              <a:t>홋카이도</a:t>
            </a:r>
            <a:r>
              <a:rPr lang="en-US" altLang="ko-KR" sz="1600" b="1" dirty="0">
                <a:latin typeface="+mn-ea"/>
              </a:rPr>
              <a:t>-</a:t>
            </a:r>
            <a:r>
              <a:rPr lang="en-US" altLang="ko-KR" sz="2400" b="1" dirty="0">
                <a:latin typeface="+mn-ea"/>
              </a:rPr>
              <a:t>&lt;</a:t>
            </a:r>
            <a:r>
              <a:rPr lang="ko-KR" altLang="en-US" sz="2400" b="1" dirty="0" err="1">
                <a:latin typeface="+mn-ea"/>
              </a:rPr>
              <a:t>오타루</a:t>
            </a:r>
            <a:r>
              <a:rPr lang="en-US" altLang="ko-KR" sz="2400" b="1" dirty="0">
                <a:latin typeface="+mn-ea"/>
              </a:rPr>
              <a:t>&gt;</a:t>
            </a:r>
            <a:r>
              <a:rPr lang="ko-KR" altLang="en-US" sz="2400" b="1" dirty="0">
                <a:latin typeface="+mn-ea"/>
              </a:rPr>
              <a:t>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67544" y="2234481"/>
            <a:ext cx="3249201" cy="3376114"/>
            <a:chOff x="251269" y="1628800"/>
            <a:chExt cx="4217361" cy="3658988"/>
          </a:xfrm>
        </p:grpSpPr>
        <p:pic>
          <p:nvPicPr>
            <p:cNvPr id="13" name="그림 12" descr="오타루운하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269" y="1628800"/>
              <a:ext cx="4217361" cy="2952328"/>
            </a:xfrm>
            <a:prstGeom prst="rect">
              <a:avLst/>
            </a:prstGeom>
          </p:spPr>
        </p:pic>
        <p:sp>
          <p:nvSpPr>
            <p:cNvPr id="14" name="TextBox 6"/>
            <p:cNvSpPr txBox="1"/>
            <p:nvPr/>
          </p:nvSpPr>
          <p:spPr>
            <a:xfrm>
              <a:off x="1043607" y="4920868"/>
              <a:ext cx="2448273" cy="36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600" b="1" dirty="0" err="1" smtClean="0">
                  <a:latin typeface="+mn-ea"/>
                </a:rPr>
                <a:t>오타루</a:t>
              </a:r>
              <a:r>
                <a:rPr lang="ko-KR" altLang="en-US" sz="1600" b="1" dirty="0" smtClean="0">
                  <a:latin typeface="+mn-ea"/>
                </a:rPr>
                <a:t> 운하</a:t>
              </a:r>
              <a:endParaRPr lang="ko-KR" altLang="en-US" sz="1600" b="1" dirty="0">
                <a:latin typeface="+mn-ea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716267" y="2234481"/>
            <a:ext cx="3384125" cy="3392748"/>
            <a:chOff x="4499992" y="1628800"/>
            <a:chExt cx="4392488" cy="3677016"/>
          </a:xfrm>
        </p:grpSpPr>
        <p:pic>
          <p:nvPicPr>
            <p:cNvPr id="11" name="그림 10" descr="오타루 오르골당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992" y="1628800"/>
              <a:ext cx="4392488" cy="2952328"/>
            </a:xfrm>
            <a:prstGeom prst="rect">
              <a:avLst/>
            </a:prstGeom>
          </p:spPr>
        </p:pic>
        <p:sp>
          <p:nvSpPr>
            <p:cNvPr id="12" name="TextBox 7"/>
            <p:cNvSpPr txBox="1"/>
            <p:nvPr/>
          </p:nvSpPr>
          <p:spPr>
            <a:xfrm>
              <a:off x="5724128" y="4938896"/>
              <a:ext cx="2232248" cy="36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600" b="1" dirty="0" err="1" smtClean="0">
                  <a:latin typeface="+mn-ea"/>
                </a:rPr>
                <a:t>오르골당</a:t>
              </a:r>
              <a:endParaRPr lang="ko-KR" altLang="en-US" sz="16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1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</a:rPr>
              <a:t>홋카이도</a:t>
            </a:r>
            <a:r>
              <a:rPr lang="en-US" altLang="ko-KR" sz="1600" b="1" dirty="0" smtClean="0">
                <a:latin typeface="+mn-ea"/>
              </a:rPr>
              <a:t>-</a:t>
            </a:r>
            <a:r>
              <a:rPr lang="en-US" altLang="ko-KR" sz="2400" b="1" dirty="0" smtClean="0">
                <a:latin typeface="+mn-ea"/>
              </a:rPr>
              <a:t>&lt;</a:t>
            </a:r>
            <a:r>
              <a:rPr lang="ko-KR" altLang="en-US" sz="2400" b="1" dirty="0" err="1" smtClean="0">
                <a:latin typeface="+mn-ea"/>
              </a:rPr>
              <a:t>삿뽀로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323528" y="2205936"/>
            <a:ext cx="3606382" cy="3180625"/>
            <a:chOff x="251520" y="1628800"/>
            <a:chExt cx="4248472" cy="3684227"/>
          </a:xfrm>
        </p:grpSpPr>
        <p:sp>
          <p:nvSpPr>
            <p:cNvPr id="17" name="TextBox 16"/>
            <p:cNvSpPr txBox="1"/>
            <p:nvPr/>
          </p:nvSpPr>
          <p:spPr>
            <a:xfrm>
              <a:off x="1172200" y="4920868"/>
              <a:ext cx="2448272" cy="39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latin typeface="+mn-ea"/>
                </a:rPr>
                <a:t>맥주 박물관</a:t>
              </a:r>
              <a:endParaRPr lang="ko-KR" altLang="en-US" sz="1600" b="1" dirty="0">
                <a:latin typeface="+mn-ea"/>
              </a:endParaRPr>
            </a:p>
          </p:txBody>
        </p:sp>
        <p:pic>
          <p:nvPicPr>
            <p:cNvPr id="18" name="그림 17" descr="맥주박물관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628800"/>
              <a:ext cx="4248472" cy="2952328"/>
            </a:xfrm>
            <a:prstGeom prst="rect">
              <a:avLst/>
            </a:prstGeom>
          </p:spPr>
        </p:pic>
      </p:grpSp>
      <p:grpSp>
        <p:nvGrpSpPr>
          <p:cNvPr id="19" name="그룹 18"/>
          <p:cNvGrpSpPr/>
          <p:nvPr/>
        </p:nvGrpSpPr>
        <p:grpSpPr>
          <a:xfrm>
            <a:off x="4676437" y="2205936"/>
            <a:ext cx="3639979" cy="3198150"/>
            <a:chOff x="4604429" y="1628800"/>
            <a:chExt cx="4288051" cy="3704527"/>
          </a:xfrm>
        </p:grpSpPr>
        <p:sp>
          <p:nvSpPr>
            <p:cNvPr id="20" name="TextBox 19"/>
            <p:cNvSpPr txBox="1"/>
            <p:nvPr/>
          </p:nvSpPr>
          <p:spPr>
            <a:xfrm>
              <a:off x="5017768" y="4941168"/>
              <a:ext cx="3419872" cy="39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latin typeface="+mn-ea"/>
                </a:rPr>
                <a:t>시로이</a:t>
              </a:r>
              <a:r>
                <a:rPr lang="ko-KR" altLang="en-US" sz="1600" b="1" dirty="0" smtClean="0">
                  <a:latin typeface="+mn-ea"/>
                </a:rPr>
                <a:t> </a:t>
              </a:r>
              <a:r>
                <a:rPr lang="ko-KR" altLang="en-US" sz="1600" b="1" dirty="0" err="1" smtClean="0">
                  <a:latin typeface="+mn-ea"/>
                </a:rPr>
                <a:t>코히비토</a:t>
              </a:r>
              <a:r>
                <a:rPr lang="ko-KR" altLang="en-US" sz="1600" b="1" dirty="0" smtClean="0">
                  <a:latin typeface="+mn-ea"/>
                </a:rPr>
                <a:t> </a:t>
              </a:r>
              <a:r>
                <a:rPr lang="ko-KR" altLang="en-US" sz="1600" b="1" dirty="0" err="1" smtClean="0">
                  <a:latin typeface="+mn-ea"/>
                </a:rPr>
                <a:t>파크</a:t>
              </a:r>
              <a:endParaRPr lang="ko-KR" altLang="en-US" sz="1600" b="1" dirty="0">
                <a:latin typeface="+mn-ea"/>
              </a:endParaRPr>
            </a:p>
          </p:txBody>
        </p:sp>
        <p:pic>
          <p:nvPicPr>
            <p:cNvPr id="21" name="그림 20" descr="시로이코히비토파크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4429" y="1628800"/>
              <a:ext cx="4288051" cy="2952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2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n-ea"/>
              </a:rPr>
              <a:t>홋카이도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 &lt;</a:t>
            </a:r>
            <a:r>
              <a:rPr lang="ko-KR" altLang="en-US" sz="2400" b="1" dirty="0" smtClean="0">
                <a:latin typeface="+mn-ea"/>
              </a:rPr>
              <a:t>특산물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pic>
        <p:nvPicPr>
          <p:cNvPr id="10" name="그림 9" descr="bb.jpg"/>
          <p:cNvPicPr>
            <a:picLocks noChangeAspect="1"/>
          </p:cNvPicPr>
          <p:nvPr/>
        </p:nvPicPr>
        <p:blipFill>
          <a:blip r:embed="rId3" cstate="print"/>
          <a:srcRect l="5946" t="2791" r="3401" b="3722"/>
          <a:stretch>
            <a:fillRect/>
          </a:stretch>
        </p:blipFill>
        <p:spPr>
          <a:xfrm>
            <a:off x="4321538" y="1628800"/>
            <a:ext cx="2914758" cy="4104456"/>
          </a:xfrm>
          <a:prstGeom prst="rect">
            <a:avLst/>
          </a:prstGeom>
        </p:spPr>
      </p:pic>
      <p:pic>
        <p:nvPicPr>
          <p:cNvPr id="11" name="그림 10" descr="hfhdgh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107" y="2060848"/>
            <a:ext cx="2855274" cy="1938743"/>
          </a:xfrm>
          <a:prstGeom prst="rect">
            <a:avLst/>
          </a:prstGeom>
        </p:spPr>
      </p:pic>
      <p:pic>
        <p:nvPicPr>
          <p:cNvPr id="12" name="그림 11" descr="dflag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108" y="4005064"/>
            <a:ext cx="2855272" cy="18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8" name="그림 7" descr="간토지방 도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613213"/>
            <a:ext cx="3888432" cy="3694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5896" y="53639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요코하마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2293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atin typeface="+mn-ea"/>
              </a:rPr>
              <a:t>간토지방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 &lt;</a:t>
            </a:r>
            <a:r>
              <a:rPr lang="ko-KR" altLang="en-US" sz="2400" b="1" dirty="0" smtClean="0">
                <a:latin typeface="+mn-ea"/>
              </a:rPr>
              <a:t>요코하마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115616" y="2253708"/>
            <a:ext cx="3006006" cy="3418225"/>
            <a:chOff x="467544" y="1268760"/>
            <a:chExt cx="4032448" cy="4235971"/>
          </a:xfrm>
        </p:grpSpPr>
        <p:sp>
          <p:nvSpPr>
            <p:cNvPr id="14" name="TextBox 13"/>
            <p:cNvSpPr txBox="1"/>
            <p:nvPr/>
          </p:nvSpPr>
          <p:spPr>
            <a:xfrm>
              <a:off x="1403648" y="5085184"/>
              <a:ext cx="2448272" cy="4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latin typeface="+mn-ea"/>
                </a:rPr>
                <a:t>중화거리</a:t>
              </a:r>
              <a:endParaRPr lang="ko-KR" altLang="en-US" sz="1600" b="1" dirty="0">
                <a:latin typeface="+mn-ea"/>
              </a:endParaRPr>
            </a:p>
          </p:txBody>
        </p:sp>
        <p:pic>
          <p:nvPicPr>
            <p:cNvPr id="15" name="그림 14" descr="중화걸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1268760"/>
              <a:ext cx="4032448" cy="3384376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5210907" y="2253708"/>
            <a:ext cx="2952328" cy="3418225"/>
            <a:chOff x="4572000" y="1268760"/>
            <a:chExt cx="3960440" cy="4235971"/>
          </a:xfrm>
        </p:grpSpPr>
        <p:sp>
          <p:nvSpPr>
            <p:cNvPr id="17" name="TextBox 16"/>
            <p:cNvSpPr txBox="1"/>
            <p:nvPr/>
          </p:nvSpPr>
          <p:spPr>
            <a:xfrm>
              <a:off x="5220072" y="5085184"/>
              <a:ext cx="2880320" cy="4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latin typeface="+mn-ea"/>
                </a:rPr>
                <a:t>랜드마크</a:t>
              </a:r>
              <a:r>
                <a:rPr lang="ko-KR" altLang="en-US" sz="1600" b="1" dirty="0" smtClean="0">
                  <a:latin typeface="+mn-ea"/>
                </a:rPr>
                <a:t> 타워</a:t>
              </a:r>
              <a:endParaRPr lang="ko-KR" altLang="en-US" sz="1600" b="1" dirty="0">
                <a:latin typeface="+mn-ea"/>
              </a:endParaRPr>
            </a:p>
          </p:txBody>
        </p:sp>
        <p:pic>
          <p:nvPicPr>
            <p:cNvPr id="18" name="그림 17" descr="yokohama_landmark_tower_in_the_evening_twilight_ckzks2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268760"/>
              <a:ext cx="3960440" cy="3384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1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509534" y="2465601"/>
            <a:ext cx="1300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450" dirty="0" smtClean="0">
                <a:solidFill>
                  <a:srgbClr val="E37979">
                    <a:alpha val="97255"/>
                  </a:srgbClr>
                </a:solidFill>
                <a:latin typeface="+mn-ea"/>
              </a:rPr>
              <a:t>목차</a:t>
            </a:r>
            <a:endParaRPr lang="ko-KR" altLang="en-US" sz="4800" b="1" spc="-450" dirty="0">
              <a:solidFill>
                <a:srgbClr val="E37979">
                  <a:alpha val="97255"/>
                </a:srgbClr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32040" y="1268760"/>
            <a:ext cx="3231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/>
              <a:t>1. </a:t>
            </a:r>
            <a:r>
              <a:rPr lang="ko-KR" altLang="en-US" sz="2400" b="1" dirty="0"/>
              <a:t>관광의 개념과 </a:t>
            </a:r>
            <a:r>
              <a:rPr lang="ko-KR" altLang="en-US" sz="2400" b="1" dirty="0" smtClean="0"/>
              <a:t>기능</a:t>
            </a:r>
            <a:endParaRPr lang="ko-KR" altLang="en-US" sz="2400" b="1" dirty="0"/>
          </a:p>
        </p:txBody>
      </p:sp>
      <p:sp>
        <p:nvSpPr>
          <p:cNvPr id="12" name="직사각형 11"/>
          <p:cNvSpPr/>
          <p:nvPr/>
        </p:nvSpPr>
        <p:spPr>
          <a:xfrm>
            <a:off x="4932040" y="2134017"/>
            <a:ext cx="37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b="1" dirty="0"/>
              <a:t>2. </a:t>
            </a:r>
            <a:r>
              <a:rPr lang="ko-KR" altLang="en-US" sz="2400" b="1" dirty="0"/>
              <a:t>일본관광산업과 장단점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926972" y="2998113"/>
            <a:ext cx="3847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/>
              <a:t>3. </a:t>
            </a:r>
            <a:r>
              <a:rPr lang="ko-KR" altLang="en-US" sz="2400" b="1" dirty="0"/>
              <a:t>일본의 대표적인 </a:t>
            </a:r>
            <a:r>
              <a:rPr lang="ko-KR" altLang="en-US" sz="2400" b="1" dirty="0" smtClean="0"/>
              <a:t>관광지</a:t>
            </a:r>
            <a:endParaRPr lang="ko-KR" altLang="en-US" sz="2400" b="1" dirty="0"/>
          </a:p>
        </p:txBody>
      </p:sp>
      <p:sp>
        <p:nvSpPr>
          <p:cNvPr id="14" name="직사각형 13"/>
          <p:cNvSpPr/>
          <p:nvPr/>
        </p:nvSpPr>
        <p:spPr>
          <a:xfrm>
            <a:off x="4932040" y="3862209"/>
            <a:ext cx="3231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/>
              <a:t>4. </a:t>
            </a:r>
            <a:r>
              <a:rPr lang="ko-KR" altLang="en-US" sz="2400" b="1" dirty="0"/>
              <a:t>일본만의 관광 </a:t>
            </a:r>
            <a:r>
              <a:rPr lang="ko-KR" altLang="en-US" sz="2400" b="1" dirty="0" smtClean="0"/>
              <a:t>특징</a:t>
            </a:r>
            <a:endParaRPr lang="ko-KR" altLang="en-US" sz="2400" b="1" dirty="0"/>
          </a:p>
        </p:txBody>
      </p:sp>
      <p:sp>
        <p:nvSpPr>
          <p:cNvPr id="15" name="직사각형 14"/>
          <p:cNvSpPr/>
          <p:nvPr/>
        </p:nvSpPr>
        <p:spPr>
          <a:xfrm>
            <a:off x="5004048" y="4726305"/>
            <a:ext cx="3847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b="1" dirty="0"/>
              <a:t>5. </a:t>
            </a:r>
            <a:r>
              <a:rPr lang="ko-KR" altLang="en-US" sz="2400" b="1" dirty="0"/>
              <a:t>관광시장의 정책과 전망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atin typeface="+mn-ea"/>
              </a:rPr>
              <a:t>간토지방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-&lt;</a:t>
            </a:r>
            <a:r>
              <a:rPr lang="ko-KR" altLang="en-US" sz="2400" b="1" dirty="0" smtClean="0">
                <a:latin typeface="+mn-ea"/>
              </a:rPr>
              <a:t>요코하마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27584" y="2203774"/>
            <a:ext cx="3051339" cy="3674269"/>
            <a:chOff x="467544" y="1268760"/>
            <a:chExt cx="4068452" cy="4538791"/>
          </a:xfrm>
        </p:grpSpPr>
        <p:sp>
          <p:nvSpPr>
            <p:cNvPr id="20" name="TextBox 19"/>
            <p:cNvSpPr txBox="1"/>
            <p:nvPr/>
          </p:nvSpPr>
          <p:spPr>
            <a:xfrm>
              <a:off x="1403648" y="5085184"/>
              <a:ext cx="2448272" cy="722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latin typeface="+mn-ea"/>
                </a:rPr>
                <a:t>신 요코하마</a:t>
              </a:r>
              <a:endParaRPr lang="en-US" altLang="ko-KR" sz="1600" b="1" dirty="0" smtClean="0">
                <a:latin typeface="+mn-ea"/>
              </a:endParaRPr>
            </a:p>
            <a:p>
              <a:pPr algn="ctr"/>
              <a:r>
                <a:rPr lang="ko-KR" altLang="en-US" sz="1600" b="1" dirty="0" smtClean="0">
                  <a:latin typeface="+mn-ea"/>
                </a:rPr>
                <a:t>라면박물</a:t>
              </a:r>
              <a:r>
                <a:rPr lang="ko-KR" altLang="en-US" sz="1600" b="1" dirty="0">
                  <a:latin typeface="+mn-ea"/>
                </a:rPr>
                <a:t>관</a:t>
              </a:r>
            </a:p>
          </p:txBody>
        </p:sp>
        <p:pic>
          <p:nvPicPr>
            <p:cNvPr id="21" name="그림 20" descr="IOYNsW5Un7xby82XniL0Jw8BUgN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1268760"/>
              <a:ext cx="4068452" cy="3528392"/>
            </a:xfrm>
            <a:prstGeom prst="rect">
              <a:avLst/>
            </a:prstGeom>
          </p:spPr>
        </p:pic>
      </p:grpSp>
      <p:grpSp>
        <p:nvGrpSpPr>
          <p:cNvPr id="22" name="그룹 21"/>
          <p:cNvGrpSpPr/>
          <p:nvPr/>
        </p:nvGrpSpPr>
        <p:grpSpPr>
          <a:xfrm>
            <a:off x="4932040" y="2203774"/>
            <a:ext cx="3024336" cy="3428047"/>
            <a:chOff x="4572000" y="1268760"/>
            <a:chExt cx="4032448" cy="4234635"/>
          </a:xfrm>
        </p:grpSpPr>
        <p:sp>
          <p:nvSpPr>
            <p:cNvPr id="23" name="TextBox 22"/>
            <p:cNvSpPr txBox="1"/>
            <p:nvPr/>
          </p:nvSpPr>
          <p:spPr>
            <a:xfrm>
              <a:off x="5220072" y="5085182"/>
              <a:ext cx="2880320" cy="41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latin typeface="+mn-ea"/>
                </a:rPr>
                <a:t>아카렌카</a:t>
              </a:r>
              <a:r>
                <a:rPr lang="ko-KR" altLang="en-US" sz="1600" b="1" dirty="0" smtClean="0">
                  <a:latin typeface="+mn-ea"/>
                </a:rPr>
                <a:t> 창고</a:t>
              </a:r>
              <a:endParaRPr lang="ko-KR" altLang="en-US" sz="1600" b="1" dirty="0">
                <a:latin typeface="+mn-ea"/>
              </a:endParaRPr>
            </a:p>
          </p:txBody>
        </p:sp>
        <p:pic>
          <p:nvPicPr>
            <p:cNvPr id="24" name="그림 23" descr="fef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268760"/>
              <a:ext cx="4032448" cy="3528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6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8" name="그림 7" descr="간사이 오사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9732" y="1632687"/>
            <a:ext cx="3860779" cy="3596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2303" y="5363924"/>
            <a:ext cx="131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+mn-ea"/>
              </a:rPr>
              <a:t>오사카</a:t>
            </a:r>
            <a:endParaRPr lang="ko-KR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848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atin typeface="+mn-ea"/>
              </a:rPr>
              <a:t>간사이지방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 &lt;</a:t>
            </a:r>
            <a:r>
              <a:rPr lang="ko-KR" altLang="en-US" sz="2400" b="1" dirty="0" smtClean="0">
                <a:latin typeface="+mn-ea"/>
              </a:rPr>
              <a:t>오사카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715226" y="2124745"/>
            <a:ext cx="7848872" cy="3718198"/>
            <a:chOff x="323528" y="1556792"/>
            <a:chExt cx="8352928" cy="3997473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5157192"/>
              <a:ext cx="3024336" cy="39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latin typeface="+mn-ea"/>
                </a:rPr>
                <a:t>가이유칸</a:t>
              </a:r>
              <a:r>
                <a:rPr lang="ko-KR" altLang="en-US" b="1" dirty="0" smtClean="0">
                  <a:latin typeface="+mn-ea"/>
                </a:rPr>
                <a:t> 수족관</a:t>
              </a:r>
              <a:endParaRPr lang="ko-KR" altLang="en-US" b="1" dirty="0">
                <a:latin typeface="+mn-ea"/>
              </a:endParaRPr>
            </a:p>
          </p:txBody>
        </p:sp>
        <p:pic>
          <p:nvPicPr>
            <p:cNvPr id="12" name="그림 11" descr="가이유칸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556792"/>
              <a:ext cx="4104456" cy="3168352"/>
            </a:xfrm>
            <a:prstGeom prst="rect">
              <a:avLst/>
            </a:prstGeom>
          </p:spPr>
        </p:pic>
        <p:pic>
          <p:nvPicPr>
            <p:cNvPr id="13" name="그림 12" descr="df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7984" y="1556792"/>
              <a:ext cx="4248472" cy="3168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atin typeface="+mn-ea"/>
              </a:rPr>
              <a:t>간사이지방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 &lt;</a:t>
            </a:r>
            <a:r>
              <a:rPr lang="ko-KR" altLang="en-US" sz="2400" b="1" dirty="0" smtClean="0">
                <a:latin typeface="+mn-ea"/>
              </a:rPr>
              <a:t>오사카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45806" y="2201293"/>
            <a:ext cx="8052387" cy="3613264"/>
            <a:chOff x="251520" y="1412776"/>
            <a:chExt cx="8628451" cy="3874974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4891667"/>
              <a:ext cx="3024336" cy="39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latin typeface="+mn-ea"/>
                </a:rPr>
                <a:t>우메다</a:t>
              </a:r>
              <a:r>
                <a:rPr lang="ko-KR" altLang="en-US" b="1" dirty="0" smtClean="0">
                  <a:latin typeface="+mn-ea"/>
                </a:rPr>
                <a:t> 공중정원</a:t>
              </a:r>
              <a:endParaRPr lang="ko-KR" altLang="en-US" b="1" dirty="0">
                <a:latin typeface="+mn-ea"/>
              </a:endParaRPr>
            </a:p>
          </p:txBody>
        </p:sp>
        <p:pic>
          <p:nvPicPr>
            <p:cNvPr id="16" name="그림 15" descr="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992" y="1412776"/>
              <a:ext cx="4379979" cy="3284984"/>
            </a:xfrm>
            <a:prstGeom prst="rect">
              <a:avLst/>
            </a:prstGeom>
          </p:spPr>
        </p:pic>
        <p:pic>
          <p:nvPicPr>
            <p:cNvPr id="17" name="그림 16" descr="k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1412776"/>
              <a:ext cx="4355975" cy="3266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0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atin typeface="+mn-ea"/>
              </a:rPr>
              <a:t>간사이지방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 &lt;</a:t>
            </a:r>
            <a:r>
              <a:rPr lang="ko-KR" altLang="en-US" sz="2400" b="1" dirty="0" smtClean="0">
                <a:latin typeface="+mn-ea"/>
              </a:rPr>
              <a:t>오사카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67544" y="2132856"/>
            <a:ext cx="3751739" cy="3537291"/>
            <a:chOff x="251520" y="1556792"/>
            <a:chExt cx="4176464" cy="4100551"/>
          </a:xfrm>
        </p:grpSpPr>
        <p:sp>
          <p:nvSpPr>
            <p:cNvPr id="13" name="TextBox 12"/>
            <p:cNvSpPr txBox="1"/>
            <p:nvPr/>
          </p:nvSpPr>
          <p:spPr>
            <a:xfrm>
              <a:off x="971600" y="5229200"/>
              <a:ext cx="3024337" cy="42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latin typeface="+mn-ea"/>
                </a:rPr>
                <a:t>글리코</a:t>
              </a:r>
              <a:r>
                <a:rPr lang="ko-KR" altLang="en-US" b="1" dirty="0" err="1">
                  <a:latin typeface="+mn-ea"/>
                </a:rPr>
                <a:t>상</a:t>
              </a:r>
              <a:endParaRPr lang="ko-KR" altLang="en-US" b="1" dirty="0">
                <a:latin typeface="+mn-ea"/>
              </a:endParaRPr>
            </a:p>
          </p:txBody>
        </p:sp>
        <p:pic>
          <p:nvPicPr>
            <p:cNvPr id="18" name="그림 17" descr="rmfflz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556792"/>
              <a:ext cx="4176464" cy="3320988"/>
            </a:xfrm>
            <a:prstGeom prst="rect">
              <a:avLst/>
            </a:prstGeom>
          </p:spPr>
        </p:pic>
      </p:grpSp>
      <p:grpSp>
        <p:nvGrpSpPr>
          <p:cNvPr id="19" name="그룹 18"/>
          <p:cNvGrpSpPr/>
          <p:nvPr/>
        </p:nvGrpSpPr>
        <p:grpSpPr>
          <a:xfrm>
            <a:off x="4716016" y="2132856"/>
            <a:ext cx="3816424" cy="3537290"/>
            <a:chOff x="4499992" y="1556792"/>
            <a:chExt cx="4248472" cy="4100550"/>
          </a:xfrm>
        </p:grpSpPr>
        <p:pic>
          <p:nvPicPr>
            <p:cNvPr id="20" name="그림 19" descr="externalFil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992" y="1556792"/>
              <a:ext cx="4248472" cy="33123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004048" y="5229200"/>
              <a:ext cx="3528391" cy="428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latin typeface="+mn-ea"/>
                </a:rPr>
                <a:t>유니버셜</a:t>
              </a:r>
              <a:r>
                <a:rPr lang="ko-KR" altLang="en-US" b="1" dirty="0" smtClean="0">
                  <a:latin typeface="+mn-ea"/>
                </a:rPr>
                <a:t> 스튜디오</a:t>
              </a:r>
              <a:endParaRPr lang="ko-KR" altLang="en-US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3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n-ea"/>
              </a:rPr>
              <a:t>오사카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 &lt;</a:t>
            </a:r>
            <a:r>
              <a:rPr lang="ko-KR" altLang="en-US" sz="2400" b="1" dirty="0" smtClean="0">
                <a:latin typeface="+mn-ea"/>
              </a:rPr>
              <a:t>특산물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pic>
        <p:nvPicPr>
          <p:cNvPr id="15" name="그림 14" descr="d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454" y="2276872"/>
            <a:ext cx="3693188" cy="27363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9801" y="5258375"/>
            <a:ext cx="1962039" cy="69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오코노미야끼</a:t>
            </a:r>
            <a:endParaRPr lang="en-US" altLang="ko-KR" b="1" dirty="0" smtClean="0"/>
          </a:p>
          <a:p>
            <a:endParaRPr lang="ko-KR" altLang="en-US" dirty="0"/>
          </a:p>
        </p:txBody>
      </p:sp>
      <p:pic>
        <p:nvPicPr>
          <p:cNvPr id="22" name="그림 21" descr="yu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3403" y="2242774"/>
            <a:ext cx="3511005" cy="27704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34448" y="5229200"/>
            <a:ext cx="1733896" cy="39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다코야끼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22421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8" name="그림 7" descr="규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3" y="1700808"/>
            <a:ext cx="3888432" cy="36537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5896" y="54452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후쿠오카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87204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atin typeface="+mn-ea"/>
              </a:rPr>
              <a:t>큐슈지방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 &lt;</a:t>
            </a:r>
            <a:r>
              <a:rPr lang="ko-KR" altLang="en-US" sz="2400" b="1" dirty="0" err="1" smtClean="0">
                <a:latin typeface="+mn-ea"/>
              </a:rPr>
              <a:t>후쿠오카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71600" y="2285776"/>
            <a:ext cx="3127205" cy="3467567"/>
            <a:chOff x="395536" y="1556792"/>
            <a:chExt cx="4032448" cy="4029594"/>
          </a:xfrm>
        </p:grpSpPr>
        <p:sp>
          <p:nvSpPr>
            <p:cNvPr id="13" name="TextBox 12"/>
            <p:cNvSpPr txBox="1"/>
            <p:nvPr/>
          </p:nvSpPr>
          <p:spPr>
            <a:xfrm>
              <a:off x="1187623" y="5157192"/>
              <a:ext cx="2448272" cy="42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latin typeface="+mn-ea"/>
                </a:rPr>
                <a:t>모모치해</a:t>
              </a:r>
              <a:r>
                <a:rPr lang="ko-KR" altLang="en-US" b="1" dirty="0" err="1">
                  <a:latin typeface="+mn-ea"/>
                </a:rPr>
                <a:t>변</a:t>
              </a:r>
              <a:endParaRPr lang="ko-KR" altLang="en-US" b="1" dirty="0">
                <a:latin typeface="+mn-ea"/>
              </a:endParaRPr>
            </a:p>
          </p:txBody>
        </p:sp>
        <p:pic>
          <p:nvPicPr>
            <p:cNvPr id="14" name="그림 13" descr="sde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1556792"/>
              <a:ext cx="4032448" cy="3240360"/>
            </a:xfrm>
            <a:prstGeom prst="rect">
              <a:avLst/>
            </a:prstGeom>
          </p:spPr>
        </p:pic>
      </p:grpSp>
      <p:grpSp>
        <p:nvGrpSpPr>
          <p:cNvPr id="17" name="그룹 16"/>
          <p:cNvGrpSpPr/>
          <p:nvPr/>
        </p:nvGrpSpPr>
        <p:grpSpPr>
          <a:xfrm>
            <a:off x="5364088" y="2213768"/>
            <a:ext cx="2736304" cy="3591496"/>
            <a:chOff x="4788024" y="1484784"/>
            <a:chExt cx="3528392" cy="4173610"/>
          </a:xfrm>
        </p:grpSpPr>
        <p:sp>
          <p:nvSpPr>
            <p:cNvPr id="18" name="TextBox 17"/>
            <p:cNvSpPr txBox="1"/>
            <p:nvPr/>
          </p:nvSpPr>
          <p:spPr>
            <a:xfrm>
              <a:off x="5580112" y="5229200"/>
              <a:ext cx="2232248" cy="42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latin typeface="+mn-ea"/>
                </a:rPr>
                <a:t>후쿠오카타</a:t>
              </a:r>
              <a:r>
                <a:rPr lang="ko-KR" altLang="en-US" b="1" dirty="0" err="1">
                  <a:latin typeface="+mn-ea"/>
                </a:rPr>
                <a:t>워</a:t>
              </a:r>
              <a:endParaRPr lang="ko-KR" altLang="en-US" b="1" dirty="0">
                <a:latin typeface="+mn-ea"/>
              </a:endParaRPr>
            </a:p>
          </p:txBody>
        </p:sp>
        <p:pic>
          <p:nvPicPr>
            <p:cNvPr id="19" name="그림 18" descr="bsts_2801_i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024" y="1484784"/>
              <a:ext cx="3528392" cy="3356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0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atin typeface="+mn-ea"/>
              </a:rPr>
              <a:t>큐슈지방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 &lt;</a:t>
            </a:r>
            <a:r>
              <a:rPr lang="ko-KR" altLang="en-US" sz="2400" b="1" dirty="0" err="1" smtClean="0">
                <a:latin typeface="+mn-ea"/>
              </a:rPr>
              <a:t>후쿠오카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619672" y="2166268"/>
            <a:ext cx="5112568" cy="3648288"/>
            <a:chOff x="1979712" y="1340768"/>
            <a:chExt cx="5904656" cy="4392327"/>
          </a:xfrm>
        </p:grpSpPr>
        <p:sp>
          <p:nvSpPr>
            <p:cNvPr id="16" name="TextBox 15"/>
            <p:cNvSpPr txBox="1"/>
            <p:nvPr/>
          </p:nvSpPr>
          <p:spPr>
            <a:xfrm>
              <a:off x="3606485" y="5288441"/>
              <a:ext cx="2448272" cy="444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latin typeface="+mn-ea"/>
                </a:rPr>
                <a:t>디자이후</a:t>
              </a:r>
              <a:r>
                <a:rPr lang="ko-KR" altLang="en-US" b="1" dirty="0" smtClean="0">
                  <a:latin typeface="+mn-ea"/>
                </a:rPr>
                <a:t> </a:t>
              </a:r>
              <a:r>
                <a:rPr lang="ko-KR" altLang="en-US" b="1" dirty="0" err="1" smtClean="0">
                  <a:latin typeface="+mn-ea"/>
                </a:rPr>
                <a:t>천만궁</a:t>
              </a:r>
              <a:endParaRPr lang="ko-KR" altLang="en-US" b="1" dirty="0">
                <a:latin typeface="+mn-ea"/>
              </a:endParaRPr>
            </a:p>
          </p:txBody>
        </p:sp>
        <p:pic>
          <p:nvPicPr>
            <p:cNvPr id="20" name="그림 19" descr="디자이후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712" y="1340768"/>
              <a:ext cx="5904656" cy="3840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3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atin typeface="+mn-ea"/>
              </a:rPr>
              <a:t>후쿠오</a:t>
            </a:r>
            <a:r>
              <a:rPr lang="ko-KR" altLang="en-US" sz="1600" b="1" dirty="0" err="1">
                <a:latin typeface="+mn-ea"/>
              </a:rPr>
              <a:t>카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 &lt;</a:t>
            </a:r>
            <a:r>
              <a:rPr lang="ko-KR" altLang="en-US" sz="2400" b="1" dirty="0" smtClean="0">
                <a:latin typeface="+mn-ea"/>
              </a:rPr>
              <a:t>특산물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pic>
        <p:nvPicPr>
          <p:cNvPr id="10" name="그림 9" descr="쯔꾸시모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9500" y="2060848"/>
            <a:ext cx="1994815" cy="1800198"/>
          </a:xfrm>
          <a:prstGeom prst="rect">
            <a:avLst/>
          </a:prstGeom>
        </p:spPr>
      </p:pic>
      <p:pic>
        <p:nvPicPr>
          <p:cNvPr id="11" name="그림 10" descr="gdg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571" y="2060848"/>
            <a:ext cx="1946160" cy="1800198"/>
          </a:xfrm>
          <a:prstGeom prst="rect">
            <a:avLst/>
          </a:prstGeom>
        </p:spPr>
      </p:pic>
      <p:pic>
        <p:nvPicPr>
          <p:cNvPr id="12" name="그림 11" descr="돈코츠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8462" y="4042841"/>
            <a:ext cx="2092123" cy="1819237"/>
          </a:xfrm>
          <a:prstGeom prst="rect">
            <a:avLst/>
          </a:prstGeom>
        </p:spPr>
      </p:pic>
      <p:pic>
        <p:nvPicPr>
          <p:cNvPr id="13" name="그림 12" descr="hfhf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5432" y="2060849"/>
            <a:ext cx="1800200" cy="1800198"/>
          </a:xfrm>
          <a:prstGeom prst="rect">
            <a:avLst/>
          </a:prstGeom>
        </p:spPr>
      </p:pic>
      <p:pic>
        <p:nvPicPr>
          <p:cNvPr id="14" name="그림 13" descr="모ㅛ츠나베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4039084"/>
            <a:ext cx="218943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1579437" y="1261209"/>
            <a:ext cx="63049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0" b="1" spc="-450" dirty="0" smtClean="0">
                <a:solidFill>
                  <a:srgbClr val="8B72AA">
                    <a:alpha val="99000"/>
                  </a:srgbClr>
                </a:solidFill>
                <a:latin typeface="+mj-ea"/>
                <a:ea typeface="+mj-ea"/>
              </a:rPr>
              <a:t>관광의 개념과 기능</a:t>
            </a:r>
            <a:endParaRPr lang="ko-KR" altLang="en-US" sz="6000" b="1" spc="-450" dirty="0">
              <a:solidFill>
                <a:srgbClr val="749BCA">
                  <a:alpha val="98824"/>
                </a:srgbClr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342899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450" dirty="0" smtClean="0">
                <a:solidFill>
                  <a:srgbClr val="8B72AA">
                    <a:alpha val="99000"/>
                  </a:srgbClr>
                </a:solidFill>
                <a:latin typeface="+mj-ea"/>
                <a:ea typeface="+mj-ea"/>
              </a:rPr>
              <a:t>일본어일본학과 </a:t>
            </a:r>
            <a:endParaRPr lang="en-US" altLang="ko-KR" sz="2400" b="1" spc="-450" dirty="0" smtClean="0">
              <a:solidFill>
                <a:srgbClr val="8B72AA">
                  <a:alpha val="99000"/>
                </a:srgb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400" b="1" spc="-450" dirty="0" err="1" smtClean="0">
                <a:solidFill>
                  <a:srgbClr val="8B72AA">
                    <a:alpha val="99000"/>
                  </a:srgbClr>
                </a:solidFill>
                <a:latin typeface="+mj-ea"/>
                <a:ea typeface="+mj-ea"/>
              </a:rPr>
              <a:t>심혜</a:t>
            </a:r>
            <a:r>
              <a:rPr lang="en-US" altLang="ko-KR" sz="2400" b="1" spc="-450" dirty="0" smtClean="0">
                <a:solidFill>
                  <a:srgbClr val="8B72AA">
                    <a:alpha val="99000"/>
                  </a:srgbClr>
                </a:solidFill>
                <a:latin typeface="+mj-ea"/>
                <a:ea typeface="+mj-ea"/>
              </a:rPr>
              <a:t>*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pic>
        <p:nvPicPr>
          <p:cNvPr id="8" name="그림 7" descr="오키나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00809"/>
            <a:ext cx="4176464" cy="3624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3888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오키나와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2355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n-ea"/>
              </a:rPr>
              <a:t>&lt;</a:t>
            </a:r>
            <a:r>
              <a:rPr lang="ko-KR" altLang="en-US" sz="2400" b="1" dirty="0" smtClean="0">
                <a:latin typeface="+mn-ea"/>
              </a:rPr>
              <a:t>오키나와</a:t>
            </a:r>
            <a:r>
              <a:rPr lang="en-US" altLang="ko-KR" sz="2400" b="1" dirty="0" smtClean="0">
                <a:latin typeface="+mn-ea"/>
              </a:rPr>
              <a:t>&gt;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11560" y="2172208"/>
            <a:ext cx="3428625" cy="3426324"/>
            <a:chOff x="323528" y="1412776"/>
            <a:chExt cx="4221823" cy="3880816"/>
          </a:xfrm>
        </p:grpSpPr>
        <p:sp>
          <p:nvSpPr>
            <p:cNvPr id="11" name="TextBox 10"/>
            <p:cNvSpPr txBox="1"/>
            <p:nvPr/>
          </p:nvSpPr>
          <p:spPr>
            <a:xfrm>
              <a:off x="1187624" y="4875269"/>
              <a:ext cx="2448273" cy="41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latin typeface="+mn-ea"/>
                </a:rPr>
                <a:t>만좌</a:t>
              </a:r>
              <a:r>
                <a:rPr lang="ko-KR" altLang="en-US" b="1" dirty="0" err="1">
                  <a:latin typeface="+mn-ea"/>
                </a:rPr>
                <a:t>모</a:t>
              </a:r>
              <a:endParaRPr lang="ko-KR" altLang="en-US" b="1" dirty="0">
                <a:latin typeface="+mn-ea"/>
              </a:endParaRPr>
            </a:p>
          </p:txBody>
        </p:sp>
        <p:pic>
          <p:nvPicPr>
            <p:cNvPr id="12" name="그림 11" descr="만좌모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1412776"/>
              <a:ext cx="4221823" cy="3312368"/>
            </a:xfrm>
            <a:prstGeom prst="rect">
              <a:avLst/>
            </a:prstGeom>
          </p:spPr>
        </p:pic>
      </p:grpSp>
      <p:grpSp>
        <p:nvGrpSpPr>
          <p:cNvPr id="13" name="그룹 12"/>
          <p:cNvGrpSpPr/>
          <p:nvPr/>
        </p:nvGrpSpPr>
        <p:grpSpPr>
          <a:xfrm>
            <a:off x="4892592" y="2172208"/>
            <a:ext cx="3423824" cy="3426324"/>
            <a:chOff x="4604560" y="1412776"/>
            <a:chExt cx="4215912" cy="3880816"/>
          </a:xfrm>
        </p:grpSpPr>
        <p:sp>
          <p:nvSpPr>
            <p:cNvPr id="14" name="TextBox 13"/>
            <p:cNvSpPr txBox="1"/>
            <p:nvPr/>
          </p:nvSpPr>
          <p:spPr>
            <a:xfrm>
              <a:off x="5508104" y="4875269"/>
              <a:ext cx="2780367" cy="41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+mn-ea"/>
                </a:rPr>
                <a:t>나고 파인애플 </a:t>
              </a:r>
              <a:r>
                <a:rPr lang="ko-KR" altLang="en-US" b="1" dirty="0" err="1" smtClean="0">
                  <a:latin typeface="+mn-ea"/>
                </a:rPr>
                <a:t>파크</a:t>
              </a:r>
              <a:endParaRPr lang="ko-KR" altLang="en-US" b="1" dirty="0">
                <a:latin typeface="+mn-ea"/>
              </a:endParaRPr>
            </a:p>
          </p:txBody>
        </p:sp>
        <p:pic>
          <p:nvPicPr>
            <p:cNvPr id="15" name="그림 14" descr="나고파인애플파크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4560" y="1412776"/>
              <a:ext cx="4215912" cy="3312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45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n-ea"/>
              </a:rPr>
              <a:t>&lt;</a:t>
            </a:r>
            <a:r>
              <a:rPr lang="ko-KR" altLang="en-US" sz="2400" b="1" dirty="0" smtClean="0">
                <a:latin typeface="+mn-ea"/>
              </a:rPr>
              <a:t>오키나와</a:t>
            </a:r>
            <a:r>
              <a:rPr lang="en-US" altLang="ko-KR" sz="2400" b="1" dirty="0" smtClean="0">
                <a:latin typeface="+mn-ea"/>
              </a:rPr>
              <a:t>&gt;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778989" y="2090465"/>
            <a:ext cx="5313291" cy="3714799"/>
            <a:chOff x="755576" y="1268760"/>
            <a:chExt cx="6059215" cy="4544300"/>
          </a:xfrm>
        </p:grpSpPr>
        <p:sp>
          <p:nvSpPr>
            <p:cNvPr id="17" name="TextBox 16"/>
            <p:cNvSpPr txBox="1"/>
            <p:nvPr/>
          </p:nvSpPr>
          <p:spPr>
            <a:xfrm>
              <a:off x="2287289" y="5387094"/>
              <a:ext cx="3168351" cy="42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atin typeface="+mn-ea"/>
                </a:rPr>
                <a:t>아메리칸 빌리지</a:t>
              </a:r>
              <a:endParaRPr lang="ko-KR" altLang="en-US" b="1" dirty="0">
                <a:latin typeface="+mn-ea"/>
              </a:endParaRPr>
            </a:p>
          </p:txBody>
        </p:sp>
        <p:pic>
          <p:nvPicPr>
            <p:cNvPr id="18" name="그림 17" descr="아메리칸빌리지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576" y="1268760"/>
              <a:ext cx="6059215" cy="4036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2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0" y="764704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749BCA">
                    <a:alpha val="98824"/>
                  </a:srgbClr>
                </a:solidFill>
                <a:latin typeface="+mj-ea"/>
              </a:rPr>
              <a:t>일본의 대표적인 관광지</a:t>
            </a:r>
            <a:endParaRPr lang="ko-KR" altLang="en-US" sz="4800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n-ea"/>
              </a:rPr>
              <a:t>오키나</a:t>
            </a:r>
            <a:r>
              <a:rPr lang="ko-KR" altLang="en-US" sz="1600" b="1" dirty="0">
                <a:latin typeface="+mn-ea"/>
              </a:rPr>
              <a:t>와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- &lt;</a:t>
            </a:r>
            <a:r>
              <a:rPr lang="ko-KR" altLang="en-US" sz="2400" b="1" dirty="0" smtClean="0">
                <a:latin typeface="+mn-ea"/>
              </a:rPr>
              <a:t>특산물</a:t>
            </a:r>
            <a:r>
              <a:rPr lang="en-US" altLang="ko-KR" sz="2400" b="1" dirty="0" smtClean="0">
                <a:latin typeface="+mn-ea"/>
              </a:rPr>
              <a:t>&gt;</a:t>
            </a:r>
            <a:r>
              <a:rPr lang="ko-KR" altLang="en-US" sz="2400" b="1" dirty="0" smtClean="0">
                <a:latin typeface="+mn-ea"/>
              </a:rPr>
              <a:t> </a:t>
            </a:r>
            <a:endParaRPr lang="ko-KR" altLang="en-US" sz="2400" b="1" dirty="0">
              <a:latin typeface="+mn-ea"/>
            </a:endParaRPr>
          </a:p>
        </p:txBody>
      </p:sp>
      <p:pic>
        <p:nvPicPr>
          <p:cNvPr id="10" name="그림 9" descr="ere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9615" y="4077072"/>
            <a:ext cx="2650295" cy="1800200"/>
          </a:xfrm>
          <a:prstGeom prst="rect">
            <a:avLst/>
          </a:prstGeom>
        </p:spPr>
      </p:pic>
      <p:pic>
        <p:nvPicPr>
          <p:cNvPr id="11" name="그림 10" descr="ㄹ큐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7963" y="3212976"/>
            <a:ext cx="2700301" cy="1950217"/>
          </a:xfrm>
          <a:prstGeom prst="rect">
            <a:avLst/>
          </a:prstGeom>
        </p:spPr>
      </p:pic>
      <p:pic>
        <p:nvPicPr>
          <p:cNvPr id="12" name="그림 11" descr="칭스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9618" y="2060848"/>
            <a:ext cx="2650294" cy="195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1857770" y="1333217"/>
            <a:ext cx="5379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60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60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60611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</a:rPr>
              <a:t>관광경영학과</a:t>
            </a:r>
            <a:endParaRPr lang="en-US" altLang="ko-KR" sz="2400" b="1" spc="-450" dirty="0" smtClean="0">
              <a:solidFill>
                <a:srgbClr val="ADADAD">
                  <a:alpha val="97000"/>
                </a:srgbClr>
              </a:solidFill>
              <a:latin typeface="+mj-ea"/>
            </a:endParaRPr>
          </a:p>
          <a:p>
            <a:pPr algn="ctr"/>
            <a:r>
              <a:rPr lang="ko-KR" altLang="en-US" sz="2400" b="1" spc="-450" dirty="0" err="1" smtClean="0">
                <a:solidFill>
                  <a:srgbClr val="ADADAD">
                    <a:alpha val="97000"/>
                  </a:srgbClr>
                </a:solidFill>
                <a:latin typeface="+mj-ea"/>
              </a:rPr>
              <a:t>최은</a:t>
            </a:r>
            <a:r>
              <a:rPr lang="en-US" altLang="ko-KR" sz="24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</a:rPr>
              <a:t>*</a:t>
            </a:r>
            <a:endParaRPr lang="ko-KR" altLang="en-US" sz="2400" b="1" dirty="0">
              <a:solidFill>
                <a:srgbClr val="A9C57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05448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450" dirty="0" smtClean="0">
                <a:solidFill>
                  <a:schemeClr val="bg1">
                    <a:lumMod val="65000"/>
                  </a:schemeClr>
                </a:solidFill>
                <a:latin typeface="+mj-ea"/>
              </a:rPr>
              <a:t>1. </a:t>
            </a:r>
            <a:r>
              <a:rPr lang="ko-KR" altLang="en-US" sz="3200" b="1" spc="-450" dirty="0" smtClean="0">
                <a:solidFill>
                  <a:schemeClr val="bg1">
                    <a:lumMod val="65000"/>
                  </a:schemeClr>
                </a:solidFill>
                <a:latin typeface="+mj-ea"/>
              </a:rPr>
              <a:t>온천</a:t>
            </a:r>
            <a:r>
              <a:rPr lang="en-US" altLang="ko-KR" sz="32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3200" b="1" dirty="0">
                <a:solidFill>
                  <a:schemeClr val="bg1">
                    <a:lumMod val="65000"/>
                  </a:schemeClr>
                </a:solidFill>
              </a:rPr>
              <a:t>溫泉</a:t>
            </a:r>
            <a:r>
              <a:rPr lang="en-US" altLang="ko-KR" sz="32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altLang="ko-KR" sz="3200" b="1" spc="-450" dirty="0" smtClean="0">
              <a:solidFill>
                <a:schemeClr val="bg1">
                  <a:lumMod val="65000"/>
                </a:schemeClr>
              </a:solidFill>
              <a:latin typeface="+mj-ea"/>
            </a:endParaRPr>
          </a:p>
          <a:p>
            <a:pPr algn="ctr"/>
            <a:r>
              <a:rPr lang="en-US" altLang="ko-KR" sz="3200" b="1" spc="-450" dirty="0" smtClean="0">
                <a:solidFill>
                  <a:schemeClr val="bg1">
                    <a:lumMod val="65000"/>
                  </a:schemeClr>
                </a:solidFill>
                <a:latin typeface="+mj-ea"/>
              </a:rPr>
              <a:t>2. </a:t>
            </a:r>
            <a:r>
              <a:rPr lang="ko-KR" altLang="en-US" sz="3200" b="1" spc="-450" dirty="0" err="1" smtClean="0">
                <a:solidFill>
                  <a:schemeClr val="bg1">
                    <a:lumMod val="65000"/>
                  </a:schemeClr>
                </a:solidFill>
                <a:latin typeface="+mj-ea"/>
              </a:rPr>
              <a:t>료칸</a:t>
            </a:r>
            <a:r>
              <a:rPr lang="en-US" altLang="ko-KR" sz="32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3200" b="1" dirty="0" err="1">
                <a:solidFill>
                  <a:schemeClr val="bg1">
                    <a:lumMod val="65000"/>
                  </a:schemeClr>
                </a:solidFill>
              </a:rPr>
              <a:t>旅館</a:t>
            </a:r>
            <a:r>
              <a:rPr lang="en-US" altLang="ko-KR" sz="32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algn="ctr"/>
            <a:r>
              <a:rPr lang="en-US" altLang="ko-KR" sz="3200" b="1" spc="-450" dirty="0" smtClean="0">
                <a:solidFill>
                  <a:schemeClr val="bg1">
                    <a:lumMod val="65000"/>
                  </a:schemeClr>
                </a:solidFill>
                <a:latin typeface="+mj-ea"/>
              </a:rPr>
              <a:t>3. </a:t>
            </a:r>
            <a:r>
              <a:rPr lang="ko-KR" altLang="en-US" sz="3200" b="1" spc="-450" dirty="0" smtClean="0">
                <a:solidFill>
                  <a:schemeClr val="bg1">
                    <a:lumMod val="65000"/>
                  </a:schemeClr>
                </a:solidFill>
                <a:latin typeface="+mj-ea"/>
              </a:rPr>
              <a:t>축제</a:t>
            </a:r>
            <a:r>
              <a:rPr lang="en-US" altLang="ko-KR" sz="32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3200" b="1" dirty="0">
                <a:solidFill>
                  <a:schemeClr val="bg1">
                    <a:lumMod val="65000"/>
                  </a:schemeClr>
                </a:solidFill>
              </a:rPr>
              <a:t>祭</a:t>
            </a:r>
            <a:r>
              <a:rPr lang="ja-JP" altLang="en-US" sz="3200" b="1" dirty="0">
                <a:solidFill>
                  <a:schemeClr val="bg1">
                    <a:lumMod val="65000"/>
                  </a:schemeClr>
                </a:solidFill>
              </a:rPr>
              <a:t>り</a:t>
            </a:r>
            <a:r>
              <a:rPr lang="en-US" altLang="ja-JP" sz="32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altLang="ko-KR" sz="3200" b="1" spc="-450" dirty="0" smtClean="0">
              <a:solidFill>
                <a:schemeClr val="bg1">
                  <a:lumMod val="6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48704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843808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1. </a:t>
            </a:r>
            <a:r>
              <a:rPr lang="ko-KR" altLang="en-US" sz="2800" b="1" dirty="0"/>
              <a:t>온천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溫泉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9" name="내용 개체 틀 4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8"/>
          <a:stretch/>
        </p:blipFill>
        <p:spPr>
          <a:xfrm>
            <a:off x="1043608" y="2164204"/>
            <a:ext cx="5900894" cy="36410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55776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1)</a:t>
            </a:r>
            <a:r>
              <a:rPr lang="ko-KR" altLang="en-US" sz="2800" b="1" dirty="0" err="1"/>
              <a:t>쿠사츠</a:t>
            </a:r>
            <a:r>
              <a:rPr lang="ko-KR" altLang="en-US" sz="2800" b="1" dirty="0"/>
              <a:t> 온천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草津溫泉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0" name="내용 개체 틀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2286761"/>
            <a:ext cx="5688632" cy="34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2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71800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/>
              <a:t>湯もみ（</a:t>
            </a:r>
            <a:r>
              <a:rPr lang="ko-KR" altLang="en-US" sz="2800" b="1" dirty="0" err="1"/>
              <a:t>유모미</a:t>
            </a:r>
            <a:r>
              <a:rPr lang="ko-KR" altLang="en-US" sz="2800" b="1" dirty="0"/>
              <a:t>）</a:t>
            </a:r>
            <a:endParaRPr lang="ko-KR" altLang="en-US" sz="2800" dirty="0"/>
          </a:p>
        </p:txBody>
      </p:sp>
      <p:pic>
        <p:nvPicPr>
          <p:cNvPr id="11" name="내용 개체 틀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87290"/>
            <a:ext cx="5825553" cy="36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9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83768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2)</a:t>
            </a:r>
            <a:r>
              <a:rPr lang="ko-KR" altLang="en-US" sz="2800" b="1" dirty="0" err="1"/>
              <a:t>유후인</a:t>
            </a:r>
            <a:r>
              <a:rPr lang="ko-KR" altLang="en-US" sz="2800" b="1" dirty="0"/>
              <a:t> 온천</a:t>
            </a:r>
            <a:r>
              <a:rPr lang="en-US" altLang="ko-KR" sz="2800" b="1" dirty="0"/>
              <a:t>(</a:t>
            </a:r>
            <a:r>
              <a:rPr lang="ko-KR" altLang="en-US" sz="2800" b="1" dirty="0" err="1"/>
              <a:t>由布院溫泉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0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616624" cy="3394473"/>
          </a:xfrm>
        </p:spPr>
      </p:pic>
    </p:spTree>
    <p:extLst>
      <p:ext uri="{BB962C8B-B14F-4D97-AF65-F5344CB8AC3E}">
        <p14:creationId xmlns:p14="http://schemas.microsoft.com/office/powerpoint/2010/main" val="914493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83768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3)</a:t>
            </a:r>
            <a:r>
              <a:rPr lang="ko-KR" altLang="en-US" sz="2800" b="1" dirty="0" err="1"/>
              <a:t>게로온천</a:t>
            </a:r>
            <a:r>
              <a:rPr lang="en-US" altLang="ko-KR" sz="2800" b="1" dirty="0"/>
              <a:t>(</a:t>
            </a:r>
            <a:r>
              <a:rPr lang="ko-KR" altLang="en-US" sz="2800" b="1" dirty="0" err="1"/>
              <a:t>下呂溫泉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1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86672"/>
            <a:ext cx="5904656" cy="3554259"/>
          </a:xfrm>
        </p:spPr>
      </p:pic>
    </p:spTree>
    <p:extLst>
      <p:ext uri="{BB962C8B-B14F-4D97-AF65-F5344CB8AC3E}">
        <p14:creationId xmlns:p14="http://schemas.microsoft.com/office/powerpoint/2010/main" val="244863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942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8B72AA">
                    <a:alpha val="99000"/>
                  </a:srgbClr>
                </a:solidFill>
                <a:latin typeface="+mn-ea"/>
              </a:rPr>
              <a:t>관광의 개념과 기능</a:t>
            </a:r>
            <a:endParaRPr lang="ko-KR" altLang="en-US" sz="4800" b="1" spc="-450" dirty="0">
              <a:solidFill>
                <a:srgbClr val="8B72AA">
                  <a:alpha val="99000"/>
                </a:srgb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2636912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생활환경의 변화를 바라는 인간의 기본적인 욕구충족을 위해 일상생활권을 떠나 다시 돌아 올 예정으로 타 지역으로 여행하는 </a:t>
            </a:r>
            <a:r>
              <a:rPr lang="ko-KR" altLang="en-US" sz="2000" u="sng" dirty="0" smtClean="0">
                <a:solidFill>
                  <a:srgbClr val="FF0000"/>
                </a:solidFill>
              </a:rPr>
              <a:t>경제</a:t>
            </a:r>
            <a:r>
              <a:rPr lang="en-US" altLang="ko-KR" sz="2000" u="sng" dirty="0" smtClean="0">
                <a:solidFill>
                  <a:srgbClr val="FF0000"/>
                </a:solidFill>
              </a:rPr>
              <a:t>, </a:t>
            </a:r>
            <a:r>
              <a:rPr lang="ko-KR" altLang="en-US" sz="2000" u="sng" dirty="0" smtClean="0">
                <a:solidFill>
                  <a:srgbClr val="FF0000"/>
                </a:solidFill>
              </a:rPr>
              <a:t>사회</a:t>
            </a:r>
            <a:r>
              <a:rPr lang="en-US" altLang="ko-KR" sz="2000" u="sng" dirty="0" smtClean="0">
                <a:solidFill>
                  <a:srgbClr val="FF0000"/>
                </a:solidFill>
              </a:rPr>
              <a:t>, </a:t>
            </a:r>
            <a:r>
              <a:rPr lang="ko-KR" altLang="en-US" sz="2000" u="sng" dirty="0" smtClean="0">
                <a:solidFill>
                  <a:srgbClr val="FF0000"/>
                </a:solidFill>
              </a:rPr>
              <a:t>문화적 행위</a:t>
            </a:r>
            <a:endParaRPr lang="ko-KR" altLang="en-US" sz="2000" u="sng" dirty="0">
              <a:solidFill>
                <a:srgbClr val="FF0000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11560" y="2492896"/>
            <a:ext cx="3240360" cy="1781532"/>
            <a:chOff x="611560" y="2492896"/>
            <a:chExt cx="3240360" cy="1781532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611560" y="2492896"/>
              <a:ext cx="2520280" cy="17815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 smtClean="0">
                  <a:solidFill>
                    <a:schemeClr val="tx1"/>
                  </a:solidFill>
                </a:rPr>
                <a:t>관광이란</a:t>
              </a:r>
              <a:r>
                <a:rPr lang="en-US" altLang="ko-KR" sz="3200" b="1" dirty="0" smtClean="0">
                  <a:solidFill>
                    <a:schemeClr val="tx1"/>
                  </a:solidFill>
                </a:rPr>
                <a:t>?</a:t>
              </a:r>
              <a:endParaRPr lang="ko-KR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3347864" y="3212976"/>
              <a:ext cx="504056" cy="28803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52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83768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4)</a:t>
            </a:r>
            <a:r>
              <a:rPr lang="ko-KR" altLang="en-US" sz="2800" b="1" dirty="0" err="1"/>
              <a:t>벳푸온천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別府溫泉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0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15942"/>
            <a:ext cx="5832648" cy="3589322"/>
          </a:xfrm>
        </p:spPr>
      </p:pic>
    </p:spTree>
    <p:extLst>
      <p:ext uri="{BB962C8B-B14F-4D97-AF65-F5344CB8AC3E}">
        <p14:creationId xmlns:p14="http://schemas.microsoft.com/office/powerpoint/2010/main" val="1696894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83768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5)</a:t>
            </a:r>
            <a:r>
              <a:rPr lang="ko-KR" altLang="en-US" sz="2800" b="1" dirty="0" err="1"/>
              <a:t>아리마온천</a:t>
            </a:r>
            <a:r>
              <a:rPr lang="en-US" altLang="ko-KR" sz="2800" b="1" dirty="0"/>
              <a:t>(</a:t>
            </a:r>
            <a:r>
              <a:rPr lang="ko-KR" altLang="en-US" sz="2800" b="1" dirty="0" err="1"/>
              <a:t>有馬溫泉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1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5" y="2237706"/>
            <a:ext cx="5976664" cy="3543914"/>
          </a:xfrm>
        </p:spPr>
      </p:pic>
    </p:spTree>
    <p:extLst>
      <p:ext uri="{BB962C8B-B14F-4D97-AF65-F5344CB8AC3E}">
        <p14:creationId xmlns:p14="http://schemas.microsoft.com/office/powerpoint/2010/main" val="2188672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15816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2. </a:t>
            </a:r>
            <a:r>
              <a:rPr lang="ko-KR" altLang="en-US" sz="2800" b="1" dirty="0" err="1"/>
              <a:t>료칸</a:t>
            </a:r>
            <a:r>
              <a:rPr lang="en-US" altLang="ko-KR" sz="2800" b="1" dirty="0"/>
              <a:t>(</a:t>
            </a:r>
            <a:r>
              <a:rPr lang="ko-KR" altLang="en-US" sz="2800" b="1" dirty="0" err="1"/>
              <a:t>旅館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0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31" y="2153156"/>
            <a:ext cx="5928538" cy="3689406"/>
          </a:xfrm>
        </p:spPr>
      </p:pic>
    </p:spTree>
    <p:extLst>
      <p:ext uri="{BB962C8B-B14F-4D97-AF65-F5344CB8AC3E}">
        <p14:creationId xmlns:p14="http://schemas.microsoft.com/office/powerpoint/2010/main" val="1694581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15816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err="1"/>
              <a:t>가이세키</a:t>
            </a:r>
            <a:r>
              <a:rPr lang="en-US" altLang="ko-KR" sz="2800" b="1" dirty="0"/>
              <a:t>(</a:t>
            </a:r>
            <a:r>
              <a:rPr lang="ko-KR" altLang="en-US" sz="2800" b="1" dirty="0" err="1"/>
              <a:t>会席料理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1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93197"/>
            <a:ext cx="5976664" cy="3612067"/>
          </a:xfrm>
        </p:spPr>
      </p:pic>
    </p:spTree>
    <p:extLst>
      <p:ext uri="{BB962C8B-B14F-4D97-AF65-F5344CB8AC3E}">
        <p14:creationId xmlns:p14="http://schemas.microsoft.com/office/powerpoint/2010/main" val="3802786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59832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3. </a:t>
            </a:r>
            <a:r>
              <a:rPr lang="ko-KR" altLang="en-US" sz="2800" b="1" dirty="0"/>
              <a:t>축제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祭</a:t>
            </a:r>
            <a:r>
              <a:rPr lang="ja-JP" altLang="en-US" sz="2800" b="1" dirty="0"/>
              <a:t>り</a:t>
            </a:r>
            <a:r>
              <a:rPr lang="en-US" altLang="ja-JP" sz="2800" b="1" dirty="0"/>
              <a:t>)</a:t>
            </a:r>
            <a:endParaRPr lang="ko-KR" altLang="en-US" sz="2800" dirty="0"/>
          </a:p>
        </p:txBody>
      </p:sp>
      <p:pic>
        <p:nvPicPr>
          <p:cNvPr id="10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52020"/>
            <a:ext cx="5976664" cy="3539577"/>
          </a:xfrm>
        </p:spPr>
      </p:pic>
    </p:spTree>
    <p:extLst>
      <p:ext uri="{BB962C8B-B14F-4D97-AF65-F5344CB8AC3E}">
        <p14:creationId xmlns:p14="http://schemas.microsoft.com/office/powerpoint/2010/main" val="2526124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87824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1) </a:t>
            </a:r>
            <a:r>
              <a:rPr lang="ko-KR" altLang="en-US" sz="2800" b="1" dirty="0" err="1"/>
              <a:t>기온마츠리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祇園祭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0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69904"/>
            <a:ext cx="5880653" cy="3528392"/>
          </a:xfrm>
        </p:spPr>
      </p:pic>
    </p:spTree>
    <p:extLst>
      <p:ext uri="{BB962C8B-B14F-4D97-AF65-F5344CB8AC3E}">
        <p14:creationId xmlns:p14="http://schemas.microsoft.com/office/powerpoint/2010/main" val="2004293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43808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2) </a:t>
            </a:r>
            <a:r>
              <a:rPr lang="ko-KR" altLang="en-US" sz="2800" b="1" dirty="0" err="1"/>
              <a:t>산자마츠리</a:t>
            </a:r>
            <a:r>
              <a:rPr lang="en-US" altLang="ko-KR" sz="2800" b="1" dirty="0"/>
              <a:t>(</a:t>
            </a:r>
            <a:r>
              <a:rPr lang="ko-KR" altLang="en-US" sz="2800" b="1" dirty="0" err="1"/>
              <a:t>三社祭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1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86" y="2204864"/>
            <a:ext cx="6070642" cy="3546216"/>
          </a:xfrm>
        </p:spPr>
      </p:pic>
    </p:spTree>
    <p:extLst>
      <p:ext uri="{BB962C8B-B14F-4D97-AF65-F5344CB8AC3E}">
        <p14:creationId xmlns:p14="http://schemas.microsoft.com/office/powerpoint/2010/main" val="1176318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87824" y="162880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3) </a:t>
            </a:r>
            <a:r>
              <a:rPr lang="ko-KR" altLang="en-US" sz="2800" b="1" dirty="0" err="1"/>
              <a:t>덴진마츠리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天神祭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0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52" y="2171154"/>
            <a:ext cx="5912184" cy="3634110"/>
          </a:xfrm>
        </p:spPr>
      </p:pic>
    </p:spTree>
    <p:extLst>
      <p:ext uri="{BB962C8B-B14F-4D97-AF65-F5344CB8AC3E}">
        <p14:creationId xmlns:p14="http://schemas.microsoft.com/office/powerpoint/2010/main" val="165255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79712" y="1628800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4)</a:t>
            </a:r>
            <a:r>
              <a:rPr lang="ko-KR" altLang="en-US" sz="2800" b="1" dirty="0"/>
              <a:t>삿포로 눈 축제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さっぽろ</a:t>
            </a:r>
            <a:r>
              <a:rPr lang="ko-KR" altLang="en-US" sz="2800" b="1" dirty="0" err="1"/>
              <a:t>雪祭</a:t>
            </a:r>
            <a:r>
              <a:rPr lang="ko-KR" altLang="en-US" sz="2800" dirty="0"/>
              <a:t>り</a:t>
            </a:r>
            <a:r>
              <a:rPr lang="en-US" altLang="ko-KR" sz="2800" b="1" dirty="0"/>
              <a:t>)</a:t>
            </a:r>
            <a:endParaRPr lang="ko-KR" altLang="en-US" sz="2800" dirty="0"/>
          </a:p>
        </p:txBody>
      </p:sp>
      <p:pic>
        <p:nvPicPr>
          <p:cNvPr id="10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5904656" cy="3576859"/>
          </a:xfrm>
        </p:spPr>
      </p:pic>
    </p:spTree>
    <p:extLst>
      <p:ext uri="{BB962C8B-B14F-4D97-AF65-F5344CB8AC3E}">
        <p14:creationId xmlns:p14="http://schemas.microsoft.com/office/powerpoint/2010/main" val="226547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2370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DADAD">
                    <a:alpha val="97000"/>
                  </a:srgbClr>
                </a:solidFill>
                <a:latin typeface="+mj-ea"/>
                <a:ea typeface="+mj-ea"/>
              </a:rPr>
              <a:t>일본관광의 특징</a:t>
            </a:r>
            <a:endParaRPr lang="ko-KR" altLang="en-US" sz="4800" b="1" spc="-450" dirty="0">
              <a:solidFill>
                <a:srgbClr val="ADADAD">
                  <a:alpha val="97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59632" y="159570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5)</a:t>
            </a:r>
            <a:r>
              <a:rPr lang="ko-KR" altLang="en-US" sz="2800" b="1" dirty="0" err="1"/>
              <a:t>아오모리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네부타</a:t>
            </a:r>
            <a:r>
              <a:rPr lang="ko-KR" altLang="en-US" sz="2800" b="1" dirty="0"/>
              <a:t> </a:t>
            </a:r>
            <a:r>
              <a:rPr lang="ko-KR" altLang="en-US" sz="2800" b="1" dirty="0" err="1" smtClean="0"/>
              <a:t>마츠리</a:t>
            </a:r>
            <a:r>
              <a:rPr lang="en-US" altLang="ko-KR" sz="2800" b="1" dirty="0" smtClean="0"/>
              <a:t>(</a:t>
            </a:r>
            <a:r>
              <a:rPr lang="ko-KR" altLang="en-US" sz="2800" b="1" dirty="0" err="1"/>
              <a:t>青森</a:t>
            </a:r>
            <a:r>
              <a:rPr lang="ko-KR" altLang="en-US" sz="2800" b="1" dirty="0"/>
              <a:t>ねぶた祭</a:t>
            </a:r>
            <a:r>
              <a:rPr lang="en-US" altLang="ko-KR" sz="2800" b="1" dirty="0" smtClean="0"/>
              <a:t>)</a:t>
            </a:r>
            <a:endParaRPr lang="ko-KR" altLang="en-US" sz="2800" dirty="0"/>
          </a:p>
        </p:txBody>
      </p:sp>
      <p:pic>
        <p:nvPicPr>
          <p:cNvPr id="11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048672" cy="3528392"/>
          </a:xfrm>
        </p:spPr>
      </p:pic>
    </p:spTree>
    <p:extLst>
      <p:ext uri="{BB962C8B-B14F-4D97-AF65-F5344CB8AC3E}">
        <p14:creationId xmlns:p14="http://schemas.microsoft.com/office/powerpoint/2010/main" val="86932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942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8B72AA">
                    <a:alpha val="99000"/>
                  </a:srgbClr>
                </a:solidFill>
                <a:latin typeface="+mn-ea"/>
              </a:rPr>
              <a:t>관광의 개념과 기능</a:t>
            </a:r>
            <a:endParaRPr lang="ko-KR" altLang="en-US" sz="4800" b="1" spc="-450" dirty="0">
              <a:solidFill>
                <a:srgbClr val="8B72AA">
                  <a:alpha val="99000"/>
                </a:srgb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70080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&lt;</a:t>
            </a:r>
            <a:r>
              <a:rPr lang="ko-KR" altLang="en-US" sz="2800" b="1" dirty="0" smtClean="0"/>
              <a:t>관광의 기능</a:t>
            </a:r>
            <a:r>
              <a:rPr lang="en-US" altLang="ko-KR" sz="2800" b="1" dirty="0" smtClean="0"/>
              <a:t>&gt;</a:t>
            </a:r>
            <a:endParaRPr lang="ko-KR" altLang="en-US" sz="28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4195504" y="2348880"/>
            <a:ext cx="2680752" cy="2970912"/>
            <a:chOff x="3547432" y="2555612"/>
            <a:chExt cx="2680752" cy="2970912"/>
          </a:xfrm>
        </p:grpSpPr>
        <p:sp>
          <p:nvSpPr>
            <p:cNvPr id="18" name="TextBox 17"/>
            <p:cNvSpPr txBox="1"/>
            <p:nvPr/>
          </p:nvSpPr>
          <p:spPr>
            <a:xfrm>
              <a:off x="3563888" y="2555612"/>
              <a:ext cx="266429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국제수지의 개선</a:t>
              </a:r>
              <a:endParaRPr lang="en-US" altLang="ko-KR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7432" y="3861048"/>
              <a:ext cx="266429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교역의 촉진</a:t>
              </a:r>
              <a:endParaRPr lang="en-US" altLang="ko-KR" b="1" dirty="0">
                <a:solidFill>
                  <a:srgbClr val="7030A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7432" y="4293096"/>
              <a:ext cx="266429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조세수입의 </a:t>
              </a:r>
              <a:r>
                <a:rPr lang="ko-KR" altLang="en-US" b="1" dirty="0">
                  <a:solidFill>
                    <a:srgbClr val="7030A0"/>
                  </a:solidFill>
                </a:rPr>
                <a:t>증대</a:t>
              </a:r>
              <a:endParaRPr lang="en-US" altLang="ko-KR" b="1" dirty="0">
                <a:solidFill>
                  <a:srgbClr val="7030A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7432" y="4725144"/>
              <a:ext cx="266429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지역경제의 개발 촉진</a:t>
              </a:r>
              <a:endParaRPr lang="en-US" altLang="ko-KR" b="1" dirty="0">
                <a:solidFill>
                  <a:srgbClr val="7030A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7432" y="5157192"/>
              <a:ext cx="266429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관련산업의 발전</a:t>
              </a:r>
              <a:endParaRPr lang="ko-KR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47472" y="3429000"/>
              <a:ext cx="266429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국민소득의 증대</a:t>
              </a:r>
              <a:endParaRPr lang="en-US" altLang="ko-KR" b="1" dirty="0">
                <a:solidFill>
                  <a:srgbClr val="7030A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50900" y="2996952"/>
              <a:ext cx="266429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고용증대의 효과</a:t>
              </a:r>
              <a:endParaRPr lang="en-US" altLang="ko-KR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827584" y="2992885"/>
            <a:ext cx="2952328" cy="1516235"/>
            <a:chOff x="827584" y="2992885"/>
            <a:chExt cx="2952328" cy="1516235"/>
          </a:xfrm>
        </p:grpSpPr>
        <p:sp>
          <p:nvSpPr>
            <p:cNvPr id="13" name="타원 12"/>
            <p:cNvSpPr/>
            <p:nvPr/>
          </p:nvSpPr>
          <p:spPr>
            <a:xfrm>
              <a:off x="827584" y="2992885"/>
              <a:ext cx="2016224" cy="151623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solidFill>
                    <a:srgbClr val="7030A0"/>
                  </a:solidFill>
                </a:rPr>
                <a:t>긍정적 기능</a:t>
              </a:r>
              <a:endParaRPr lang="ko-KR" alt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6" name="오른쪽 화살표 25"/>
            <p:cNvSpPr/>
            <p:nvPr/>
          </p:nvSpPr>
          <p:spPr>
            <a:xfrm>
              <a:off x="3203848" y="3485329"/>
              <a:ext cx="576064" cy="337974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31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683568" y="1333217"/>
            <a:ext cx="77283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6000" b="1" spc="-450" dirty="0" smtClean="0">
                <a:solidFill>
                  <a:srgbClr val="A9C571">
                    <a:alpha val="98000"/>
                  </a:srgbClr>
                </a:solidFill>
                <a:latin typeface="+mj-ea"/>
                <a:ea typeface="+mj-ea"/>
              </a:rPr>
              <a:t>관광시장의 정책과 전망</a:t>
            </a:r>
            <a:endParaRPr lang="ko-KR" altLang="en-US" sz="60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3534107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A9C571"/>
                </a:solidFill>
              </a:rPr>
              <a:t>일본어일본학과 이준</a:t>
            </a:r>
            <a:r>
              <a:rPr lang="en-US" altLang="ko-KR" sz="2400" b="1" dirty="0" smtClean="0">
                <a:solidFill>
                  <a:srgbClr val="A9C571"/>
                </a:solidFill>
              </a:rPr>
              <a:t>*</a:t>
            </a:r>
            <a:endParaRPr lang="ko-KR" altLang="en-US" sz="2400" b="1" dirty="0">
              <a:solidFill>
                <a:srgbClr val="A9C57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6058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9C571">
                    <a:alpha val="98000"/>
                  </a:srgbClr>
                </a:solidFill>
                <a:latin typeface="+mj-ea"/>
                <a:ea typeface="+mj-ea"/>
              </a:rPr>
              <a:t>관광시장의 정책과 전망</a:t>
            </a:r>
            <a:endParaRPr lang="ko-KR" altLang="en-US" sz="48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7008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57200" y="1858814"/>
            <a:ext cx="8229600" cy="490066"/>
          </a:xfrm>
        </p:spPr>
        <p:txBody>
          <a:bodyPr>
            <a:noAutofit/>
          </a:bodyPr>
          <a:lstStyle/>
          <a:p>
            <a:r>
              <a:rPr lang="ko-KR" altLang="en-US" sz="3200" b="1" dirty="0" smtClean="0"/>
              <a:t>관광입국 추진 경과와 배경</a:t>
            </a:r>
            <a:endParaRPr lang="ko-KR" alt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2760017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▶ </a:t>
            </a:r>
            <a:r>
              <a:rPr lang="en-US" altLang="ko-KR" sz="2400" dirty="0" smtClean="0"/>
              <a:t>2000</a:t>
            </a:r>
            <a:r>
              <a:rPr lang="ko-KR" altLang="en-US" sz="2400" dirty="0"/>
              <a:t>년대 초반 </a:t>
            </a:r>
            <a:r>
              <a:rPr lang="en-US" altLang="ko-KR" sz="2400" dirty="0"/>
              <a:t>&lt;</a:t>
            </a:r>
            <a:r>
              <a:rPr lang="ko-KR" altLang="en-US" sz="2400" dirty="0"/>
              <a:t>관광입국</a:t>
            </a:r>
            <a:r>
              <a:rPr lang="en-US" altLang="ko-KR" sz="2400" dirty="0"/>
              <a:t>&gt;</a:t>
            </a:r>
            <a:r>
              <a:rPr lang="ko-KR" altLang="en-US" sz="2400" dirty="0"/>
              <a:t>을 선언</a:t>
            </a:r>
            <a:endParaRPr lang="en-US" altLang="ko-KR" sz="2400" dirty="0"/>
          </a:p>
          <a:p>
            <a:r>
              <a:rPr lang="ko-KR" altLang="en-US" sz="2400" dirty="0"/>
              <a:t>▶ </a:t>
            </a:r>
            <a:r>
              <a:rPr lang="en-US" altLang="ko-KR" sz="2400" dirty="0" smtClean="0"/>
              <a:t>2006</a:t>
            </a:r>
            <a:r>
              <a:rPr lang="ko-KR" altLang="en-US" sz="2400" dirty="0"/>
              <a:t>년 </a:t>
            </a:r>
            <a:r>
              <a:rPr lang="en-US" altLang="ko-KR" sz="2400" dirty="0"/>
              <a:t>&lt;</a:t>
            </a:r>
            <a:r>
              <a:rPr lang="ko-KR" altLang="en-US" sz="2400" dirty="0"/>
              <a:t>관광기본법</a:t>
            </a:r>
            <a:r>
              <a:rPr lang="en-US" altLang="ko-KR" sz="2400" dirty="0"/>
              <a:t>&gt;</a:t>
            </a:r>
            <a:r>
              <a:rPr lang="ko-KR" altLang="en-US" sz="2400" dirty="0"/>
              <a:t>을 개정한 </a:t>
            </a:r>
            <a:r>
              <a:rPr lang="en-US" altLang="ko-KR" sz="2400" dirty="0"/>
              <a:t>&lt;</a:t>
            </a:r>
            <a:r>
              <a:rPr lang="ko-KR" altLang="en-US" sz="2400" dirty="0"/>
              <a:t>관광입국추진기본법</a:t>
            </a:r>
            <a:r>
              <a:rPr lang="en-US" altLang="ko-KR" sz="2400" dirty="0"/>
              <a:t>&gt; </a:t>
            </a:r>
            <a:r>
              <a:rPr lang="ko-KR" altLang="en-US" sz="2400" dirty="0"/>
              <a:t>성립</a:t>
            </a:r>
            <a:endParaRPr lang="en-US" altLang="ko-KR" sz="2400" dirty="0"/>
          </a:p>
          <a:p>
            <a:r>
              <a:rPr lang="ko-KR" altLang="en-US" sz="2400" dirty="0"/>
              <a:t>▶ </a:t>
            </a:r>
            <a:r>
              <a:rPr lang="en-US" altLang="ko-KR" sz="2400" dirty="0" smtClean="0"/>
              <a:t>2008</a:t>
            </a:r>
            <a:r>
              <a:rPr lang="ko-KR" altLang="en-US" sz="2400" dirty="0"/>
              <a:t>년 </a:t>
            </a:r>
            <a:r>
              <a:rPr lang="en-US" altLang="ko-KR" sz="2400" dirty="0"/>
              <a:t>&lt;</a:t>
            </a:r>
            <a:r>
              <a:rPr lang="ko-KR" altLang="en-US" sz="2400" dirty="0" err="1"/>
              <a:t>관광청</a:t>
            </a:r>
            <a:r>
              <a:rPr lang="en-US" altLang="ko-KR" sz="2400" dirty="0"/>
              <a:t>&gt; </a:t>
            </a:r>
            <a:r>
              <a:rPr lang="ko-KR" altLang="en-US" sz="2400" dirty="0"/>
              <a:t>발족</a:t>
            </a:r>
            <a:endParaRPr lang="en-US" altLang="ko-KR" sz="2400" dirty="0"/>
          </a:p>
          <a:p>
            <a:r>
              <a:rPr lang="ko-KR" altLang="en-US" sz="2400" dirty="0"/>
              <a:t>▶ </a:t>
            </a:r>
            <a:r>
              <a:rPr lang="ko-KR" altLang="en-US" sz="2400" dirty="0" smtClean="0"/>
              <a:t>국가경제의 </a:t>
            </a:r>
            <a:r>
              <a:rPr lang="ko-KR" altLang="en-US" sz="2400" dirty="0"/>
              <a:t>성장을 위한 </a:t>
            </a:r>
            <a:r>
              <a:rPr lang="en-US" altLang="ko-KR" sz="2400" dirty="0"/>
              <a:t>&lt;</a:t>
            </a:r>
            <a:r>
              <a:rPr lang="ko-KR" altLang="en-US" sz="2400" dirty="0" err="1"/>
              <a:t>신성장전략</a:t>
            </a:r>
            <a:r>
              <a:rPr lang="en-US" altLang="ko-KR" sz="2400" dirty="0"/>
              <a:t>&gt; </a:t>
            </a:r>
            <a:r>
              <a:rPr lang="ko-KR" altLang="en-US" sz="2400" dirty="0"/>
              <a:t>및 </a:t>
            </a:r>
            <a:r>
              <a:rPr lang="en-US" altLang="ko-KR" sz="2400" dirty="0"/>
              <a:t>&lt;</a:t>
            </a:r>
            <a:r>
              <a:rPr lang="ko-KR" altLang="en-US" sz="2400" dirty="0"/>
              <a:t>일본재흥전략</a:t>
            </a:r>
            <a:r>
              <a:rPr lang="en-US" altLang="ko-KR" sz="2400" dirty="0"/>
              <a:t>&gt; </a:t>
            </a:r>
            <a:r>
              <a:rPr lang="ko-KR" altLang="en-US" sz="2400" dirty="0"/>
              <a:t>등 국가정책 속에서 관광전략은 긴급 경제대책의 주요 수단</a:t>
            </a:r>
          </a:p>
          <a:p>
            <a:endParaRPr lang="en-US" altLang="ko-KR" sz="2400" dirty="0"/>
          </a:p>
          <a:p>
            <a:endParaRPr lang="ko-KR" altLang="en-US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474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6058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9C571">
                    <a:alpha val="98000"/>
                  </a:srgbClr>
                </a:solidFill>
                <a:latin typeface="+mj-ea"/>
                <a:ea typeface="+mj-ea"/>
              </a:rPr>
              <a:t>관광시장의 정책과 전망</a:t>
            </a:r>
            <a:endParaRPr lang="ko-KR" altLang="en-US" sz="48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/>
              <a:t>방일외국인 관광객 수</a:t>
            </a:r>
          </a:p>
        </p:txBody>
      </p:sp>
      <p:pic>
        <p:nvPicPr>
          <p:cNvPr id="9" name="내용 개체 틀 3" descr="관광객수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420888"/>
            <a:ext cx="6840759" cy="3143462"/>
          </a:xfrm>
        </p:spPr>
      </p:pic>
    </p:spTree>
    <p:extLst>
      <p:ext uri="{BB962C8B-B14F-4D97-AF65-F5344CB8AC3E}">
        <p14:creationId xmlns:p14="http://schemas.microsoft.com/office/powerpoint/2010/main" val="1940452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6058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9C571">
                    <a:alpha val="98000"/>
                  </a:srgbClr>
                </a:solidFill>
                <a:latin typeface="+mj-ea"/>
                <a:ea typeface="+mj-ea"/>
              </a:rPr>
              <a:t>관광시장의 정책과 전망</a:t>
            </a:r>
            <a:endParaRPr lang="ko-KR" altLang="en-US" sz="48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/>
              <a:t>방일외국인 관광객 수</a:t>
            </a:r>
          </a:p>
        </p:txBody>
      </p:sp>
      <p:pic>
        <p:nvPicPr>
          <p:cNvPr id="9" name="내용 개체 틀 3" descr="201612_japanvisi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321616"/>
            <a:ext cx="5184576" cy="3483648"/>
          </a:xfrm>
        </p:spPr>
      </p:pic>
    </p:spTree>
    <p:extLst>
      <p:ext uri="{BB962C8B-B14F-4D97-AF65-F5344CB8AC3E}">
        <p14:creationId xmlns:p14="http://schemas.microsoft.com/office/powerpoint/2010/main" val="4097478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0484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6058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9C571">
                    <a:alpha val="98000"/>
                  </a:srgbClr>
                </a:solidFill>
                <a:latin typeface="+mj-ea"/>
                <a:ea typeface="+mj-ea"/>
              </a:rPr>
              <a:t>관광시장의 정책과 전망</a:t>
            </a:r>
            <a:endParaRPr lang="ko-KR" altLang="en-US" sz="48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 err="1" smtClean="0"/>
              <a:t>아베노믹스</a:t>
            </a:r>
            <a:r>
              <a:rPr lang="ko-KR" altLang="en-US" sz="3200" b="1" dirty="0" smtClean="0"/>
              <a:t> </a:t>
            </a:r>
            <a:r>
              <a:rPr lang="ko-KR" altLang="en-US" sz="3200" b="1" dirty="0"/>
              <a:t>관광전략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776860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▶ 관광정책은 </a:t>
            </a:r>
            <a:r>
              <a:rPr lang="ko-KR" altLang="en-US" sz="2400" dirty="0"/>
              <a:t>경제재건을 위한 주요정책</a:t>
            </a:r>
            <a:endParaRPr lang="en-US" altLang="ko-KR" sz="2400" dirty="0"/>
          </a:p>
          <a:p>
            <a:r>
              <a:rPr lang="ko-KR" altLang="en-US" sz="2400" dirty="0"/>
              <a:t>▶ </a:t>
            </a:r>
            <a:r>
              <a:rPr lang="en-US" altLang="ko-KR" sz="2400" dirty="0" smtClean="0"/>
              <a:t>&lt;</a:t>
            </a:r>
            <a:r>
              <a:rPr lang="en-US" altLang="ko-KR" sz="2400" dirty="0"/>
              <a:t>All Japan&gt; </a:t>
            </a:r>
            <a:r>
              <a:rPr lang="ko-KR" altLang="en-US" sz="2400" dirty="0"/>
              <a:t>전략 하에서 </a:t>
            </a:r>
            <a:r>
              <a:rPr lang="ko-KR" altLang="en-US" sz="2400" dirty="0" err="1"/>
              <a:t>쿨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재팬</a:t>
            </a:r>
            <a:r>
              <a:rPr lang="en-US" altLang="ko-KR" sz="2400" dirty="0"/>
              <a:t>(Cool Japan) </a:t>
            </a:r>
            <a:r>
              <a:rPr lang="ko-KR" altLang="en-US" sz="2400" dirty="0"/>
              <a:t>및 일본 음식 해외진출 등과 일체화된 브랜드 발신</a:t>
            </a:r>
          </a:p>
          <a:p>
            <a:r>
              <a:rPr lang="ko-KR" altLang="en-US" sz="2400" dirty="0"/>
              <a:t>▶ </a:t>
            </a:r>
            <a:r>
              <a:rPr lang="ko-KR" altLang="en-US" sz="2400" dirty="0" smtClean="0"/>
              <a:t>비자 </a:t>
            </a:r>
            <a:r>
              <a:rPr lang="ko-KR" altLang="en-US" sz="2400" dirty="0"/>
              <a:t>확대</a:t>
            </a:r>
          </a:p>
          <a:p>
            <a:r>
              <a:rPr lang="ko-KR" altLang="en-US" sz="2400" dirty="0"/>
              <a:t>▶ </a:t>
            </a:r>
            <a:r>
              <a:rPr lang="en-US" altLang="ko-KR" sz="2400" dirty="0" smtClean="0"/>
              <a:t>2020 </a:t>
            </a:r>
            <a:r>
              <a:rPr lang="ko-KR" altLang="en-US" sz="2400" dirty="0"/>
              <a:t>도쿄 올림픽 유치 성공과 대도시권 </a:t>
            </a:r>
            <a:r>
              <a:rPr lang="en-US" altLang="ko-KR" sz="2400" dirty="0"/>
              <a:t>MICE </a:t>
            </a:r>
            <a:r>
              <a:rPr lang="ko-KR" altLang="en-US" sz="2400" dirty="0"/>
              <a:t>관광 및 </a:t>
            </a:r>
            <a:r>
              <a:rPr lang="ko-KR" altLang="en-US" sz="2400" dirty="0" err="1"/>
              <a:t>특구</a:t>
            </a:r>
            <a:r>
              <a:rPr lang="ko-KR" altLang="en-US" sz="2400" dirty="0"/>
              <a:t> 지정에 따른 규제 </a:t>
            </a:r>
            <a:r>
              <a:rPr lang="ko-KR" altLang="en-US" sz="2400" dirty="0" smtClean="0"/>
              <a:t>완화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8352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0484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6058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9C571">
                    <a:alpha val="98000"/>
                  </a:srgbClr>
                </a:solidFill>
                <a:latin typeface="+mj-ea"/>
                <a:ea typeface="+mj-ea"/>
              </a:rPr>
              <a:t>관광시장의 정책과 전망</a:t>
            </a:r>
            <a:endParaRPr lang="ko-KR" altLang="en-US" sz="48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 err="1" smtClean="0"/>
              <a:t>아베노믹스</a:t>
            </a:r>
            <a:r>
              <a:rPr lang="ko-KR" altLang="en-US" sz="3200" b="1" dirty="0" smtClean="0"/>
              <a:t> </a:t>
            </a:r>
            <a:r>
              <a:rPr lang="ko-KR" altLang="en-US" sz="3200" b="1" dirty="0"/>
              <a:t>관광전략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13326"/>
            <a:ext cx="5364013" cy="342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218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0484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6058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9C571">
                    <a:alpha val="98000"/>
                  </a:srgbClr>
                </a:solidFill>
                <a:latin typeface="+mj-ea"/>
                <a:ea typeface="+mj-ea"/>
              </a:rPr>
              <a:t>관광시장의 정책과 전망</a:t>
            </a:r>
            <a:endParaRPr lang="ko-KR" altLang="en-US" sz="48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2020</a:t>
            </a:r>
            <a:r>
              <a:rPr lang="ko-KR" altLang="en-US" sz="3200" b="1" dirty="0"/>
              <a:t>년 도쿄 올림픽 관광 진흥 프로그램</a:t>
            </a:r>
          </a:p>
        </p:txBody>
      </p:sp>
      <p:graphicFrame>
        <p:nvGraphicFramePr>
          <p:cNvPr id="9" name="내용 개체 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234483"/>
              </p:ext>
            </p:extLst>
          </p:nvPr>
        </p:nvGraphicFramePr>
        <p:xfrm>
          <a:off x="971600" y="2492896"/>
          <a:ext cx="7200800" cy="3289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744416"/>
              </a:tblGrid>
              <a:tr h="6578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프로그램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57835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올림픽 개최를 활용한 방일 프로모션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Visit</a:t>
                      </a:r>
                      <a:r>
                        <a:rPr lang="en-US" altLang="ko-KR" baseline="0" dirty="0" smtClean="0"/>
                        <a:t> Japan / Cool Japan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5783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인근 국가와 광역 프로모션 검토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5783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올림픽 관련 방일 프로모션 활성화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5783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일본문화를 관광의 매력으로 발신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2474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0484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6058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9C571">
                    <a:alpha val="98000"/>
                  </a:srgbClr>
                </a:solidFill>
                <a:latin typeface="+mj-ea"/>
                <a:ea typeface="+mj-ea"/>
              </a:rPr>
              <a:t>관광시장의 정책과 전망</a:t>
            </a:r>
            <a:endParaRPr lang="ko-KR" altLang="en-US" sz="48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2020</a:t>
            </a:r>
            <a:r>
              <a:rPr lang="ko-KR" altLang="en-US" sz="3200" b="1" dirty="0"/>
              <a:t>년 도쿄 올림픽 관광 진흥 프로그램</a:t>
            </a:r>
          </a:p>
        </p:txBody>
      </p:sp>
      <p:graphicFrame>
        <p:nvGraphicFramePr>
          <p:cNvPr id="11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155907"/>
              </p:ext>
            </p:extLst>
          </p:nvPr>
        </p:nvGraphicFramePr>
        <p:xfrm>
          <a:off x="179512" y="2348880"/>
          <a:ext cx="8784976" cy="3519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5544616"/>
              </a:tblGrid>
              <a:tr h="2906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프로그램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58902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외국인 여행자의 수용태세 정비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공항 </a:t>
                      </a:r>
                      <a:r>
                        <a:rPr lang="ko-KR" altLang="en-US" sz="1600" dirty="0" err="1" smtClean="0"/>
                        <a:t>게이트웨이</a:t>
                      </a:r>
                      <a:r>
                        <a:rPr lang="ko-KR" altLang="en-US" sz="1600" dirty="0" smtClean="0"/>
                        <a:t> 기능 강화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40202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공항 </a:t>
                      </a:r>
                      <a:r>
                        <a:rPr lang="ko-KR" altLang="en-US" sz="1600" dirty="0" err="1" smtClean="0"/>
                        <a:t>접근성</a:t>
                      </a:r>
                      <a:r>
                        <a:rPr lang="ko-KR" altLang="en-US" sz="1600" dirty="0" smtClean="0"/>
                        <a:t> 개선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600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무료 공중 무선 </a:t>
                      </a:r>
                      <a:r>
                        <a:rPr lang="en-US" altLang="ko-KR" sz="1600" dirty="0" smtClean="0"/>
                        <a:t>LAN </a:t>
                      </a:r>
                      <a:r>
                        <a:rPr lang="ko-KR" altLang="en-US" sz="1600" dirty="0" smtClean="0"/>
                        <a:t>환경 정비 및 </a:t>
                      </a:r>
                      <a:r>
                        <a:rPr lang="ko-KR" altLang="en-US" sz="1600" dirty="0" err="1" smtClean="0"/>
                        <a:t>다언어</a:t>
                      </a:r>
                      <a:r>
                        <a:rPr lang="ko-KR" altLang="en-US" sz="1600" dirty="0" smtClean="0"/>
                        <a:t> 대응 철저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5890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관광안내 거점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관광 가이드 충실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5890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개최효과를 지역으로 파급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지방의 외국인 관광객 유치 충실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5890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공항에 의한 지방 </a:t>
                      </a:r>
                      <a:r>
                        <a:rPr lang="ko-KR" altLang="en-US" sz="1600" dirty="0" err="1" smtClean="0"/>
                        <a:t>접근성</a:t>
                      </a:r>
                      <a:r>
                        <a:rPr lang="ko-KR" altLang="en-US" sz="1600" dirty="0" smtClean="0"/>
                        <a:t> 충실화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5890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지방으로의 철도여행 촉진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6280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무장애화 가속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고령자 및 장애인 등을 배려한 유니버설 </a:t>
                      </a:r>
                      <a:r>
                        <a:rPr lang="ko-KR" altLang="en-US" sz="1600" dirty="0" err="1" smtClean="0"/>
                        <a:t>투어리즘</a:t>
                      </a:r>
                      <a:r>
                        <a:rPr lang="ko-KR" altLang="en-US" sz="1600" dirty="0" smtClean="0"/>
                        <a:t> 환경 정비 추진</a:t>
                      </a:r>
                      <a:endParaRPr lang="ko-KR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128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0484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6058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9C571">
                    <a:alpha val="98000"/>
                  </a:srgbClr>
                </a:solidFill>
                <a:latin typeface="+mj-ea"/>
                <a:ea typeface="+mj-ea"/>
              </a:rPr>
              <a:t>관광시장의 정책과 전망</a:t>
            </a:r>
            <a:endParaRPr lang="ko-KR" altLang="en-US" sz="48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/>
              <a:t>과학적 관광 마케팅 전략 실시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2715885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▶ 과학적이고 </a:t>
            </a:r>
            <a:r>
              <a:rPr lang="ko-KR" altLang="en-US" sz="2400" dirty="0"/>
              <a:t>합리적인 분석 하에 시장 별 방일 프로모션 방침을 책정</a:t>
            </a:r>
          </a:p>
          <a:p>
            <a:endParaRPr lang="en-US" altLang="ko-KR" sz="2400" dirty="0"/>
          </a:p>
          <a:p>
            <a:r>
              <a:rPr lang="ko-KR" altLang="en-US" sz="2400" dirty="0"/>
              <a:t>▶ </a:t>
            </a:r>
            <a:r>
              <a:rPr lang="ko-KR" altLang="en-US" sz="2400" dirty="0" smtClean="0"/>
              <a:t>비자 </a:t>
            </a:r>
            <a:r>
              <a:rPr lang="ko-KR" altLang="en-US" sz="2400" dirty="0"/>
              <a:t>요건의 전략적 완화</a:t>
            </a:r>
          </a:p>
          <a:p>
            <a:endParaRPr lang="en-US" altLang="ko-KR" sz="2400" dirty="0"/>
          </a:p>
          <a:p>
            <a:r>
              <a:rPr lang="ko-KR" altLang="en-US" sz="2400" dirty="0"/>
              <a:t>▶ </a:t>
            </a:r>
            <a:r>
              <a:rPr lang="ko-KR" altLang="en-US" sz="2400" dirty="0" smtClean="0"/>
              <a:t>항공 </a:t>
            </a:r>
            <a:r>
              <a:rPr lang="ko-KR" altLang="en-US" sz="2400" dirty="0"/>
              <a:t>네트워크 충실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32374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0484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6058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A9C571">
                    <a:alpha val="98000"/>
                  </a:srgbClr>
                </a:solidFill>
                <a:latin typeface="+mj-ea"/>
                <a:ea typeface="+mj-ea"/>
              </a:rPr>
              <a:t>관광시장의 정책과 전망</a:t>
            </a:r>
            <a:endParaRPr lang="ko-KR" altLang="en-US" sz="4800" b="1" spc="-450" dirty="0">
              <a:solidFill>
                <a:srgbClr val="A9C571">
                  <a:alpha val="98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/>
              <a:t>요약 및 시사점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2715885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▶ </a:t>
            </a:r>
            <a:r>
              <a:rPr lang="en-US" altLang="ko-KR" sz="2400" dirty="0" smtClean="0"/>
              <a:t>2000</a:t>
            </a:r>
            <a:r>
              <a:rPr lang="ko-KR" altLang="en-US" sz="2400" dirty="0"/>
              <a:t>년대 이후 관광입국 전략을 꾸준히 추진하며 관광을 통한 지역 및 국가 경제활성화에 기여</a:t>
            </a:r>
          </a:p>
          <a:p>
            <a:endParaRPr lang="en-US" altLang="ko-KR" sz="2400" dirty="0"/>
          </a:p>
          <a:p>
            <a:r>
              <a:rPr lang="ko-KR" altLang="en-US" sz="2400" dirty="0"/>
              <a:t>▶ </a:t>
            </a:r>
            <a:r>
              <a:rPr lang="ko-KR" altLang="en-US" sz="2400" dirty="0" smtClean="0"/>
              <a:t>과학적인 </a:t>
            </a:r>
            <a:r>
              <a:rPr lang="ko-KR" altLang="en-US" sz="2400" dirty="0"/>
              <a:t>시장분석으로 장기적</a:t>
            </a:r>
            <a:r>
              <a:rPr lang="en-US" altLang="ko-KR" sz="2400" dirty="0"/>
              <a:t>, </a:t>
            </a:r>
            <a:r>
              <a:rPr lang="ko-KR" altLang="en-US" sz="2400" dirty="0"/>
              <a:t>미래지향적인 관광산업의 성장을 도모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▶ </a:t>
            </a:r>
            <a:r>
              <a:rPr lang="ko-KR" altLang="en-US" sz="2400" dirty="0" smtClean="0"/>
              <a:t>관광경쟁력을 </a:t>
            </a:r>
            <a:r>
              <a:rPr lang="ko-KR" altLang="en-US" sz="2400" dirty="0"/>
              <a:t>강화하기 위해서 정부의 역할이 중요함</a:t>
            </a:r>
            <a:endParaRPr lang="en-US" altLang="ko-KR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454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4942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rgbClr val="8B72AA">
                    <a:alpha val="99000"/>
                  </a:srgbClr>
                </a:solidFill>
                <a:latin typeface="+mn-ea"/>
              </a:rPr>
              <a:t>관광의 개념과 기능</a:t>
            </a:r>
            <a:endParaRPr lang="ko-KR" altLang="en-US" sz="4800" b="1" spc="-450" dirty="0">
              <a:solidFill>
                <a:srgbClr val="8B72AA">
                  <a:alpha val="99000"/>
                </a:srgb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70080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&lt;</a:t>
            </a:r>
            <a:r>
              <a:rPr lang="ko-KR" altLang="en-US" sz="2800" b="1" dirty="0" smtClean="0"/>
              <a:t>관광의 기능</a:t>
            </a:r>
            <a:r>
              <a:rPr lang="en-US" altLang="ko-KR" sz="2800" b="1" dirty="0" smtClean="0"/>
              <a:t>&gt;</a:t>
            </a:r>
            <a:endParaRPr lang="ko-KR" altLang="en-US" sz="2800" b="1" dirty="0"/>
          </a:p>
        </p:txBody>
      </p:sp>
      <p:grpSp>
        <p:nvGrpSpPr>
          <p:cNvPr id="2" name="그룹 1"/>
          <p:cNvGrpSpPr/>
          <p:nvPr/>
        </p:nvGrpSpPr>
        <p:grpSpPr>
          <a:xfrm>
            <a:off x="4195504" y="2790220"/>
            <a:ext cx="2667764" cy="1944216"/>
            <a:chOff x="4195504" y="2790220"/>
            <a:chExt cx="2667764" cy="1944216"/>
          </a:xfrm>
        </p:grpSpPr>
        <p:sp>
          <p:nvSpPr>
            <p:cNvPr id="19" name="TextBox 18"/>
            <p:cNvSpPr txBox="1"/>
            <p:nvPr/>
          </p:nvSpPr>
          <p:spPr>
            <a:xfrm>
              <a:off x="4195504" y="3933056"/>
              <a:ext cx="266429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물가상승에 대한 우려</a:t>
              </a:r>
              <a:endParaRPr lang="en-US" altLang="ko-KR" b="1" dirty="0">
                <a:solidFill>
                  <a:srgbClr val="7030A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95504" y="4365104"/>
              <a:ext cx="266429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경제불안정에 대한 우려</a:t>
              </a:r>
              <a:endParaRPr lang="en-US" altLang="ko-KR" b="1" dirty="0">
                <a:solidFill>
                  <a:srgbClr val="7030A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95544" y="3222268"/>
              <a:ext cx="2667724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지역경제의 누수현상에 대한 우려</a:t>
              </a:r>
              <a:endParaRPr lang="en-US" altLang="ko-KR" b="1" dirty="0">
                <a:solidFill>
                  <a:srgbClr val="7030A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8972" y="2790220"/>
              <a:ext cx="266429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7030A0"/>
                  </a:solidFill>
                </a:rPr>
                <a:t>경제적 종속화의 우려</a:t>
              </a:r>
              <a:endParaRPr lang="en-US" altLang="ko-KR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827584" y="2992885"/>
            <a:ext cx="2952328" cy="1516235"/>
            <a:chOff x="827584" y="2992885"/>
            <a:chExt cx="2952328" cy="1516235"/>
          </a:xfrm>
        </p:grpSpPr>
        <p:sp>
          <p:nvSpPr>
            <p:cNvPr id="13" name="타원 12"/>
            <p:cNvSpPr/>
            <p:nvPr/>
          </p:nvSpPr>
          <p:spPr>
            <a:xfrm>
              <a:off x="827584" y="2992885"/>
              <a:ext cx="2016224" cy="151623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solidFill>
                    <a:srgbClr val="7030A0"/>
                  </a:solidFill>
                </a:rPr>
                <a:t>경제적 역기능</a:t>
              </a:r>
              <a:endParaRPr lang="ko-KR" alt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6" name="오른쪽 화살표 25"/>
            <p:cNvSpPr/>
            <p:nvPr/>
          </p:nvSpPr>
          <p:spPr>
            <a:xfrm>
              <a:off x="3203848" y="3485329"/>
              <a:ext cx="576064" cy="337974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503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B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350082" y="2492896"/>
            <a:ext cx="44438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spc="-450" dirty="0" smtClean="0">
                <a:solidFill>
                  <a:srgbClr val="F6DA8A">
                    <a:alpha val="99000"/>
                  </a:srgbClr>
                </a:solidFill>
                <a:latin typeface="아리따-돋움(TTF)-Bold" pitchFamily="18" charset="-127"/>
                <a:ea typeface="아리따-돋움(TTF)-Bold" pitchFamily="18" charset="-127"/>
              </a:rPr>
              <a:t>Thank You</a:t>
            </a:r>
            <a:endParaRPr lang="ko-KR" altLang="en-US" sz="8000" spc="-450" dirty="0">
              <a:solidFill>
                <a:srgbClr val="F6DA8A">
                  <a:alpha val="99000"/>
                </a:srgbClr>
              </a:solidFill>
              <a:latin typeface="아리따-돋움(TTF)-Bold" pitchFamily="18" charset="-127"/>
              <a:ea typeface="아리따-돋움(TTF)-Bold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>
          <a:xfrm>
            <a:off x="732034" y="1261209"/>
            <a:ext cx="75007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0" b="1" spc="-450" dirty="0" smtClean="0">
                <a:solidFill>
                  <a:schemeClr val="accent6">
                    <a:lumMod val="60000"/>
                    <a:lumOff val="40000"/>
                    <a:alpha val="99000"/>
                  </a:schemeClr>
                </a:solidFill>
                <a:latin typeface="+mn-ea"/>
              </a:rPr>
              <a:t>일본관광산업과 장단점</a:t>
            </a:r>
            <a:endParaRPr lang="ko-KR" altLang="en-US" sz="6000" b="1" spc="-450" dirty="0">
              <a:solidFill>
                <a:srgbClr val="749BCA">
                  <a:alpha val="98824"/>
                </a:srgb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42899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pc="-450" dirty="0" smtClean="0">
                <a:solidFill>
                  <a:schemeClr val="accent6">
                    <a:lumMod val="60000"/>
                    <a:lumOff val="40000"/>
                    <a:alpha val="99000"/>
                  </a:schemeClr>
                </a:solidFill>
                <a:latin typeface="+mn-ea"/>
              </a:rPr>
              <a:t> 일본어 일본학과</a:t>
            </a:r>
            <a:endParaRPr lang="en-US" altLang="ko-KR" sz="2400" b="1" spc="-450" dirty="0" smtClean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+mn-ea"/>
            </a:endParaRPr>
          </a:p>
          <a:p>
            <a:pPr algn="ctr"/>
            <a:r>
              <a:rPr lang="ko-KR" altLang="en-US" sz="2400" b="1" spc="-450" dirty="0" err="1" smtClean="0">
                <a:solidFill>
                  <a:schemeClr val="accent6">
                    <a:lumMod val="60000"/>
                    <a:lumOff val="40000"/>
                    <a:alpha val="99000"/>
                  </a:schemeClr>
                </a:solidFill>
                <a:latin typeface="+mn-ea"/>
                <a:ea typeface="+mj-ea"/>
              </a:rPr>
              <a:t>심혜</a:t>
            </a:r>
            <a:r>
              <a:rPr lang="en-US" altLang="ko-KR" sz="2400" b="1" spc="-450" dirty="0" smtClean="0">
                <a:solidFill>
                  <a:schemeClr val="accent6">
                    <a:lumMod val="60000"/>
                    <a:lumOff val="40000"/>
                    <a:alpha val="99000"/>
                  </a:schemeClr>
                </a:solidFill>
                <a:latin typeface="+mn-ea"/>
                <a:ea typeface="+mj-ea"/>
              </a:rPr>
              <a:t>*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5910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chemeClr val="accent6">
                    <a:lumMod val="60000"/>
                    <a:lumOff val="40000"/>
                    <a:alpha val="99000"/>
                  </a:schemeClr>
                </a:solidFill>
                <a:latin typeface="+mn-ea"/>
              </a:rPr>
              <a:t>일본관광산업과 장단점</a:t>
            </a:r>
            <a:endParaRPr lang="ko-KR" altLang="en-US" sz="4800" b="1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80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   &lt;</a:t>
            </a:r>
            <a:r>
              <a:rPr lang="ko-KR" altLang="en-US" sz="2800" b="1" dirty="0" smtClean="0"/>
              <a:t>일본의 관광산업</a:t>
            </a:r>
            <a:r>
              <a:rPr lang="en-US" altLang="ko-KR" sz="2800" b="1" dirty="0" smtClean="0"/>
              <a:t>&gt;</a:t>
            </a:r>
            <a:endParaRPr lang="ko-KR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636912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▶ 일본에는 </a:t>
            </a:r>
            <a:r>
              <a:rPr lang="ko-KR" altLang="en-US" sz="2000" dirty="0"/>
              <a:t>화산</a:t>
            </a:r>
            <a:r>
              <a:rPr lang="en-US" altLang="ko-KR" sz="2000" dirty="0"/>
              <a:t>, </a:t>
            </a:r>
            <a:r>
              <a:rPr lang="ko-KR" altLang="en-US" sz="2000" dirty="0"/>
              <a:t>계곡 하천</a:t>
            </a:r>
            <a:r>
              <a:rPr lang="en-US" altLang="ko-KR" sz="2000" dirty="0"/>
              <a:t>, </a:t>
            </a:r>
            <a:r>
              <a:rPr lang="ko-KR" altLang="en-US" sz="2000" dirty="0"/>
              <a:t>호수 등이 많이 있고 해안선도 복잡하고 지형의 변화가 풍부하며</a:t>
            </a:r>
            <a:r>
              <a:rPr lang="en-US" altLang="ko-KR" sz="2000" dirty="0"/>
              <a:t>, </a:t>
            </a:r>
            <a:r>
              <a:rPr lang="ko-KR" altLang="en-US" sz="2000" dirty="0"/>
              <a:t>사계절의 변화가 뚜렷하므로</a:t>
            </a:r>
            <a:r>
              <a:rPr lang="en-US" altLang="ko-KR" sz="2000" dirty="0"/>
              <a:t>, </a:t>
            </a:r>
            <a:r>
              <a:rPr lang="ko-KR" altLang="en-US" sz="2000" dirty="0"/>
              <a:t>아름다운 자연이나 경관을 즐길 </a:t>
            </a:r>
            <a:r>
              <a:rPr lang="ko-KR" altLang="en-US" sz="2000" dirty="0" smtClean="0"/>
              <a:t>수 있는 </a:t>
            </a:r>
            <a:r>
              <a:rPr lang="ko-KR" altLang="en-US" sz="2000" dirty="0"/>
              <a:t>관광지가 </a:t>
            </a:r>
            <a:r>
              <a:rPr lang="ko-KR" altLang="en-US" sz="2000" dirty="0" smtClean="0"/>
              <a:t>많음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/>
              <a:t>▶ </a:t>
            </a:r>
            <a:r>
              <a:rPr lang="ko-KR" altLang="en-US" sz="2000" dirty="0" smtClean="0"/>
              <a:t>화산이 </a:t>
            </a:r>
            <a:r>
              <a:rPr lang="ko-KR" altLang="en-US" sz="2000" dirty="0"/>
              <a:t>많이 때문에 </a:t>
            </a:r>
            <a:r>
              <a:rPr lang="ko-KR" altLang="en-US" sz="2000" dirty="0" err="1"/>
              <a:t>온천지의</a:t>
            </a:r>
            <a:r>
              <a:rPr lang="ko-KR" altLang="en-US" sz="2000" dirty="0"/>
              <a:t> 혜택을 누리고 있어서 각각 좋은 휴양지가 되고 경치가 좋은 곳은 국립공원으로 지정 </a:t>
            </a:r>
            <a:r>
              <a:rPr lang="ko-KR" altLang="en-US" sz="2000" dirty="0" smtClean="0"/>
              <a:t>되어있음</a:t>
            </a:r>
            <a:r>
              <a:rPr lang="en-US" altLang="ko-KR" sz="2000" dirty="0" smtClean="0"/>
              <a:t>. </a:t>
            </a:r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6153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33536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12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949280"/>
            <a:ext cx="914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Untitled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805264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764704"/>
            <a:ext cx="5910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-450" dirty="0" smtClean="0">
                <a:solidFill>
                  <a:schemeClr val="accent6">
                    <a:lumMod val="60000"/>
                    <a:lumOff val="40000"/>
                    <a:alpha val="99000"/>
                  </a:schemeClr>
                </a:solidFill>
                <a:latin typeface="+mn-ea"/>
              </a:rPr>
              <a:t>일본관광산업과 장단점</a:t>
            </a:r>
            <a:endParaRPr lang="ko-KR" altLang="en-US" sz="4800" b="1" spc="-450" dirty="0">
              <a:solidFill>
                <a:schemeClr val="accent6">
                  <a:lumMod val="60000"/>
                  <a:lumOff val="40000"/>
                  <a:alpha val="99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0080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   &lt;</a:t>
            </a:r>
            <a:r>
              <a:rPr lang="ko-KR" altLang="en-US" sz="2800" b="1" dirty="0" smtClean="0"/>
              <a:t>일본의 관광산업</a:t>
            </a:r>
            <a:r>
              <a:rPr lang="en-US" altLang="ko-KR" sz="2800" b="1" dirty="0" smtClean="0"/>
              <a:t>&gt;</a:t>
            </a:r>
            <a:endParaRPr lang="ko-KR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636912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▶ </a:t>
            </a:r>
            <a:r>
              <a:rPr lang="ko-KR" altLang="en-US" sz="2000" dirty="0" err="1" smtClean="0"/>
              <a:t>교토</a:t>
            </a:r>
            <a:r>
              <a:rPr lang="en-US" altLang="ko-KR" sz="2000" dirty="0"/>
              <a:t>, </a:t>
            </a:r>
            <a:r>
              <a:rPr lang="ko-KR" altLang="en-US" sz="2000" dirty="0"/>
              <a:t>나라 </a:t>
            </a:r>
            <a:r>
              <a:rPr lang="ko-KR" altLang="en-US" sz="2000" dirty="0" err="1"/>
              <a:t>가마쿠라</a:t>
            </a:r>
            <a:r>
              <a:rPr lang="ko-KR" altLang="en-US" sz="2000" dirty="0"/>
              <a:t> 및 도쿄 등 옛 정치 중심지에는 역서적인 관광자원이 풍부하며</a:t>
            </a:r>
            <a:r>
              <a:rPr lang="en-US" altLang="ko-KR" sz="2000" dirty="0"/>
              <a:t>, </a:t>
            </a:r>
            <a:r>
              <a:rPr lang="ko-KR" altLang="en-US" sz="2000" dirty="0"/>
              <a:t>그 밖에 전국 각지에 성관</a:t>
            </a:r>
            <a:r>
              <a:rPr lang="en-US" altLang="ko-KR" sz="2000" dirty="0"/>
              <a:t>(</a:t>
            </a:r>
            <a:r>
              <a:rPr lang="ko-KR" altLang="en-US" sz="2000" dirty="0"/>
              <a:t>城館</a:t>
            </a:r>
            <a:r>
              <a:rPr lang="en-US" altLang="ko-KR" sz="2000" dirty="0"/>
              <a:t>), </a:t>
            </a:r>
            <a:r>
              <a:rPr lang="ko-KR" altLang="en-US" sz="2000" dirty="0"/>
              <a:t>사적을 비롯하여 사사</a:t>
            </a:r>
            <a:r>
              <a:rPr lang="en-US" altLang="ko-KR" sz="2000" dirty="0"/>
              <a:t>(</a:t>
            </a:r>
            <a:r>
              <a:rPr lang="ko-KR" altLang="en-US" sz="2000" dirty="0"/>
              <a:t>社寺</a:t>
            </a:r>
            <a:r>
              <a:rPr lang="en-US" altLang="ko-KR" sz="2000" dirty="0"/>
              <a:t>,</a:t>
            </a:r>
            <a:r>
              <a:rPr lang="ko-KR" altLang="en-US" sz="2000" dirty="0"/>
              <a:t>신사</a:t>
            </a:r>
            <a:r>
              <a:rPr lang="en-US" altLang="ko-KR" sz="2000" dirty="0"/>
              <a:t>:</a:t>
            </a:r>
            <a:r>
              <a:rPr lang="ko-KR" altLang="en-US" sz="2000" dirty="0"/>
              <a:t>神寺</a:t>
            </a:r>
            <a:r>
              <a:rPr lang="en-US" altLang="ko-KR" sz="2000" dirty="0"/>
              <a:t>)</a:t>
            </a:r>
            <a:r>
              <a:rPr lang="ko-KR" altLang="en-US" sz="2000" dirty="0"/>
              <a:t>등이 많음</a:t>
            </a:r>
            <a:r>
              <a:rPr lang="en-US" altLang="ko-KR" sz="2000" dirty="0"/>
              <a:t>. </a:t>
            </a:r>
          </a:p>
          <a:p>
            <a:endParaRPr lang="en-US" altLang="ko-KR" sz="2000" dirty="0"/>
          </a:p>
          <a:p>
            <a:r>
              <a:rPr lang="ko-KR" altLang="en-US" sz="2000" dirty="0"/>
              <a:t>▶ </a:t>
            </a:r>
            <a:r>
              <a:rPr lang="ko-KR" altLang="en-US" sz="2000" dirty="0" err="1" smtClean="0"/>
              <a:t>교토</a:t>
            </a:r>
            <a:r>
              <a:rPr lang="en-US" altLang="ko-KR" sz="2000" dirty="0"/>
              <a:t>, </a:t>
            </a:r>
            <a:r>
              <a:rPr lang="ko-KR" altLang="en-US" sz="2000" dirty="0"/>
              <a:t>오사카</a:t>
            </a:r>
            <a:r>
              <a:rPr lang="en-US" altLang="ko-KR" sz="2000" dirty="0"/>
              <a:t>, </a:t>
            </a:r>
            <a:r>
              <a:rPr lang="ko-KR" altLang="en-US" sz="2000" dirty="0"/>
              <a:t>나고야 등 대도시에서는 고층건물</a:t>
            </a:r>
            <a:r>
              <a:rPr lang="en-US" altLang="ko-KR" sz="2000" dirty="0"/>
              <a:t>, </a:t>
            </a:r>
            <a:r>
              <a:rPr lang="ko-KR" altLang="en-US" sz="2000" dirty="0"/>
              <a:t>번화가</a:t>
            </a:r>
            <a:r>
              <a:rPr lang="en-US" altLang="ko-KR" sz="2000" dirty="0"/>
              <a:t>, </a:t>
            </a:r>
            <a:r>
              <a:rPr lang="ko-KR" altLang="en-US" sz="2000" dirty="0"/>
              <a:t>공원</a:t>
            </a:r>
            <a:r>
              <a:rPr lang="en-US" altLang="ko-KR" sz="2000" dirty="0"/>
              <a:t>, </a:t>
            </a:r>
            <a:r>
              <a:rPr lang="ko-KR" altLang="en-US" sz="2000" dirty="0"/>
              <a:t>박물관</a:t>
            </a:r>
            <a:r>
              <a:rPr lang="en-US" altLang="ko-KR" sz="2000" dirty="0"/>
              <a:t>, </a:t>
            </a:r>
            <a:r>
              <a:rPr lang="ko-KR" altLang="en-US" sz="2000" dirty="0"/>
              <a:t>미술관 등 경제대국으로서의 일본의 도시적인 관광자원을 다양하게  접할 수 있음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b="1" dirty="0" smtClean="0">
                <a:solidFill>
                  <a:srgbClr val="FF0000"/>
                </a:solidFill>
              </a:rPr>
              <a:t>근래 </a:t>
            </a:r>
            <a:r>
              <a:rPr lang="ko-KR" altLang="en-US" sz="2000" b="1" dirty="0">
                <a:solidFill>
                  <a:srgbClr val="FF0000"/>
                </a:solidFill>
              </a:rPr>
              <a:t>대중 관광여행의 시대를 맞게 되어</a:t>
            </a:r>
            <a:r>
              <a:rPr lang="en-US" altLang="ko-KR" sz="2000" b="1" dirty="0">
                <a:solidFill>
                  <a:srgbClr val="FF0000"/>
                </a:solidFill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</a:rPr>
              <a:t>관광지</a:t>
            </a:r>
            <a:r>
              <a:rPr lang="en-US" altLang="ko-KR" sz="2000" b="1" dirty="0">
                <a:solidFill>
                  <a:srgbClr val="FF0000"/>
                </a:solidFill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</a:rPr>
              <a:t>관광시설의 개발이 전국적으로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활발</a:t>
            </a:r>
            <a:endParaRPr lang="ko-KR" altLang="en-US" sz="2000" b="1" dirty="0">
              <a:solidFill>
                <a:srgbClr val="FF0000"/>
              </a:solidFill>
            </a:endParaRPr>
          </a:p>
          <a:p>
            <a:endParaRPr lang="ko-KR" altLang="en-US" sz="2000" dirty="0"/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2556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983</Words>
  <Application>Microsoft Office PowerPoint</Application>
  <PresentationFormat>화면 슬라이드 쇼(4:3)</PresentationFormat>
  <Paragraphs>231</Paragraphs>
  <Slides>60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6" baseType="lpstr">
      <vt:lpstr>굴림</vt:lpstr>
      <vt:lpstr>Arial</vt:lpstr>
      <vt:lpstr>ＭＳ Ｐゴシック</vt:lpstr>
      <vt:lpstr>맑은 고딕</vt:lpstr>
      <vt:lpstr>아리따-돋움(TTF)-Bold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관광입국 추진 경과와 배경</vt:lpstr>
      <vt:lpstr>방일외국인 관광객 수</vt:lpstr>
      <vt:lpstr>방일외국인 관광객 수</vt:lpstr>
      <vt:lpstr>아베노믹스 관광전략</vt:lpstr>
      <vt:lpstr>아베노믹스 관광전략</vt:lpstr>
      <vt:lpstr>2020년 도쿄 올림픽 관광 진흥 프로그램</vt:lpstr>
      <vt:lpstr>2020년 도쿄 올림픽 관광 진흥 프로그램</vt:lpstr>
      <vt:lpstr>과학적 관광 마케팅 전략 실시</vt:lpstr>
      <vt:lpstr>요약 및 시사점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Microsoft</cp:lastModifiedBy>
  <cp:revision>35</cp:revision>
  <dcterms:created xsi:type="dcterms:W3CDTF">2015-08-17T13:21:06Z</dcterms:created>
  <dcterms:modified xsi:type="dcterms:W3CDTF">2017-03-31T07:46:33Z</dcterms:modified>
</cp:coreProperties>
</file>