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8010"/>
    <p:restoredTop sz="94761"/>
  </p:normalViewPr>
  <p:slideViewPr>
    <p:cSldViewPr>
      <p:cViewPr>
        <p:scale>
          <a:sx n="117" d="100"/>
          <a:sy n="117" d="100"/>
        </p:scale>
        <p:origin x="-354" y="180"/>
      </p:cViewPr>
      <p:guideLst>
        <p:guide orient="horz" pos="2159"/>
        <p:guide orient="horz" pos="201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1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BF7FB9D-F156-41BC-986E-CA0D65ABB1A8}" type="datetime1">
              <a:rPr lang="ko-KR" altLang="en-US"/>
              <a:pPr lvl="0"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34F7367C-0FDA-4629-B3A2-B65A3A779860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직사각형 9917"/>
          <p:cNvSpPr/>
          <p:nvPr/>
        </p:nvSpPr>
        <p:spPr>
          <a:xfrm>
            <a:off x="0" y="5000636"/>
            <a:ext cx="12192000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20" name="직사각형 9919"/>
          <p:cNvSpPr/>
          <p:nvPr/>
        </p:nvSpPr>
        <p:spPr>
          <a:xfrm>
            <a:off x="0" y="4595890"/>
            <a:ext cx="12192000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19" name="직사각형 9918"/>
          <p:cNvSpPr/>
          <p:nvPr/>
        </p:nvSpPr>
        <p:spPr>
          <a:xfrm>
            <a:off x="0" y="4071942"/>
            <a:ext cx="12192000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99" name="그림 1998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12192000" cy="27860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133600" y="1071546"/>
            <a:ext cx="9601195" cy="1470025"/>
          </a:xfrm>
        </p:spPr>
        <p:txBody>
          <a:bodyPr>
            <a:noAutofit/>
          </a:bodyPr>
          <a:lstStyle>
            <a:lvl1pPr algn="r">
              <a:defRPr sz="5400">
                <a:latin typeface="+mj-ea"/>
                <a:ea typeface="+mj-ea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00394" y="2541569"/>
            <a:ext cx="8534400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F23FDC96-FA5D-450F-B624-F740BF4E281A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그림 24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942"/>
            <a:ext cx="4494413" cy="2200474"/>
          </a:xfrm>
          <a:prstGeom prst="rect">
            <a:avLst/>
          </a:prstGeom>
        </p:spPr>
      </p:pic>
      <p:pic>
        <p:nvPicPr>
          <p:cNvPr id="27" name="그림 26" descr="그림2.png"/>
          <p:cNvPicPr>
            <a:picLocks noChangeAspect="1"/>
          </p:cNvPicPr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101922" y="1175642"/>
            <a:ext cx="4461904" cy="300508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7773683" y="4117902"/>
            <a:ext cx="4227859" cy="2740097"/>
          </a:xfrm>
          <a:prstGeom prst="rect">
            <a:avLst/>
          </a:prstGeom>
        </p:spPr>
      </p:pic>
      <p:grpSp>
        <p:nvGrpSpPr>
          <p:cNvPr id="6" name="그룹 27"/>
          <p:cNvGrpSpPr/>
          <p:nvPr/>
        </p:nvGrpSpPr>
        <p:grpSpPr>
          <a:xfrm rot="0" flipH="1">
            <a:off x="0" y="0"/>
            <a:ext cx="2000221" cy="6858000"/>
            <a:chOff x="7643834" y="0"/>
            <a:chExt cx="1500166" cy="6858000"/>
          </a:xfrm>
        </p:grpSpPr>
        <p:sp>
          <p:nvSpPr>
            <p:cNvPr id="7" name="직사각형 6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8" name="그림 7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그룹 14"/>
          <p:cNvGrpSpPr/>
          <p:nvPr/>
        </p:nvGrpSpPr>
        <p:grpSpPr>
          <a:xfrm rot="0" flipH="1">
            <a:off x="571461" y="0"/>
            <a:ext cx="4097825" cy="1714488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21" name="그룹 28"/>
          <p:cNvGrpSpPr/>
          <p:nvPr/>
        </p:nvGrpSpPr>
        <p:grpSpPr>
          <a:xfrm rot="16200000">
            <a:off x="-4404801" y="3303600"/>
            <a:ext cx="9144002" cy="250800"/>
            <a:chOff x="-2" y="4"/>
            <a:chExt cx="9168065" cy="250800"/>
          </a:xfrm>
        </p:grpSpPr>
        <p:sp>
          <p:nvSpPr>
            <p:cNvPr id="22" name="직사각형 21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285973" y="1928802"/>
            <a:ext cx="9296427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285973" y="3500438"/>
            <a:ext cx="2844800" cy="365125"/>
          </a:xfrm>
        </p:spPr>
        <p:txBody>
          <a:bodyPr/>
          <a:lstStyle/>
          <a:p>
            <a:pPr>
              <a:defRPr lang="ko-KR" altLang="en-US"/>
            </a:pPr>
            <a:fld id="{799F6D4A-2882-4793-B1E8-ED3E35C329F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304945" y="3500438"/>
            <a:ext cx="3258482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3500438"/>
            <a:ext cx="2844800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꽃03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85709" y="3643314"/>
            <a:ext cx="6404335" cy="2791737"/>
          </a:xfrm>
          <a:prstGeom prst="rect">
            <a:avLst/>
          </a:prstGeom>
        </p:spPr>
      </p:pic>
      <p:sp>
        <p:nvSpPr>
          <p:cNvPr id="8197" name="Freeform 5"/>
          <p:cNvSpPr>
            <a:spLocks noEditPoints="1"/>
          </p:cNvSpPr>
          <p:nvPr/>
        </p:nvSpPr>
        <p:spPr>
          <a:xfrm rot="12086010">
            <a:off x="7714832" y="248618"/>
            <a:ext cx="1930922" cy="183627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 flipH="1">
            <a:off x="6619890" y="2678917"/>
            <a:ext cx="9144000" cy="1500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6619889" y="2678917"/>
            <a:ext cx="9144000" cy="15001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356776" y="1071546"/>
            <a:ext cx="7382933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33466" y="2331244"/>
            <a:ext cx="6475200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06951A-DFC6-465B-BC98-AE67730399A3}" type="datetime1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2017-10-08</a:t>
            </a:fld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en-US">
                <a:solidFill>
                  <a:srgbClr val="333300"/>
                </a:solidFill>
              </a:rPr>
              <a:t/>
            </a:r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858534" y="274638"/>
            <a:ext cx="110486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8" y="274638"/>
            <a:ext cx="100457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02257ED-DB66-4A32-9C20-F574EB5057BD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7603351-2832-4AAD-BCE9-A4D97BEBE94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꽃02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A0851D8-734A-4D48-9549-655097B97D14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 descr="와당그림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8191515" y="3308708"/>
            <a:ext cx="4000485" cy="36288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1085" y="1714488"/>
            <a:ext cx="10363200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1085" y="1050998"/>
            <a:ext cx="10363200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C72D998-C25E-4B18-8C49-DA63D229DB2F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8" name="그룹 193"/>
          <p:cNvGrpSpPr/>
          <p:nvPr/>
        </p:nvGrpSpPr>
        <p:grpSpPr>
          <a:xfrm rot="5400000">
            <a:off x="-1076244" y="1107245"/>
            <a:ext cx="3238405" cy="214314"/>
            <a:chOff x="0" y="0"/>
            <a:chExt cx="9144000" cy="250800"/>
          </a:xfrm>
        </p:grpSpPr>
        <p:sp>
          <p:nvSpPr>
            <p:cNvPr id="195" name="직사각형 194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6E9C4E1-8A82-44B8-ABD0-B3F565AFF9E4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rot="0">
            <a:off x="0" y="0"/>
            <a:ext cx="12192000" cy="250800"/>
            <a:chOff x="0" y="0"/>
            <a:chExt cx="9144000" cy="250800"/>
          </a:xfrm>
        </p:grpSpPr>
        <p:sp>
          <p:nvSpPr>
            <p:cNvPr id="10" name="직사각형 9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84514"/>
            <a:ext cx="53848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84514"/>
            <a:ext cx="53848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5641"/>
            <a:ext cx="12192000" cy="11270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993526A-8E18-4655-891B-DE57D7B2866D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1" name="그림 10" descr="꽃0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602192" y="1285875"/>
            <a:ext cx="10987616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1B6A4F-3032-4749-AD6F-CB8C2C056753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384159"/>
            <a:ext cx="10972800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609597" y="1285876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4"/>
          </p:nvPr>
        </p:nvSpPr>
        <p:spPr>
          <a:xfrm>
            <a:off x="6183084" y="1285876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6"/>
          <p:cNvSpPr>
            <a:spLocks noGrp="1"/>
          </p:cNvSpPr>
          <p:nvPr>
            <p:ph sz="quarter" idx="15"/>
          </p:nvPr>
        </p:nvSpPr>
        <p:spPr>
          <a:xfrm>
            <a:off x="609597" y="3786190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내용 개체 틀 6"/>
          <p:cNvSpPr>
            <a:spLocks noGrp="1"/>
          </p:cNvSpPr>
          <p:nvPr>
            <p:ph sz="quarter" idx="16"/>
          </p:nvPr>
        </p:nvSpPr>
        <p:spPr>
          <a:xfrm>
            <a:off x="6183084" y="3786190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C61120A-A887-4155-9AA7-FF367AD03E1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4438"/>
            <a:ext cx="4418360" cy="286356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 flipV="1">
            <a:off x="2235200" y="0"/>
            <a:ext cx="7679267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4"/>
          <p:cNvGrpSpPr/>
          <p:nvPr/>
        </p:nvGrpSpPr>
        <p:grpSpPr>
          <a:xfrm rot="0">
            <a:off x="9049772" y="0"/>
            <a:ext cx="3142228" cy="1314676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0" name="그룹 29"/>
          <p:cNvGrpSpPr/>
          <p:nvPr/>
        </p:nvGrpSpPr>
        <p:grpSpPr>
          <a:xfrm rot="0">
            <a:off x="2241549" y="825492"/>
            <a:ext cx="7664477" cy="4389458"/>
            <a:chOff x="1643042" y="395266"/>
            <a:chExt cx="5748358" cy="4389458"/>
          </a:xfrm>
        </p:grpSpPr>
        <p:sp>
          <p:nvSpPr>
            <p:cNvPr id="27" name="직사각형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455333" y="230190"/>
            <a:ext cx="718396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506501" y="1013622"/>
            <a:ext cx="7134573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455333" y="5219700"/>
            <a:ext cx="7183968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E7B55B4-ABD7-4977-92EB-815D4255D59E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1" name="그룹 35"/>
          <p:cNvGrpSpPr/>
          <p:nvPr/>
        </p:nvGrpSpPr>
        <p:grpSpPr>
          <a:xfrm rot="0">
            <a:off x="2128040" y="746670"/>
            <a:ext cx="492565" cy="387738"/>
            <a:chOff x="1596030" y="746670"/>
            <a:chExt cx="369424" cy="387738"/>
          </a:xfrm>
        </p:grpSpPr>
        <p:sp>
          <p:nvSpPr>
            <p:cNvPr id="33" name="자유형 32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2" name="그룹 36"/>
          <p:cNvGrpSpPr/>
          <p:nvPr/>
        </p:nvGrpSpPr>
        <p:grpSpPr>
          <a:xfrm rot="0" flipH="1">
            <a:off x="9525025" y="746670"/>
            <a:ext cx="492565" cy="387738"/>
            <a:chOff x="1596030" y="746670"/>
            <a:chExt cx="369424" cy="387738"/>
          </a:xfrm>
        </p:grpSpPr>
        <p:sp>
          <p:nvSpPr>
            <p:cNvPr id="38" name="자유형 37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3" name="그룹 39"/>
          <p:cNvGrpSpPr/>
          <p:nvPr/>
        </p:nvGrpSpPr>
        <p:grpSpPr>
          <a:xfrm rot="0" flipV="1">
            <a:off x="2128040" y="4910148"/>
            <a:ext cx="492565" cy="387738"/>
            <a:chOff x="1596030" y="746670"/>
            <a:chExt cx="369424" cy="387738"/>
          </a:xfrm>
        </p:grpSpPr>
        <p:sp>
          <p:nvSpPr>
            <p:cNvPr id="41" name="자유형 40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4" name="그룹 42"/>
          <p:cNvGrpSpPr/>
          <p:nvPr/>
        </p:nvGrpSpPr>
        <p:grpSpPr>
          <a:xfrm rot="0" flipH="1" flipV="1">
            <a:off x="9525025" y="4910148"/>
            <a:ext cx="492565" cy="387738"/>
            <a:chOff x="1596030" y="746670"/>
            <a:chExt cx="369424" cy="387738"/>
          </a:xfrm>
        </p:grpSpPr>
        <p:sp>
          <p:nvSpPr>
            <p:cNvPr id="44" name="자유형 43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0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꽃02.png"/>
          <p:cNvPicPr>
            <a:picLocks noChangeAspect="1"/>
          </p:cNvPicPr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00" y="384159"/>
            <a:ext cx="10972800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230085"/>
            <a:ext cx="10972800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F7B6038-D81C-430C-BBDD-B369DD43E7B7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그룹 9"/>
          <p:cNvGrpSpPr/>
          <p:nvPr/>
        </p:nvGrpSpPr>
        <p:grpSpPr>
          <a:xfrm rot="0">
            <a:off x="0" y="0"/>
            <a:ext cx="12192000" cy="250800"/>
            <a:chOff x="0" y="0"/>
            <a:chExt cx="9144000" cy="250800"/>
          </a:xfrm>
        </p:grpSpPr>
        <p:sp>
          <p:nvSpPr>
            <p:cNvPr id="11" name="직사각형 10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Relationship Id="rId4" Type="http://schemas.openxmlformats.org/officeDocument/2006/relationships/image" Target="../media/image2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Relationship Id="rId5" Type="http://schemas.openxmlformats.org/officeDocument/2006/relationships/image" Target="../media/image2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9.jpeg"  /><Relationship Id="rId3" Type="http://schemas.openxmlformats.org/officeDocument/2006/relationships/image" Target="../media/image3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1.jpeg"  /><Relationship Id="rId3" Type="http://schemas.openxmlformats.org/officeDocument/2006/relationships/image" Target="../media/image3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3.jpeg"  /><Relationship Id="rId3" Type="http://schemas.openxmlformats.org/officeDocument/2006/relationships/image" Target="../media/image3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bmp"  /><Relationship Id="rId3" Type="http://schemas.openxmlformats.org/officeDocument/2006/relationships/image" Target="../media/image1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emf"  /><Relationship Id="rId3" Type="http://schemas.openxmlformats.org/officeDocument/2006/relationships/image" Target="../media/image3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8.png"  /><Relationship Id="rId3" Type="http://schemas.openxmlformats.org/officeDocument/2006/relationships/image" Target="../media/image3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0.emf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bmp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고분시대(1)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311" y="291018"/>
            <a:ext cx="6156960" cy="450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고분의 외부 형태</a:t>
            </a:r>
            <a:endParaRPr lang="ko-KR" altLang="en-US" sz="24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2608" y="970384"/>
            <a:ext cx="5364324" cy="51017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38271" y="970384"/>
            <a:ext cx="4983810" cy="5101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608" y="6224536"/>
            <a:ext cx="248443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500"/>
              <a:t>▲ 전방후원분의 외부 모습</a:t>
            </a: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7088" y="1195869"/>
            <a:ext cx="5825801" cy="43125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86196" y="1193473"/>
            <a:ext cx="5750476" cy="4314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088" y="345232"/>
            <a:ext cx="27294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전방후원분의 구성</a:t>
            </a:r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6186196" y="5673012"/>
            <a:ext cx="297304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500"/>
              <a:t>▲ 원통형 하니와</a:t>
            </a:r>
            <a:r>
              <a:rPr lang="en-US" altLang="ko-KR" sz="1500"/>
              <a:t>, </a:t>
            </a:r>
            <a:r>
              <a:rPr lang="ko-KR" altLang="en-US" sz="1500"/>
              <a:t>인물형 하니와</a:t>
            </a:r>
            <a:endParaRPr lang="ko-KR" alt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267088" y="5673012"/>
            <a:ext cx="350100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500"/>
              <a:t>▲ 전방후원분의 형태를 복원한 구조물</a:t>
            </a: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10" y="345232"/>
            <a:ext cx="3209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고분의 외부 형태</a:t>
            </a:r>
            <a:endParaRPr lang="ko-KR" altLang="en-US" sz="2400"/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7910" y="1116673"/>
            <a:ext cx="4060954" cy="46962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32635" y="1267992"/>
            <a:ext cx="3547676" cy="44284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52177" y="1267992"/>
            <a:ext cx="3563015" cy="442846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4674" y="1039722"/>
            <a:ext cx="2601685" cy="46759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07449" y="892112"/>
            <a:ext cx="3703086" cy="24855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07449" y="3377682"/>
            <a:ext cx="3703086" cy="25595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71625" y="892112"/>
            <a:ext cx="3830195" cy="51237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674" y="337141"/>
            <a:ext cx="18946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하니와</a:t>
            </a:r>
            <a:r>
              <a:rPr lang="en-US" altLang="ko-KR" sz="2400"/>
              <a:t>(</a:t>
            </a:r>
            <a:r>
              <a:rPr lang="ko-KR" altLang="en-US" sz="2400"/>
              <a:t>埴輪</a:t>
            </a:r>
            <a:r>
              <a:rPr lang="en-US" altLang="ko-KR" sz="2400"/>
              <a:t>)</a:t>
            </a:r>
            <a:endParaRPr lang="en-US" altLang="ko-KR" sz="2400"/>
          </a:p>
          <a:p>
            <a:pPr lvl="0">
              <a:defRPr lang="ko-KR" altLang="en-US"/>
            </a:pP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5844" y="1284935"/>
            <a:ext cx="7029316" cy="43974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75093" y="1284935"/>
            <a:ext cx="3922857" cy="4397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342" y="453938"/>
            <a:ext cx="4146156" cy="82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atin typeface="+mj-ea"/>
                <a:ea typeface="+mj-ea"/>
                <a:cs typeface="+mj-cs"/>
              </a:rPr>
              <a:t>삼각연신수경</a:t>
            </a:r>
            <a:r>
              <a:rPr lang="en-US" altLang="zh-TW" sz="2400">
                <a:ea typeface="+mj-ea"/>
              </a:rPr>
              <a:t>(</a:t>
            </a:r>
            <a:r>
              <a:rPr lang="zh-TW" altLang="en-US" sz="2400">
                <a:ea typeface="+mj-ea"/>
              </a:rPr>
              <a:t>三角緣神獸鏡</a:t>
            </a:r>
            <a:r>
              <a:rPr lang="en-US" altLang="zh-TW" sz="2400">
                <a:ea typeface="+mj-ea"/>
              </a:rPr>
              <a:t>)</a:t>
            </a:r>
            <a:endParaRPr lang="en-US" altLang="zh-TW" sz="2400">
              <a:ea typeface="+mj-ea"/>
            </a:endParaRPr>
          </a:p>
          <a:p>
            <a:pPr lvl="0">
              <a:defRPr lang="ko-KR" altLang="en-US"/>
            </a:pP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0327" y="1354105"/>
            <a:ext cx="5807226" cy="40903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17552" y="1354104"/>
            <a:ext cx="5962461" cy="4090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26" y="523107"/>
            <a:ext cx="3195346" cy="81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스에키</a:t>
            </a:r>
            <a:r>
              <a:rPr lang="en-US" altLang="ko-KR" sz="2400"/>
              <a:t>(</a:t>
            </a:r>
            <a:r>
              <a:rPr lang="ko-KR" altLang="en-US" sz="2400"/>
              <a:t>須惠器</a:t>
            </a:r>
            <a:r>
              <a:rPr lang="en-US" altLang="ko-KR" sz="2400"/>
              <a:t>)</a:t>
            </a:r>
            <a:endParaRPr lang="en-US" altLang="ko-KR" sz="2400"/>
          </a:p>
          <a:p>
            <a:pPr lvl="0">
              <a:defRPr lang="ko-KR" altLang="en-US"/>
            </a:pP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1391" y="1154937"/>
            <a:ext cx="5796772" cy="43795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96974" y="871098"/>
            <a:ext cx="3963859" cy="466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223" y="409433"/>
            <a:ext cx="3328192" cy="445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고분시대의 생활 </a:t>
            </a:r>
            <a:r>
              <a:rPr lang="en-US" altLang="ko-KR" sz="2400"/>
              <a:t>(</a:t>
            </a:r>
            <a:r>
              <a:rPr lang="ko-KR" altLang="en-US" sz="2400"/>
              <a:t>의복</a:t>
            </a:r>
            <a:r>
              <a:rPr lang="en-US" altLang="ko-KR" sz="2400"/>
              <a:t>)</a:t>
            </a:r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204508" y="5891907"/>
            <a:ext cx="203983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500"/>
              <a:t>▲ 지배층의 의복차림</a:t>
            </a:r>
            <a:endParaRPr lang="ko-KR" alt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7949801" y="5891907"/>
            <a:ext cx="184761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500"/>
              <a:t>▲ 평민의 의복차림</a:t>
            </a: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 &amp; 훗카이도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이연교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이 지역의 선사시대는 대개   토기 의 등장을 기준으로 구석기 시대와 패총시대로 나뉘어진다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648" y="2415984"/>
            <a:ext cx="5544694" cy="371017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오키나와의 구석기 시대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오키나와는 빙하기때 까지는 해수면의 높이가 낮아서 한동안 류큐 열도가 육지에 붙어있었음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이무렵에 여러 육상동물들과 같이 들어왔을것으로 추정됨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 일본내의 화석류의 대부분은 오키나와에서 발견됨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3세기 후반에서 4세기 초기가 되면 대규모의 전방후원분(前方後圓墳) 등의 고분이 각지에서 출현</a:t>
            </a:r>
            <a:endParaRPr lang="ko-KR" altLang="en-US"/>
          </a:p>
        </p:txBody>
      </p:sp>
      <p:pic>
        <p:nvPicPr>
          <p:cNvPr id="4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042231" y="2384884"/>
            <a:ext cx="4945757" cy="3500183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2467274"/>
            <a:ext cx="5112568" cy="336764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오키나와의 구석기 시대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" y="1619196"/>
            <a:ext cx="4422979" cy="4117853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2090" y="2051250"/>
            <a:ext cx="2952559" cy="310596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오키나와의 패총시대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패총(貝塚)혹은 조개무지는 선사시대 인류가 조개를 먹고 껍데기를 모아놓은 일종의 쓰레기매립지 라는 뜻을 가짐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하지만 고고학 연구에 있어서는 금광 같은 곳으로 패총에 버려진 물건들로 당시 생활상을 엿볼수가 있다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약 1만년전부터 11세기까지 이어졌는데,이는 일본의 헤이안 시대 말이나 한국의 고려 중기까지 이어짐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오키나와의 패총시대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27550" y="1664443"/>
            <a:ext cx="4659249" cy="402736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1218" y="2033145"/>
            <a:ext cx="3034665" cy="365865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홋카이도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일본의 동북부에 거주했던 민족으로 한국이나 중국에서 나타났던 오랑캐 관념과 비슷함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71774" y="2455453"/>
            <a:ext cx="3960495" cy="3647026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5436000" y="2707200"/>
            <a:ext cx="1152000" cy="1152000"/>
          </a:xfrm>
          <a:prstGeom prst="ellipse">
            <a:avLst/>
          </a:prstGeom>
          <a:noFill/>
          <a:ln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배경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일본의 역사는 주로   간사이 (관서)에서 출발하여 점차 확대되는 형국인데   칸토 (관동)지방은 오랫동안 이민족의 영역이었고 점차 일본에 편입되고 동화되었다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규슈   남부에 살던 민족이 있기도 했다. 일본이 확장되면서 동화되었다.   구마소(熊襲)란 규슈 남부의 민족도 있었는데 일본에 동화되었다. 이들이 동화된 뒤 서남쪽으로 행진도 멈췄지만 메이지 유신 이후에   류큐 왕국 을 병합하였다. 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문화적 영향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에조(에미시)는 일본의 문화에도 크나큰 영향을 주었음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 우리가 생각하는 사무라이(갑옷입고 칼차고 말타는)도 원래는 에미시들 특유의 것이었는데 나중에 일본이 받아들임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이후 사무라이가 일본을 통치하는 지배계급이 된다는 점을 상기한다면 일본 역사에 에조의 영향이 결코 적지 않은 셈.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배경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- 야마토 정권이 일본을 다스리던 국가 형성 확립의 시대에서 고훈 시대와 아스카 시대를 합쳐서 야마토 시대라고 일컬음(250~710)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  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- 3세기 중반부터 5~6세기 말까지는 전방후원분이라는 무덤양식으로 인해 전방후원분 세기라고도 말한다.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  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- 방분, 원분, 팔각분같은 고분이 등장된 후 고분시대는 전방후원분과 함께 사라지며 철기를 사용하기 시작하는 아스카시대가 온다.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  </a:t>
            </a:r>
            <a:endParaRPr lang="ko-KR" altLang="ko-KR" sz="21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100">
                <a:latin typeface="한컴 백제 M"/>
                <a:ea typeface="한컴 백제 M"/>
              </a:rPr>
              <a:t>- 불교의 전파를 기점으로 고훈 시대와 아스카 시대를 구분 짓는다</a:t>
            </a:r>
            <a:r>
              <a:rPr lang="ko-KR" altLang="ko-KR" sz="2100">
                <a:latin typeface="함초롬바탕"/>
                <a:ea typeface="함초롬바탕"/>
              </a:rPr>
              <a:t>.</a:t>
            </a:r>
            <a:endParaRPr lang="ko-KR" altLang="ko-KR" sz="2100">
              <a:latin typeface="함초롬바탕"/>
              <a:ea typeface="함초롬바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사회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200">
                <a:latin typeface="한컴 백제 M"/>
                <a:ea typeface="한컴 백제 M"/>
              </a:rPr>
              <a:t>- 고구려의 남진정책으로 백제와 가야민들이 피난으로 인해 4세기 말에서 6세기 중기까지 도래인이 증가하기 시작함</a:t>
            </a: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200">
                <a:latin typeface="한컴 백제 M"/>
                <a:ea typeface="한컴 백제 M"/>
              </a:rPr>
              <a:t>  </a:t>
            </a: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200">
                <a:latin typeface="한컴 백제 M"/>
                <a:ea typeface="한컴 백제 M"/>
              </a:rPr>
              <a:t>- 이 시기에 일본 왕실은 도래 기술자로부터 유용한 대륙 기술을 도입하기 시작했으며 이를 위해 전면적 지원을 하였음</a:t>
            </a: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200">
                <a:latin typeface="한컴 백제 M"/>
                <a:ea typeface="한컴 백제 M"/>
              </a:rPr>
              <a:t>  </a:t>
            </a:r>
            <a:endParaRPr lang="ko-KR" altLang="ko-KR" sz="2200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 sz="2200">
                <a:latin typeface="한컴 백제 M"/>
                <a:ea typeface="한컴 백제 M"/>
              </a:rPr>
              <a:t>- 도래인들이 특혜를 받으며 외교와 경제 분야에서 실권을 장악하기 시작함</a:t>
            </a:r>
            <a:endParaRPr lang="ko-KR" altLang="ko-KR" sz="2200">
              <a:latin typeface="한컴 백제 M"/>
              <a:ea typeface="한컴 백제 M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사회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41593" y="1186376"/>
            <a:ext cx="8508813" cy="476290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ko-KR">
                <a:latin typeface="한컴 백제 M"/>
                <a:ea typeface="한컴 백제 M"/>
              </a:rPr>
              <a:t>- 중국과 한반도에서 문자와 유교가 전해짐</a:t>
            </a:r>
            <a:endParaRPr lang="ko-KR" altLang="ko-KR">
              <a:latin typeface="한컴 백제 M"/>
              <a:ea typeface="한컴 백제 M"/>
            </a:endParaRPr>
          </a:p>
          <a:p>
            <a:pPr>
              <a:defRPr lang="ko-KR" altLang="en-US"/>
            </a:pPr>
            <a:endParaRPr lang="ko-KR" altLang="ko-KR">
              <a:latin typeface="한컴 백제 M"/>
              <a:ea typeface="한컴 백제 M"/>
            </a:endParaRPr>
          </a:p>
          <a:p>
            <a:pPr>
              <a:defRPr lang="ko-KR" altLang="en-US"/>
            </a:pPr>
            <a:r>
              <a:rPr lang="ko-KR" altLang="ko-KR">
                <a:latin typeface="한컴 백제 M"/>
                <a:ea typeface="한컴 백제 M"/>
              </a:rPr>
              <a:t>- 이 시대의 사람들은 토사기와 스에기를 사용함</a:t>
            </a:r>
            <a:endParaRPr lang="ko-KR" altLang="ko-KR">
              <a:latin typeface="한컴 백제 M"/>
              <a:ea typeface="한컴 백제 M"/>
            </a:endParaRPr>
          </a:p>
        </p:txBody>
      </p:sp>
      <p:pic>
        <p:nvPicPr>
          <p:cNvPr id="4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523492" y="2960948"/>
            <a:ext cx="3957256" cy="308959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0016" y="2996952"/>
            <a:ext cx="4728338" cy="304046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대외 관계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27000">
              <a:defRPr lang="ko-KR" altLang="en-US"/>
            </a:pPr>
            <a:r>
              <a:rPr lang="ko-KR" altLang="en-US" sz="2200">
                <a:latin typeface="한컴 백제 M"/>
                <a:ea typeface="한컴 백제 M"/>
              </a:rPr>
              <a:t>백제와의 관계</a:t>
            </a:r>
            <a:endParaRPr lang="ko-KR" altLang="en-US" sz="22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endParaRPr lang="ko-KR" altLang="en-US" sz="22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- 백제의 근초고왕(재위 346년 ~ 375년)은 왜와 국교를 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수립하고 많은 선진 문화를 전했다.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- 백제와 왜의 국교 수립은 서기 366년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(진구 황후 46년, 근초고왕 21년)에</a:t>
            </a:r>
            <a:r>
              <a:rPr lang="ko-KR" altLang="en-US" sz="2000">
                <a:latin typeface="한컴 백제 M"/>
                <a:ea typeface="한컴 백제 M"/>
              </a:rPr>
              <a:t> </a:t>
            </a:r>
            <a:r>
              <a:rPr lang="ko-KR" altLang="ko-KR" sz="2000">
                <a:latin typeface="한컴 백제 M"/>
                <a:ea typeface="한컴 백제 M"/>
              </a:rPr>
              <a:t>이뤄졌다.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- 근초고왕 때, 유교경전에 밝은 아직기(阿直岐)가 일본의 태자에게 한자를 가르쳤고, 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이후 박사 왕인(王仁)은 《논어》와 《천자문》을 전하고 경사를 가르쳤다.</a:t>
            </a:r>
            <a:endParaRPr lang="ko-KR" altLang="ko-KR" sz="20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2000">
                <a:latin typeface="한컴 백제 M"/>
                <a:ea typeface="한컴 백제 M"/>
              </a:rPr>
              <a:t>  </a:t>
            </a:r>
            <a:endParaRPr lang="ko-KR" altLang="ko-KR" sz="17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1700">
                <a:latin typeface="한컴 백제 M"/>
                <a:ea typeface="한컴 백제 M"/>
              </a:rPr>
              <a:t>  </a:t>
            </a:r>
            <a:endParaRPr lang="ko-KR" altLang="ko-KR" sz="1700">
              <a:latin typeface="한컴 백제 M"/>
              <a:ea typeface="한컴 백제 M"/>
            </a:endParaRPr>
          </a:p>
          <a:p>
            <a:pPr indent="-127000">
              <a:defRPr lang="ko-KR" altLang="en-US"/>
            </a:pPr>
            <a:r>
              <a:rPr lang="ko-KR" altLang="ko-KR" sz="1000">
                <a:latin typeface="한컴 백제 M"/>
                <a:ea typeface="함초롬바탕"/>
              </a:rPr>
              <a:t>  </a:t>
            </a:r>
            <a:endParaRPr lang="ko-KR" altLang="ko-KR" sz="1000">
              <a:latin typeface="한컴 백제 M"/>
              <a:ea typeface="함초롬바탕"/>
            </a:endParaRPr>
          </a:p>
          <a:p>
            <a:pPr indent="-127000">
              <a:defRPr lang="ko-KR" altLang="en-US"/>
            </a:pPr>
            <a:endParaRPr lang="ko-KR" altLang="en-US" sz="2200">
              <a:latin typeface="한컴 백제 M"/>
              <a:ea typeface="한컴 백제 M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7176120" y="1520788"/>
            <a:ext cx="3204356" cy="24790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영상 자료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https://youtu.be/bI-aUByMCW4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65630" y="1952836"/>
            <a:ext cx="6660740" cy="361543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고분시대(2)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유지은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나비">
  <a:themeElements>
    <a:clrScheme name="나비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나비">
      <a:majorFont>
        <a:latin typeface="Verdana"/>
        <a:ea typeface="한컴 백제 M"/>
        <a:cs typeface=""/>
      </a:majorFont>
      <a:minorFont>
        <a:latin typeface="Tahoma"/>
        <a:ea typeface="한컴 윤고딕 230"/>
        <a:cs typeface=""/>
      </a:minorFont>
    </a:fontScheme>
    <a:fmtScheme name="나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432</ep:Words>
  <ep:PresentationFormat>사용자 지정</ep:PresentationFormat>
  <ep:Paragraphs>72</ep:Paragraphs>
  <ep:Slides>25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ep:HeadingPairs>
  <ep:TitlesOfParts>
    <vt:vector size="26" baseType="lpstr">
      <vt:lpstr>나비</vt:lpstr>
      <vt:lpstr>고분시대(1)</vt:lpstr>
      <vt:lpstr>정의</vt:lpstr>
      <vt:lpstr>배경</vt:lpstr>
      <vt:lpstr>사회</vt:lpstr>
      <vt:lpstr>사회</vt:lpstr>
      <vt:lpstr>문화</vt:lpstr>
      <vt:lpstr>대외 관계</vt:lpstr>
      <vt:lpstr>영상 자료</vt:lpstr>
      <vt:lpstr>고분시대(2)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오키나와 &amp; 훗카이도</vt:lpstr>
      <vt:lpstr>오키나와</vt:lpstr>
      <vt:lpstr>오키나와의 구석기 시대</vt:lpstr>
      <vt:lpstr>오키나와의 구석기 시대</vt:lpstr>
      <vt:lpstr>오키나와의 패총시대</vt:lpstr>
      <vt:lpstr>오키나와의 패총시대</vt:lpstr>
      <vt:lpstr>홋카이도</vt:lpstr>
      <vt:lpstr>배경</vt:lpstr>
      <vt:lpstr>배경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dcterms:modified xsi:type="dcterms:W3CDTF">2017-10-08T13:04:51.250</dcterms:modified>
  <cp:revision>57</cp:revision>
  <dc:title>죠몬 시대의 생활방식</dc:title>
</cp:coreProperties>
</file>