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755"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p:sldAll/>
    <p:penClr>
      <a:srgbClr val="ff0000"/>
    </p:penClr>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vertBarState="maximized">
    <p:restoredLeft sz="24578"/>
    <p:restoredTop sz="92765"/>
  </p:normalViewPr>
  <p:slideViewPr>
    <p:cSldViewPr snapToObjects="1">
      <p:cViewPr varScale="1">
        <p:scale>
          <a:sx n="100" d="100"/>
          <a:sy n="100" d="100"/>
        </p:scale>
        <p:origin x="0" y="0"/>
      </p:cViewPr>
      <p:guideLst>
        <p:guide orient="horz" pos="2159"/>
        <p:guide pos="2878"/>
      </p:guideLst>
    </p:cSldViewPr>
  </p:slideViewPr>
  <p:notesTextViewPr>
    <p:cViewPr>
      <p:scale>
        <a:sx n="100" d="100"/>
        <a:sy n="100" d="100"/>
      </p:scale>
      <p:origin x="0" y="0"/>
    </p:cViewPr>
  </p:notesTextViewPr>
  <p:gridSpacing cx="73737216" cy="73737216"/>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presProps" Target="presProps.xml"  /><Relationship Id="rId59" Type="http://schemas.openxmlformats.org/officeDocument/2006/relationships/viewProps" Target="viewProps.xml"  /><Relationship Id="rId6" Type="http://schemas.openxmlformats.org/officeDocument/2006/relationships/slide" Target="slides/slide4.xml"  /><Relationship Id="rId60" Type="http://schemas.openxmlformats.org/officeDocument/2006/relationships/theme" Target="theme/theme1.xml"  /><Relationship Id="rId61" Type="http://schemas.openxmlformats.org/officeDocument/2006/relationships/tableStyles" Target="tableStyles.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r>
              <a:rPr lang="ko-KR" altLang="en-US"/>
              <a:t/>
            </a: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E2B2BC9D-A816-4D0A-858B-1D023B3A8ACA}" type="datetime1">
              <a:rPr lang="ko-KR" altLang="en-US"/>
              <a:pPr lvl="0">
                <a:defRPr lang="ko-KR" altLang="en-US"/>
              </a:pPr>
              <a:t>2017-10-10</a:t>
            </a:fld>
            <a:endParaRPr lang="ko-KR" altLang="en-US"/>
          </a:p>
        </p:txBody>
      </p:sp>
      <p:sp>
        <p:nvSpPr>
          <p:cNvPr id="4" name="슬라이드 이미지 개체 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Autofit/>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r>
              <a:rPr lang="ko-KR" altLang="en-US"/>
              <a:t/>
            </a: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09F4262C-968C-4EE9-8164-CE16364706B3}" type="slidenum">
              <a:rPr lang="ko-KR" altLang="en-US"/>
              <a:pPr lvl="0">
                <a:defRPr lang="ko-KR" altLang="en-US"/>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 rtl="0" eaLnBrk="1" latinLnBrk="1" hangingPunct="1">
      <a:defRPr sz="1200" kern="1200">
        <a:solidFill>
          <a:schemeClr val="tx1"/>
        </a:solidFill>
        <a:latin typeface="+mj-lt"/>
        <a:ea typeface="+mj-ea"/>
        <a:cs typeface="+mj-cs"/>
      </a:defRPr>
    </a:lvl1pPr>
    <a:lvl2pPr marL="457200" algn="l" defTabSz="91440" rtl="0" eaLnBrk="1" latinLnBrk="1" hangingPunct="1">
      <a:defRPr sz="1200" kern="1200">
        <a:solidFill>
          <a:schemeClr val="tx1"/>
        </a:solidFill>
        <a:latin typeface="+mj-lt"/>
        <a:ea typeface="+mj-ea"/>
        <a:cs typeface="+mj-cs"/>
      </a:defRPr>
    </a:lvl2pPr>
    <a:lvl3pPr marL="914400" algn="l" defTabSz="91440" rtl="0" eaLnBrk="1" latinLnBrk="1" hangingPunct="1">
      <a:defRPr sz="1200" kern="1200">
        <a:solidFill>
          <a:schemeClr val="tx1"/>
        </a:solidFill>
        <a:latin typeface="+mj-lt"/>
        <a:ea typeface="+mj-ea"/>
        <a:cs typeface="+mj-cs"/>
      </a:defRPr>
    </a:lvl3pPr>
    <a:lvl4pPr marL="1371600" algn="l" defTabSz="91440" rtl="0" eaLnBrk="1" latinLnBrk="1" hangingPunct="1">
      <a:defRPr sz="1200" kern="1200">
        <a:solidFill>
          <a:schemeClr val="tx1"/>
        </a:solidFill>
        <a:latin typeface="+mj-lt"/>
        <a:ea typeface="+mj-ea"/>
        <a:cs typeface="+mj-cs"/>
      </a:defRPr>
    </a:lvl4pPr>
    <a:lvl5pPr marL="1828800" algn="l" defTabSz="91440" rtl="0" eaLnBrk="1" latinLnBrk="1" hangingPunct="1">
      <a:defRPr sz="1200" kern="1200">
        <a:solidFill>
          <a:schemeClr val="tx1"/>
        </a:solidFill>
        <a:latin typeface="+mj-lt"/>
        <a:ea typeface="+mj-ea"/>
        <a:cs typeface="+mj-cs"/>
      </a:defRPr>
    </a:lvl5pPr>
    <a:lvl6pPr marL="2286000" algn="l" defTabSz="91440" rtl="0" eaLnBrk="1" latinLnBrk="1" hangingPunct="1">
      <a:defRPr sz="1200" kern="1200">
        <a:solidFill>
          <a:schemeClr val="tx1"/>
        </a:solidFill>
        <a:latin typeface="+mj-lt"/>
        <a:ea typeface="+mj-ea"/>
        <a:cs typeface="+mj-cs"/>
      </a:defRPr>
    </a:lvl6pPr>
    <a:lvl7pPr marL="2743200" algn="l" defTabSz="91440" rtl="0" eaLnBrk="1" latinLnBrk="1" hangingPunct="1">
      <a:defRPr sz="1200" kern="1200">
        <a:solidFill>
          <a:schemeClr val="tx1"/>
        </a:solidFill>
        <a:latin typeface="+mj-lt"/>
        <a:ea typeface="+mj-ea"/>
        <a:cs typeface="+mj-cs"/>
      </a:defRPr>
    </a:lvl7pPr>
    <a:lvl8pPr marL="3200400" algn="l" defTabSz="91440" rtl="0" eaLnBrk="1" latinLnBrk="1" hangingPunct="1">
      <a:defRPr sz="1200" kern="1200">
        <a:solidFill>
          <a:schemeClr val="tx1"/>
        </a:solidFill>
        <a:latin typeface="+mj-lt"/>
        <a:ea typeface="+mj-ea"/>
        <a:cs typeface="+mj-cs"/>
      </a:defRPr>
    </a:lvl8pPr>
    <a:lvl9pPr marL="3657600" algn="l" defTabSz="91440" rtl="0" eaLnBrk="1" latinLnBrk="1" hangingPunct="1">
      <a:defRPr sz="1200" kern="1200">
        <a:solidFill>
          <a:schemeClr val="tx1"/>
        </a:solidFill>
        <a:latin typeface="+mj-lt"/>
        <a:ea typeface="+mj-ea"/>
        <a:cs typeface="+mj-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5</a:t>
            </a:fld>
            <a:endParaRPr lang="en-US" altLang="en-US"/>
          </a:p>
        </p:txBody>
      </p:sp>
    </p:spTree>
  </p:cSld>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쇄국의 직접적 계기가 된 것은 시마바라의 난으로, 기독교와 잇키의 협력으로 인해 농민들의 난을 제압하기가 힘들었고, 이로 인해 기독교의 정치적 위험성이 강하게 확인되었기 때문이다.</a:t>
            </a:r>
            <a:endParaRPr lang="ko-KR" altLang="en-US"/>
          </a:p>
          <a:p>
            <a:pPr>
              <a:defRPr lang="ko-KR" altLang="en-US"/>
            </a:pPr>
            <a:endParaRPr lang="ko-KR" altLang="en-US"/>
          </a:p>
          <a:p>
            <a:pPr>
              <a:defRPr lang="ko-KR" altLang="en-US"/>
            </a:pPr>
            <a:endParaRPr lang="ko-KR" altLang="en-US"/>
          </a:p>
          <a:p>
            <a:pPr>
              <a:defRPr lang="ko-KR" altLang="en-US"/>
            </a:pPr>
            <a:r>
              <a:rPr lang="ko-KR" altLang="en-US"/>
              <a:t>주민들이 이 판위를 거리낌없이 밟고 지나가면 살려주고 우물쭈물하면 끌려가 고문당하고 가족들도 잡아다가 죽입니다.</a:t>
            </a:r>
            <a:endParaRPr lang="ko-KR" altLang="en-US"/>
          </a:p>
          <a:p>
            <a:pPr>
              <a:defRPr lang="ko-KR" altLang="en-US"/>
            </a:pPr>
            <a:r>
              <a:rPr lang="ko-KR" altLang="en-US"/>
              <a:t> 250년간 해마다 신년 초에 연중 행사로 기획하여 무려 30만명이나  끓는 물에 집어 넣는 등 매우 잔인하게 죽임을 당하였답니다.</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29</a:t>
            </a:fld>
            <a:endParaRPr lang="en-US" altLang="en-US"/>
          </a:p>
        </p:txBody>
      </p:sp>
    </p:spTree>
  </p:cSld>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일본 에도시대[江戶時代] 1637년 규슈[九州] 북부의 시마바라[島原]에서 천주교를 믿는 농민들이 봉기를 일으켰다.</a:t>
            </a:r>
            <a:endParaRPr lang="ko-KR" altLang="en-US"/>
          </a:p>
          <a:p>
            <a:pPr>
              <a:defRPr lang="ko-KR" altLang="en-US"/>
            </a:pPr>
            <a:r>
              <a:rPr lang="ko-KR" altLang="en-US"/>
              <a:t> 당시 천주교를 믿는 사람을 기리시단[吉利支丹]이라고 불렀는데 봉기의 지도자는 기리시단인 아마쿠사 시로[天草四郞]라는 16세 소년이었다. 이</a:t>
            </a:r>
            <a:endParaRPr lang="ko-KR" altLang="en-US"/>
          </a:p>
          <a:p>
            <a:pPr>
              <a:defRPr lang="ko-KR" altLang="en-US"/>
            </a:pPr>
            <a:r>
              <a:rPr lang="ko-KR" altLang="en-US"/>
              <a:t> 시마바라의 난은 종교적 성격과 민중저항적인 성격을 함께 갖고 있는데 그 이유는 봉기의 원인이 천주교 탄압 뿐만 아니라 세금 착취라는 농민들의 생존문제가 걸려 있었기 때문이다.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30</a:t>
            </a:fld>
            <a:endParaRPr lang="en-US" altLang="en-US"/>
          </a:p>
        </p:txBody>
      </p:sp>
    </p:spTree>
  </p:cSld>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막부에 의한 무역 통제였다. 무역이 활발해지자 상공업이 발전하였고, 이에 따라 농업을 기반으로 한 봉건 제도가 흔들리게 될 것을 막부는 우려하였던 것이며, 또한 무역에 종사하는 서국 대명들이 그 이익으로 강대한 경제력과 군사력을 가지게 되는 것을 저지해야 했다. 더욱이 막부만이 무역 이익을 독점하기 위해서는 당시 활발하였던 무역을 막부의 엄중한 통제하에 두고 관리할 필요가 있었다. 이를 위해 1624년에 스페인 선박의 내항을 금지하였던 것이다. 이러한 막부의 대외 정책 통제를 쇄국 정책(鎖國政策) 또는 해금 정책(海禁政策)이라고 한다.1)  정책의 전개 과정을 보면, 1616년에는 유럽 선박들의 기항지를 히라토(平戶)와 나가사키(長崎)로 한정하였으며, 1624년에는 선교사의 활동에 가장 깊이 관련해 있던 스페인 선박의 내항을 금지했다. 더욱이 1633년에는 봉서선(奉書船)2) 이외의 일본 상선에 대한 해외 도항을 금지하였고, 1635년에는 일본인의 해외 도항과 재외 일본인의 귀국을 전면적으로 금지하였다. 이 기간 중에 데지마(出島)라는 인공 섬을 만들어 1636년에는 포르투갈인을 이곳으로 옮겨 일본인과의 접촉을 제한했다.</a:t>
            </a:r>
            <a:endParaRPr lang="ko-KR" altLang="en-US"/>
          </a:p>
          <a:p>
            <a:pPr>
              <a:defRPr lang="ko-KR" altLang="en-US"/>
            </a:pPr>
            <a:r>
              <a:rPr lang="ko-KR" altLang="en-US"/>
              <a:t>[네이버 지식백과] 쇄국 정책(鎖國政策=海禁政策)의 실시와 대외 관계 통제 (일본사, 2009. 4. 20., 미래엔)</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31</a:t>
            </a:fld>
            <a:endParaRPr lang="en-US" altLang="en-US"/>
          </a:p>
        </p:txBody>
      </p:sp>
    </p:spTree>
  </p:cSld>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혹은 미일화친조약(日米和親条約))은 1854년 3월 31일에 체결된 미국과 일본의 조약으로서 미 해군의 매튜 C. 페리와 일본의 메이지 천황 사이에 체결된 조약이다. 조약은 몇몇 구역을 개항하는 것을 포함하였는데 지금의 시모다 시와 하코다테는 이때 개항하게 되었다. 미국과의 무역을 목적으로 개항한 이들 항구는 미국 선박의 안전을 보장해줄 것을 요구하는 한편 페리의 함대에 굴복한 일본이 맺은 조약이었기에 불평등 조약일 수밖에 없었다. 하지만 200년간 유지되던 일본의 쇄국이 문을 열게 되는 계기가 된다.</a:t>
            </a:r>
            <a:endParaRPr lang="ko-KR" altLang="en-US"/>
          </a:p>
          <a:p>
            <a:pPr>
              <a:defRPr lang="ko-KR" altLang="en-US"/>
            </a:pPr>
            <a:r>
              <a:rPr lang="ko-KR" altLang="en-US"/>
              <a:t>사실 페리는 일본의 행정관들이 아닌 국가 수장과 담판을 짓겠다는 입장을 굳건히 하였다. 하지만 당시 일본에서 쇼군 도쿠가와 이에요시가 실권자였으므로 그는 쇼군을 비롯한 대표자들과 협상을 맺기로 합의한다. 하지만, 가나가와 조약으로 인해 1860년 막부에서 내분이 일어나기도 하였으며 황제에 실권이 다시 집중됨에 따라 1868년 신정부의 왕정복고에 변화당하였던 막부 멸망에 의해 완전히 사그라든다.</a:t>
            </a:r>
            <a:endParaRPr lang="ko-KR" altLang="en-US"/>
          </a:p>
          <a:p>
            <a:pPr>
              <a:defRPr lang="ko-KR" altLang="en-US"/>
            </a:pP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32</a:t>
            </a:fld>
            <a:endParaRPr lang="en-US" altLang="en-US"/>
          </a:p>
        </p:txBody>
      </p:sp>
    </p:spTree>
  </p:cSld>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lang="ko-KR" altLang="en-US"/>
            </a:pPr>
            <a:endParaRPr lang="ko-KR" altLang="en-US"/>
          </a:p>
        </p:txBody>
      </p:sp>
      <p:sp>
        <p:nvSpPr>
          <p:cNvPr id="3" name="슬라이드 노트 개체 틀 4"/>
          <p:cNvSpPr>
            <a:spLocks noGrp="1"/>
          </p:cNvSpPr>
          <p:nvPr>
            <p:ph type="body" sz="quarter" idx="3"/>
          </p:nvPr>
        </p:nvSpPr>
        <p:spPr/>
        <p:txBody>
          <a:bodyPr/>
          <a:lstStyle/>
          <a:p>
            <a:pPr>
              <a:defRPr lang="ko-KR" altLang="en-US"/>
            </a:pPr>
            <a:r>
              <a:rPr lang="ko-KR" altLang="en-US"/>
              <a:t/>
            </a:r>
            <a:endParaRPr lang="ko-KR" altLang="en-US"/>
          </a:p>
        </p:txBody>
      </p:sp>
      <p:sp>
        <p:nvSpPr>
          <p:cNvPr id="4" name="슬라이드 번호 개체 틀 6"/>
          <p:cNvSpPr>
            <a:spLocks noGrp="1"/>
          </p:cNvSpPr>
          <p:nvPr>
            <p:ph type="sldNum" sz="quarter" idx="5"/>
          </p:nvPr>
        </p:nvSpPr>
        <p:spPr/>
        <p:txBody>
          <a:bodyPr/>
          <a:lstStyle/>
          <a:p>
            <a:pPr lvl="0">
              <a:defRPr lang="ko-KR" altLang="en-US"/>
            </a:pPr>
            <a:fld id="{09F4262C-968C-4EE9-8164-CE16364706B3}" type="slidenum">
              <a:rPr lang="en-US" altLang="en-US"/>
              <a:pPr lvl="0">
                <a:defRPr lang="ko-KR" altLang="en-US"/>
              </a:pPr>
              <a:t>52</a:t>
            </a:fld>
            <a:endParaRPr lang="en-US" altLang="en-US"/>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idx="0"/>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40A130E-E3B8-4EBE-931F-81B26B8448AA}"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00C6A38-4290-41DD-B95C-4155372FD4AF}" type="slidenum">
              <a:rPr lang="ko-KR" altLang="en-US" smtClean="0"/>
              <a:pPr/>
              <a:t>‹#›</a:t>
            </a:fld>
            <a:endParaRPr lang="ko-KR" altLang="en-US"/>
          </a:p>
        </p:txBody>
      </p:sp>
    </p:spTree>
  </p:cSld>
  <p:clrMapOvr>
    <a:masterClrMapping/>
  </p:clrMapOvr>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Only" preserve="1">
  <p:cSld name="간지">
    <p:spTree>
      <p:nvGrpSpPr>
        <p:cNvPr id="1" name=""/>
        <p:cNvGrpSpPr/>
        <p:nvPr/>
      </p:nvGrpSpPr>
      <p:grpSpPr>
        <a:xfrm>
          <a:off x="0" y="0"/>
          <a:ext cx="0" cy="0"/>
          <a:chOff x="0" y="0"/>
          <a:chExt cx="0" cy="0"/>
        </a:xfrm>
      </p:grpSpPr>
      <p:sp>
        <p:nvSpPr>
          <p:cNvPr id="2" name="제목 1"/>
          <p:cNvSpPr>
            <a:spLocks noGrp="1"/>
          </p:cNvSpPr>
          <p:nvPr>
            <p:ph type="ctrTitle" idx="0"/>
          </p:nvPr>
        </p:nvSpPr>
        <p:spPr>
          <a:xfrm>
            <a:off x="0" y="2130425"/>
            <a:ext cx="9144000" cy="1470025"/>
          </a:xfrm>
        </p:spPr>
        <p:txBody>
          <a:bodyPr>
            <a:normAutofit/>
          </a:bodyPr>
          <a:lstStyle>
            <a:lvl1pPr>
              <a:defRPr sz="4400" b="1"/>
            </a:lvl1p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p>
            <a:fld id="{CA348888-F454-4AD2-BA62-3AF29D9807C0}" type="datetime1">
              <a:rPr lang="ko-KR" altLang="en-US" smtClean="0"/>
              <a:pPr/>
              <a:t>2009-12-07</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idx="0"/>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8" name="텍스트 개체 틀 7"/>
          <p:cNvSpPr>
            <a:spLocks noGrp="1"/>
          </p:cNvSpPr>
          <p:nvPr>
            <p:ph type="body" sz="quarter" idx="14" hasCustomPrompt="1"/>
          </p:nvPr>
        </p:nvSpPr>
        <p:spPr>
          <a:xfrm>
            <a:off x="2143108" y="2214563"/>
            <a:ext cx="4857767" cy="3214687"/>
          </a:xfrm>
        </p:spPr>
        <p:txBody>
          <a:bodyPr>
            <a:normAutofit/>
          </a:bodyPr>
          <a:lstStyle>
            <a:lvl1pPr>
              <a:lnSpc>
                <a:spcPct val="150000"/>
              </a:lnSpc>
              <a:defRPr sz="2400"/>
            </a:lvl1pPr>
          </a:lstStyle>
          <a:p>
            <a:pPr lvl="0"/>
            <a:r>
              <a:rPr lang="ko-KR" altLang="en-US" smtClean="0"/>
              <a:t>첫째 목차</a:t>
            </a:r>
            <a:endParaRPr lang="ko-KR" altLang="en-US"/>
          </a:p>
          <a:p>
            <a:pPr lvl="0"/>
            <a:r>
              <a:rPr lang="ko-KR" altLang="en-US" smtClean="0"/>
              <a:t>둘째 목차</a:t>
            </a:r>
            <a:endParaRPr lang="ko-KR" altLang="en-US"/>
          </a:p>
          <a:p>
            <a:pPr lvl="0"/>
            <a:r>
              <a:rPr lang="ko-KR" altLang="en-US" smtClean="0"/>
              <a:t>셋째 목차</a:t>
            </a:r>
            <a:endParaRPr lang="ko-KR" altLang="en-US"/>
          </a:p>
          <a:p>
            <a:pPr lvl="0"/>
            <a:r>
              <a:rPr lang="ko-KR" altLang="en-US" smtClean="0"/>
              <a:t>넷째 목차</a:t>
            </a:r>
            <a:endParaRPr lang="ko-KR" altLang="en-US"/>
          </a:p>
          <a:p>
            <a:pPr lvl="0"/>
            <a:r>
              <a:rPr lang="ko-KR" altLang="en-US" smtClean="0"/>
              <a:t>다섯째 목차</a:t>
            </a:r>
            <a:endParaRPr lang="ko-KR" altLang="en-US"/>
          </a:p>
        </p:txBody>
      </p:sp>
      <p:sp>
        <p:nvSpPr>
          <p:cNvPr id="4" name="날짜 개체 틀 3"/>
          <p:cNvSpPr>
            <a:spLocks noGrp="1"/>
          </p:cNvSpPr>
          <p:nvPr>
            <p:ph type="dt" sz="half" idx="10"/>
          </p:nvPr>
        </p:nvSpPr>
        <p:spPr/>
        <p:txBody>
          <a:bodyPr/>
          <a:lstStyle/>
          <a:p>
            <a:fld id="{956FEC12-A4C9-4837-AF94-AD867782C04C}"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1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idx="0"/>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57F84A3-4F29-4053-ACFD-1BAF2D3F140C}"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953836A-82A3-4C8B-9D31-CD724F3673ED}"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fld id="{AD2EBAF6-36D0-4DD8-B695-D4C1B37E35D6}" type="datetime1">
              <a:rPr lang="ko-KR" altLang="en-US" smtClean="0"/>
              <a:pPr/>
              <a:t>2009-12-07</a:t>
            </a:fld>
            <a:endParaRPr lang="ko-KR" altLang="en-US"/>
          </a:p>
        </p:txBody>
      </p:sp>
      <p:sp>
        <p:nvSpPr>
          <p:cNvPr id="3" name="바닥글 개체 틀 4"/>
          <p:cNvSpPr>
            <a:spLocks noGrp="1"/>
          </p:cNvSpPr>
          <p:nvPr>
            <p:ph type="ftr" sz="quarter" idx="11"/>
          </p:nvPr>
        </p:nvSpPr>
        <p:spPr/>
        <p:txBody>
          <a:bodyPr/>
          <a:lstStyle/>
          <a:p>
            <a:endParaRPr lang="ko-KR" altLang="en-US"/>
          </a:p>
        </p:txBody>
      </p:sp>
      <p:sp>
        <p:nvSpPr>
          <p:cNvPr id="4"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idx="0"/>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60728D28-603B-4EFC-80F8-17E5E9107035}"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p>
            <a:fld id="{A27A1F4E-0809-4239-8034-C38E431DAF92}" type="datetime1">
              <a:rPr lang="ko-KR" altLang="en-US" smtClean="0"/>
              <a:pPr/>
              <a:t>2009-12-07</a:t>
            </a:fld>
            <a:endParaRPr lang="ko-KR" altLang="en-US"/>
          </a:p>
        </p:txBody>
      </p:sp>
      <p:sp>
        <p:nvSpPr>
          <p:cNvPr id="6" name="바닥글 개체 틀 4"/>
          <p:cNvSpPr>
            <a:spLocks noGrp="1"/>
          </p:cNvSpPr>
          <p:nvPr>
            <p:ph type="ftr" sz="quarter" idx="11"/>
          </p:nvPr>
        </p:nvSpPr>
        <p:spPr/>
        <p:txBody>
          <a:bodyPr/>
          <a:lstStyle/>
          <a:p>
            <a:endParaRPr lang="ko-KR" altLang="en-US"/>
          </a:p>
        </p:txBody>
      </p:sp>
      <p:sp>
        <p:nvSpPr>
          <p:cNvPr id="7"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p>
            <a:fld id="{5E0DA496-7307-4E8B-88DE-CB97B48BAB6F}" type="datetime1">
              <a:rPr lang="ko-KR" altLang="en-US" smtClean="0"/>
              <a:pPr/>
              <a:t>2009-12-07</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표 개체 틀 2"/>
          <p:cNvSpPr>
            <a:spLocks noGrp="1"/>
          </p:cNvSpPr>
          <p:nvPr>
            <p:ph type="tbl" sz="quarter" idx="13"/>
          </p:nvPr>
        </p:nvSpPr>
        <p:spPr>
          <a:xfrm>
            <a:off x="456028" y="1643063"/>
            <a:ext cx="8229600" cy="4525200"/>
          </a:xfrm>
        </p:spPr>
        <p:txBody>
          <a:bodyPr/>
          <a:lstStyle>
            <a:lvl1pPr>
              <a:buFontTx/>
              <a:buNone/>
              <a:defRPr/>
            </a:lvl1pPr>
          </a:lstStyle>
          <a:p>
            <a:r>
              <a:rPr lang="ko-KR" altLang="en-US" smtClean="0"/>
              <a:t>표를 추가하려면 아이콘을 클릭하십시오</a:t>
            </a:r>
            <a:endParaRPr lang="ko-KR" altLang="en-US"/>
          </a:p>
        </p:txBody>
      </p:sp>
      <p:sp>
        <p:nvSpPr>
          <p:cNvPr id="4" name="날짜 개체 틀 3"/>
          <p:cNvSpPr>
            <a:spLocks noGrp="1"/>
          </p:cNvSpPr>
          <p:nvPr>
            <p:ph type="dt" sz="half" idx="10"/>
          </p:nvPr>
        </p:nvSpPr>
        <p:spPr/>
        <p:txBody>
          <a:bodyPr/>
          <a:lstStyle/>
          <a:p>
            <a:fld id="{58721E90-850C-410B-8B89-8394F580CFDA}" type="datetime1">
              <a:rPr lang="ko-KR" altLang="en-US" smtClean="0"/>
              <a:pPr/>
              <a:t>2009-12-07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457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48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56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4647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p>
            <a:fld id="{5ACE7E28-9336-4363-8674-B91477D8F243}" type="datetime1">
              <a:rPr lang="ko-KR" altLang="en-US" smtClean="0"/>
              <a:pPr/>
              <a:t>2009-12-07</a:t>
            </a:fld>
            <a:endParaRPr lang="ko-KR" altLang="en-US"/>
          </a:p>
        </p:txBody>
      </p:sp>
      <p:sp>
        <p:nvSpPr>
          <p:cNvPr id="8" name="바닥글 개체 틀 4"/>
          <p:cNvSpPr>
            <a:spLocks noGrp="1"/>
          </p:cNvSpPr>
          <p:nvPr>
            <p:ph type="ftr" sz="quarter" idx="11"/>
          </p:nvPr>
        </p:nvSpPr>
        <p:spPr/>
        <p:txBody>
          <a:bodyPr/>
          <a:lstStyle/>
          <a:p>
            <a:endParaRPr lang="ko-KR" altLang="en-US"/>
          </a:p>
        </p:txBody>
      </p:sp>
      <p:sp>
        <p:nvSpPr>
          <p:cNvPr id="9"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idx="0"/>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ko-KR" altLang="en-US" smtClean="0"/>
              <a:t>마스터 텍스트 스타일을 편집합니다</a:t>
            </a:r>
            <a:endParaRPr lang="ko-KR" altLang="en-US"/>
          </a:p>
        </p:txBody>
      </p:sp>
      <p:sp>
        <p:nvSpPr>
          <p:cNvPr id="5" name="날짜 개체 틀 3"/>
          <p:cNvSpPr>
            <a:spLocks noGrp="1"/>
          </p:cNvSpPr>
          <p:nvPr>
            <p:ph type="dt" sz="half" idx="10"/>
          </p:nvPr>
        </p:nvSpPr>
        <p:spPr/>
        <p:txBody>
          <a:bodyPr/>
          <a:lstStyle/>
          <a:p>
            <a:fld id="{5ACE7E28-9336-4363-8674-B91477D8F243}" type="datetime1">
              <a:rPr lang="ko-KR" altLang="en-US" smtClean="0"/>
              <a:pPr/>
              <a:t>2009-12-07</a:t>
            </a:fld>
            <a:endParaRPr lang="ko-KR" altLang="en-US"/>
          </a:p>
        </p:txBody>
      </p:sp>
      <p:sp>
        <p:nvSpPr>
          <p:cNvPr id="6" name="바닥글 개체 틀 4"/>
          <p:cNvSpPr>
            <a:spLocks noGrp="1"/>
          </p:cNvSpPr>
          <p:nvPr>
            <p:ph type="ftr" sz="quarter" idx="11"/>
          </p:nvPr>
        </p:nvSpPr>
        <p:spPr/>
        <p:txBody>
          <a:bodyPr/>
          <a:lstStyle/>
          <a:p>
            <a:endParaRPr lang="ko-KR" altLang="en-US"/>
          </a:p>
        </p:txBody>
      </p:sp>
      <p:sp>
        <p:nvSpPr>
          <p:cNvPr id="7" name="슬라이드 번호 개체 틀 5"/>
          <p:cNvSpPr>
            <a:spLocks noGrp="1"/>
          </p:cNvSpPr>
          <p:nvPr>
            <p:ph type="sldNum" sz="quarter" idx="12"/>
          </p:nvPr>
        </p:nvSpPr>
        <p:spPr/>
        <p:txBody>
          <a:bodyPr/>
          <a:lstStyle/>
          <a:p>
            <a:fld id="{AD22CD3B-FDDF-4998-970C-76E6E0BEC65F}"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idx="0"/>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2D86A-5F52-4165-8473-F1B836277586}" type="datetime1">
              <a:rPr lang="ko-KR" altLang="en-US" smtClean="0"/>
              <a:pPr/>
              <a:t>2009-12-07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2CD3B-FDDF-4998-970C-76E6E0BEC65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jpeg"  /><Relationship Id="rId3" Type="http://schemas.openxmlformats.org/officeDocument/2006/relationships/hyperlink" Target="https://ko.wikipedia.org/wiki/%ED%8C%8C%EC%9D%BC:Koudoukan.JPG" TargetMode="External" /><Relationship Id="rId4" Type="http://schemas.openxmlformats.org/officeDocument/2006/relationships/image" Target="../media/image13.jpe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 Id="rId3" Type="http://schemas.openxmlformats.org/officeDocument/2006/relationships/hyperlink" Target="https://www.youtube.com/watch?v=RI7G4nGTJYA" TargetMode="Externa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jpe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2.jpeg"  /><Relationship Id="rId2" Type="http://schemas.openxmlformats.org/officeDocument/2006/relationships/hyperlink" Target="http://www.google.co.kr/url?sa=i&amp;amp;rct=j&amp;amp;q=&amp;amp;esrc=s&amp;amp;frm=1&amp;amp;source=images&amp;amp;cd=&amp;amp;cad=rja&amp;amp;uact=8&amp;amp;ved=0ahUKEwiu-OaRobPWAhXHnZQKHavxA_4QjRwIBw&amp;amp;url=http://www.kookje.co.kr/news2011/asp/newsbody.asp?code=1600&amp;amp;key=20160218.22018190349&amp;amp;psig=AFQjCNEYtsQRvErCvsogkBVykKYiUijf6g&amp;amp;ust=1505979535866368" TargetMode="External" /><Relationship Id="rId3" Type="http://schemas.openxmlformats.org/officeDocument/2006/relationships/image" Target="../media/image18.jpeg"  /><Relationship Id="rId4" Type="http://schemas.openxmlformats.org/officeDocument/2006/relationships/hyperlink" Target="http://www.google.co.kr/url?sa=i&amp;amp;rct=j&amp;amp;q=&amp;amp;esrc=s&amp;amp;frm=1&amp;amp;source=images&amp;amp;cd=&amp;amp;cad=rja&amp;amp;uact=8&amp;amp;ved=0ahUKEwjnhtusorPWAhUJoZQKHabvC6QQjRwIBw&amp;amp;url=http://www.shuseikan.jp/eng/&amp;amp;psig=AFQjCNG3GQDpDKLqiGtJQVsg0IavR_jqng&amp;amp;ust=1505979849952186" TargetMode="External" /><Relationship Id="rId5" Type="http://schemas.openxmlformats.org/officeDocument/2006/relationships/image" Target="../media/image19.jpeg"  /><Relationship Id="rId6" Type="http://schemas.openxmlformats.org/officeDocument/2006/relationships/image" Target="../media/image20.jpeg"  /><Relationship Id="rId7" Type="http://schemas.openxmlformats.org/officeDocument/2006/relationships/hyperlink" Target="http://www.google.co.kr/url?sa=i&amp;amp;rct=j&amp;amp;q=&amp;amp;esrc=s&amp;amp;frm=1&amp;amp;source=images&amp;amp;cd=&amp;amp;cad=rja&amp;amp;uact=8&amp;amp;ved=0ahUKEwi1-6y7o7PWAhVDW5QKHXs_A5EQjRwIBw&amp;amp;url=http://www.shuseikan.jp/heritage/heritage03.html&amp;amp;psig=AFQjCNGpDlhfYBLgnjuC1O3GqJnZjRrI_w&amp;amp;ust=1505980161695499" TargetMode="External" /><Relationship Id="rId8" Type="http://schemas.openxmlformats.org/officeDocument/2006/relationships/image" Target="../media/image21.jpeg"  /><Relationship Id="rId9" Type="http://schemas.openxmlformats.org/officeDocument/2006/relationships/hyperlink" Target="http://www.google.co.kr/url?sa=i&amp;amp;rct=j&amp;amp;q=&amp;amp;esrc=s&amp;amp;frm=1&amp;amp;source=images&amp;amp;cd=&amp;amp;cad=rja&amp;amp;uact=8&amp;amp;ved=0ahUKEwjjyePSpLPWAhULlpQKHfcKDmEQjRwIBw&amp;amp;url=http://blog.daum.net/pzkpfw3485/2241607&amp;amp;psig=AFQjCNGKNWuR2cSrmsJv60plDIeSbZU0ig&amp;amp;ust=1505980441589408"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jpe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jpe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 Id="rId3" Type="http://schemas.openxmlformats.org/officeDocument/2006/relationships/image" Target="../media/image26.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jpe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pn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pn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png"  /></Relationships>
</file>

<file path=ppt/slides/_rels/slide29.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3.xml"  /><Relationship Id="rId3" Type="http://schemas.openxmlformats.org/officeDocument/2006/relationships/image" Target="../media/image31.png"  /><Relationship Id="rId4" Type="http://schemas.openxmlformats.org/officeDocument/2006/relationships/image" Target="../media/image32.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jpeg"  /></Relationships>
</file>

<file path=ppt/slides/_rels/slide30.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3.xml"  /><Relationship Id="rId3" Type="http://schemas.openxmlformats.org/officeDocument/2006/relationships/image" Target="../media/image33.jpeg"  /></Relationships>
</file>

<file path=ppt/slides/_rels/slide31.xml.rels><?xml version="1.0" encoding="UTF-8" standalone="yes" ?><Relationships xmlns="http://schemas.openxmlformats.org/package/2006/relationships"><Relationship Id="rId1" Type="http://schemas.openxmlformats.org/officeDocument/2006/relationships/notesSlide" Target="../notesSlides/notesSlide4.xml"  /><Relationship Id="rId2" Type="http://schemas.openxmlformats.org/officeDocument/2006/relationships/slideLayout" Target="../slideLayouts/slideLayout3.xml"  /><Relationship Id="rId3" Type="http://schemas.openxmlformats.org/officeDocument/2006/relationships/image" Target="../media/image34.png"  /></Relationships>
</file>

<file path=ppt/slides/_rels/slide32.xml.rels><?xml version="1.0" encoding="UTF-8" standalone="yes" ?><Relationships xmlns="http://schemas.openxmlformats.org/package/2006/relationships"><Relationship Id="rId1" Type="http://schemas.openxmlformats.org/officeDocument/2006/relationships/notesSlide" Target="../notesSlides/notesSlide5.xml"  /><Relationship Id="rId2" Type="http://schemas.openxmlformats.org/officeDocument/2006/relationships/slideLayout" Target="../slideLayouts/slideLayout3.xml"  /><Relationship Id="rId3" Type="http://schemas.openxmlformats.org/officeDocument/2006/relationships/image" Target="../media/image35.gif"  /><Relationship Id="rId4" Type="http://schemas.openxmlformats.org/officeDocument/2006/relationships/image" Target="../media/image36.png"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 Id="rId3" Type="http://schemas.openxmlformats.org/officeDocument/2006/relationships/image" Target="../media/image38.png"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youtube.com/watch?v=SuMFq8SBaBw" TargetMode="Externa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jpeg"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0.gif"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1.jpeg"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 Id="rId3" Type="http://schemas.openxmlformats.org/officeDocument/2006/relationships/image" Target="../media/image43.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 Id="rId3" Type="http://schemas.openxmlformats.org/officeDocument/2006/relationships/image" Target="../media/image46.jpeg"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7.png"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jpeg"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jpeg"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0.jpeg"  /><Relationship Id="rId3" Type="http://schemas.openxmlformats.org/officeDocument/2006/relationships/image" Target="../media/image51.png"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2.png"  /></Relationships>
</file>

<file path=ppt/slides/_rels/slide5.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3.xml"  /><Relationship Id="rId3" Type="http://schemas.openxmlformats.org/officeDocument/2006/relationships/image" Target="../media/image5.jpeg"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3.png"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standalone="yes" ?><Relationships xmlns="http://schemas.openxmlformats.org/package/2006/relationships"><Relationship Id="rId1" Type="http://schemas.openxmlformats.org/officeDocument/2006/relationships/notesSlide" Target="../notesSlides/notesSlide6.xml"  /><Relationship Id="rId2"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4.png"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5.jpeg"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6.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1" name=""/>
          <p:cNvSpPr/>
          <p:nvPr/>
        </p:nvSpPr>
        <p:spPr>
          <a:xfrm>
            <a:off x="0" y="0"/>
            <a:ext cx="9144000" cy="6858000"/>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12" name=""/>
          <p:cNvSpPr/>
          <p:nvPr/>
        </p:nvSpPr>
        <p:spPr>
          <a:xfrm>
            <a:off x="0" y="1340738"/>
            <a:ext cx="4716018" cy="1368171"/>
          </a:xfrm>
          <a:prstGeom prst="rect">
            <a:avLst/>
          </a:prstGeom>
          <a:solidFill>
            <a:schemeClr val="bg1"/>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pic>
        <p:nvPicPr>
          <p:cNvPr id="4" name=""/>
          <p:cNvPicPr>
            <a:picLocks noChangeAspect="1"/>
          </p:cNvPicPr>
          <p:nvPr/>
        </p:nvPicPr>
        <p:blipFill rotWithShape="1">
          <a:blip r:embed="rId2"/>
          <a:stretch>
            <a:fillRect/>
          </a:stretch>
        </p:blipFill>
        <p:spPr>
          <a:xfrm>
            <a:off x="4716018" y="0"/>
            <a:ext cx="4427982" cy="6857999"/>
          </a:xfrm>
          <a:prstGeom prst="rect">
            <a:avLst/>
          </a:prstGeom>
          <a:effectLst>
            <a:softEdge rad="12700"/>
          </a:effectLst>
        </p:spPr>
      </p:pic>
      <p:sp>
        <p:nvSpPr>
          <p:cNvPr id="5" name=""/>
          <p:cNvSpPr/>
          <p:nvPr/>
        </p:nvSpPr>
        <p:spPr>
          <a:xfrm>
            <a:off x="4716018" y="0"/>
            <a:ext cx="4427982" cy="6858000"/>
          </a:xfrm>
          <a:prstGeom prst="rect">
            <a:avLst/>
          </a:prstGeom>
          <a:solidFill>
            <a:schemeClr val="bg1">
              <a:lumMod val="90000"/>
              <a:alpha val="57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6" name=""/>
          <p:cNvSpPr txBox="1"/>
          <p:nvPr/>
        </p:nvSpPr>
        <p:spPr>
          <a:xfrm>
            <a:off x="107439" y="1558321"/>
            <a:ext cx="4320542" cy="898367"/>
          </a:xfrm>
          <a:prstGeom prst="rect">
            <a:avLst/>
          </a:prstGeom>
        </p:spPr>
        <p:txBody>
          <a:bodyPr wrap="square">
            <a:spAutoFit/>
          </a:bodyPr>
          <a:p>
            <a:pPr>
              <a:defRPr lang="ko-KR" altLang="en-US"/>
            </a:pPr>
            <a:r>
              <a:rPr lang="ko-KR" altLang="en-US" sz="5300">
                <a:solidFill>
                  <a:schemeClr val="accent2">
                    <a:lumMod val="60000"/>
                    <a:lumOff val="40000"/>
                  </a:schemeClr>
                </a:solidFill>
                <a:latin typeface="한컴 윤고딕 760"/>
                <a:ea typeface="한컴 윤고딕 760"/>
              </a:rPr>
              <a:t>일본 근세시대</a:t>
            </a:r>
            <a:endParaRPr lang="ko-KR" altLang="en-US" sz="5300">
              <a:solidFill>
                <a:schemeClr val="accent2">
                  <a:lumMod val="60000"/>
                  <a:lumOff val="40000"/>
                </a:schemeClr>
              </a:solidFill>
              <a:latin typeface="한컴 윤고딕 760"/>
              <a:ea typeface="한컴 윤고딕 760"/>
            </a:endParaRPr>
          </a:p>
        </p:txBody>
      </p:sp>
      <p:sp>
        <p:nvSpPr>
          <p:cNvPr id="9" name=""/>
          <p:cNvSpPr txBox="1"/>
          <p:nvPr/>
        </p:nvSpPr>
        <p:spPr>
          <a:xfrm>
            <a:off x="107441" y="5396104"/>
            <a:ext cx="3492437" cy="1461896"/>
          </a:xfrm>
          <a:prstGeom prst="rect">
            <a:avLst/>
          </a:prstGeom>
        </p:spPr>
        <p:txBody>
          <a:bodyPr wrap="square">
            <a:spAutoFit/>
          </a:bodyPr>
          <a:p>
            <a:pPr>
              <a:defRPr lang="ko-KR" altLang="en-US"/>
            </a:pPr>
            <a:r>
              <a:rPr lang="ko-KR" altLang="en-US" sz="1500">
                <a:solidFill>
                  <a:schemeClr val="bg1"/>
                </a:solidFill>
                <a:latin typeface="한컴 윤고딕 760"/>
                <a:ea typeface="한컴 윤고딕 760"/>
              </a:rPr>
              <a:t>21251141   원예학과 김윤경</a:t>
            </a:r>
            <a:endParaRPr lang="ko-KR" altLang="en-US" sz="1500">
              <a:solidFill>
                <a:schemeClr val="bg1"/>
              </a:solidFill>
              <a:latin typeface="한컴 윤고딕 760"/>
              <a:ea typeface="한컴 윤고딕 760"/>
            </a:endParaRPr>
          </a:p>
          <a:p>
            <a:pPr>
              <a:defRPr lang="ko-KR" altLang="en-US"/>
            </a:pPr>
            <a:r>
              <a:rPr lang="ko-KR" altLang="en-US" sz="1500">
                <a:solidFill>
                  <a:schemeClr val="bg1"/>
                </a:solidFill>
                <a:latin typeface="한컴 윤고딕 760"/>
                <a:ea typeface="한컴 윤고딕 760"/>
              </a:rPr>
              <a:t>21328184 식품공학과 김주완</a:t>
            </a:r>
            <a:endParaRPr lang="ko-KR" altLang="en-US" sz="1500">
              <a:solidFill>
                <a:schemeClr val="bg1"/>
              </a:solidFill>
              <a:latin typeface="한컴 윤고딕 760"/>
              <a:ea typeface="한컴 윤고딕 760"/>
            </a:endParaRPr>
          </a:p>
          <a:p>
            <a:pPr>
              <a:defRPr lang="ko-KR" altLang="en-US"/>
            </a:pPr>
            <a:r>
              <a:rPr lang="ko-KR" altLang="en-US" sz="1500">
                <a:solidFill>
                  <a:schemeClr val="bg1"/>
                </a:solidFill>
                <a:latin typeface="한컴 윤고딕 760"/>
                <a:ea typeface="한컴 윤고딕 760"/>
              </a:rPr>
              <a:t>21327868 식품공학과 이영진</a:t>
            </a:r>
            <a:endParaRPr lang="ko-KR" altLang="en-US" sz="1500">
              <a:solidFill>
                <a:schemeClr val="bg1"/>
              </a:solidFill>
              <a:latin typeface="한컴 윤고딕 760"/>
              <a:ea typeface="한컴 윤고딕 760"/>
            </a:endParaRPr>
          </a:p>
          <a:p>
            <a:pPr>
              <a:defRPr lang="ko-KR" altLang="en-US"/>
            </a:pPr>
            <a:r>
              <a:rPr lang="ko-KR" altLang="en-US" sz="1500">
                <a:solidFill>
                  <a:schemeClr val="bg1"/>
                </a:solidFill>
                <a:latin typeface="한컴 윤고딕 760"/>
                <a:ea typeface="한컴 윤고딕 760"/>
              </a:rPr>
              <a:t>21411075  경제학과 이주경</a:t>
            </a:r>
            <a:endParaRPr lang="ko-KR" altLang="en-US" sz="1500">
              <a:solidFill>
                <a:schemeClr val="bg1"/>
              </a:solidFill>
              <a:latin typeface="한컴 윤고딕 760"/>
              <a:ea typeface="한컴 윤고딕 760"/>
            </a:endParaRPr>
          </a:p>
          <a:p>
            <a:pPr>
              <a:defRPr lang="ko-KR" altLang="en-US"/>
            </a:pPr>
            <a:r>
              <a:rPr lang="ko-KR" altLang="en-US" sz="1500">
                <a:solidFill>
                  <a:schemeClr val="bg1"/>
                </a:solidFill>
                <a:latin typeface="한컴 윤고딕 760"/>
                <a:ea typeface="한컴 윤고딕 760"/>
              </a:rPr>
              <a:t>21602677 일본어일본어학과 이홍규</a:t>
            </a:r>
            <a:endParaRPr lang="ko-KR" altLang="en-US" sz="1500">
              <a:solidFill>
                <a:schemeClr val="bg1"/>
              </a:solidFill>
              <a:latin typeface="한컴 윤고딕 760"/>
              <a:ea typeface="한컴 윤고딕 760"/>
            </a:endParaRPr>
          </a:p>
          <a:p>
            <a:pPr>
              <a:defRPr lang="ko-KR" altLang="en-US"/>
            </a:pPr>
            <a:r>
              <a:rPr lang="ko-KR" altLang="en-US" sz="1500">
                <a:solidFill>
                  <a:schemeClr val="bg1"/>
                </a:solidFill>
                <a:latin typeface="한컴 윤고딕 760"/>
                <a:ea typeface="한컴 윤고딕 760"/>
              </a:rPr>
              <a:t>권순민</a:t>
            </a:r>
            <a:endParaRPr lang="ko-KR" altLang="en-US" sz="1500">
              <a:solidFill>
                <a:schemeClr val="bg1"/>
              </a:solidFill>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7" name=""/>
          <p:cNvSpPr/>
          <p:nvPr/>
        </p:nvSpPr>
        <p:spPr>
          <a:xfrm>
            <a:off x="0" y="5445252"/>
            <a:ext cx="9144000" cy="1412748"/>
          </a:xfrm>
          <a:prstGeom prst="rect">
            <a:avLst/>
          </a:prstGeom>
          <a:solidFill>
            <a:schemeClr val="bg1">
              <a:lumMod val="7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1-3. 무사의 종류</a:t>
            </a:r>
            <a:endParaRPr lang="ko-KR" altLang="en-US" sz="2700">
              <a:solidFill>
                <a:schemeClr val="bg1"/>
              </a:solidFill>
              <a:latin typeface="한컴 윤고딕 760"/>
              <a:ea typeface="한컴 윤고딕 760"/>
            </a:endParaRPr>
          </a:p>
        </p:txBody>
      </p:sp>
      <p:sp>
        <p:nvSpPr>
          <p:cNvPr id="5" name=""/>
          <p:cNvSpPr/>
          <p:nvPr/>
        </p:nvSpPr>
        <p:spPr>
          <a:xfrm>
            <a:off x="2123694" y="1340739"/>
            <a:ext cx="1800225" cy="792099"/>
          </a:xfrm>
          <a:prstGeom prst="rect">
            <a:avLst/>
          </a:prstGeom>
          <a:solidFill>
            <a:srgbClr val="feb7a8"/>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2200">
                <a:latin typeface="한컴 윤고딕 760"/>
                <a:ea typeface="한컴 윤고딕 760"/>
              </a:rPr>
              <a:t>무사</a:t>
            </a:r>
            <a:endParaRPr lang="ko-KR" altLang="en-US" sz="2200">
              <a:latin typeface="한컴 윤고딕 760"/>
              <a:ea typeface="한컴 윤고딕 760"/>
            </a:endParaRPr>
          </a:p>
        </p:txBody>
      </p:sp>
      <p:cxnSp>
        <p:nvCxnSpPr>
          <p:cNvPr id="6" name=""/>
          <p:cNvCxnSpPr/>
          <p:nvPr/>
        </p:nvCxnSpPr>
        <p:spPr>
          <a:xfrm rot="16200000" flipH="1">
            <a:off x="3532061" y="2533079"/>
            <a:ext cx="783717" cy="576071"/>
          </a:xfrm>
          <a:prstGeom prst="straightConnector1">
            <a:avLst/>
          </a:prstGeom>
          <a:ln algn="ctr">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
          <p:cNvCxnSpPr/>
          <p:nvPr/>
        </p:nvCxnSpPr>
        <p:spPr>
          <a:xfrm rot="5400000">
            <a:off x="1767839" y="2569083"/>
            <a:ext cx="783717" cy="504063"/>
          </a:xfrm>
          <a:prstGeom prst="straightConnector1">
            <a:avLst/>
          </a:prstGeom>
          <a:ln algn="ctr">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
          <p:cNvSpPr/>
          <p:nvPr/>
        </p:nvSpPr>
        <p:spPr>
          <a:xfrm>
            <a:off x="611505" y="3573018"/>
            <a:ext cx="1800225" cy="792099"/>
          </a:xfrm>
          <a:prstGeom prst="rect">
            <a:avLst/>
          </a:prstGeom>
          <a:solidFill>
            <a:srgbClr val="feb7a8"/>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algn="ctr" defTabSz="900000" eaLnBrk="1" latinLnBrk="1" hangingPunct="1">
              <a:defRPr lang="ko-KR" altLang="en-US"/>
            </a:pPr>
            <a:r>
              <a:rPr lang="ko-KR" altLang="en-US" sz="2200">
                <a:latin typeface="한컴 윤고딕 760"/>
                <a:ea typeface="한컴 윤고딕 760"/>
              </a:rPr>
              <a:t>아시가루</a:t>
            </a:r>
            <a:endParaRPr lang="ko-KR" altLang="en-US" sz="2200">
              <a:latin typeface="한컴 윤고딕 760"/>
              <a:ea typeface="한컴 윤고딕 760"/>
            </a:endParaRPr>
          </a:p>
        </p:txBody>
      </p:sp>
      <p:sp>
        <p:nvSpPr>
          <p:cNvPr id="11" name=""/>
          <p:cNvSpPr/>
          <p:nvPr/>
        </p:nvSpPr>
        <p:spPr>
          <a:xfrm>
            <a:off x="3635884" y="3573018"/>
            <a:ext cx="1800225" cy="792099"/>
          </a:xfrm>
          <a:prstGeom prst="rect">
            <a:avLst/>
          </a:prstGeom>
          <a:solidFill>
            <a:srgbClr val="feb7a8"/>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r>
              <a:rPr lang="ko-KR" altLang="en-US" sz="2200">
                <a:latin typeface="한컴 윤고딕 760"/>
                <a:ea typeface="한컴 윤고딕 760"/>
              </a:rPr>
              <a:t>주겐</a:t>
            </a:r>
            <a:endParaRPr lang="ko-KR" altLang="en-US" sz="2200">
              <a:latin typeface="한컴 윤고딕 760"/>
              <a:ea typeface="한컴 윤고딕 760"/>
            </a:endParaRPr>
          </a:p>
        </p:txBody>
      </p:sp>
      <p:sp>
        <p:nvSpPr>
          <p:cNvPr id="12" name=""/>
          <p:cNvSpPr txBox="1"/>
          <p:nvPr/>
        </p:nvSpPr>
        <p:spPr>
          <a:xfrm>
            <a:off x="143731" y="5733288"/>
            <a:ext cx="8856536" cy="824580"/>
          </a:xfrm>
          <a:prstGeom prst="rect">
            <a:avLst/>
          </a:prstGeom>
        </p:spPr>
        <p:txBody>
          <a:bodyPr wrap="square">
            <a:spAutoFit/>
          </a:bodyPr>
          <a:p>
            <a:pPr lvl="0" algn="ctr">
              <a:defRPr lang="ko-KR" altLang="en-US"/>
            </a:pPr>
            <a:r>
              <a:rPr lang="ko-KR" altLang="en-US" sz="2400" b="0" spc="100">
                <a:solidFill>
                  <a:schemeClr val="bg1"/>
                </a:solidFill>
                <a:latin typeface="한컴 윤고딕 760"/>
                <a:ea typeface="한컴 윤고딕 760"/>
              </a:rPr>
              <a:t>" 비가오는 날에도 게이하이가 무사를 만나면 신발을 벗고 </a:t>
            </a:r>
            <a:endParaRPr lang="ko-KR" altLang="en-US" sz="2400" b="0" spc="100">
              <a:solidFill>
                <a:schemeClr val="bg1"/>
              </a:solidFill>
              <a:latin typeface="한컴 윤고딕 760"/>
              <a:ea typeface="한컴 윤고딕 760"/>
            </a:endParaRPr>
          </a:p>
          <a:p>
            <a:pPr lvl="0" algn="ctr">
              <a:defRPr lang="ko-KR" altLang="en-US"/>
            </a:pPr>
            <a:r>
              <a:rPr lang="ko-KR" altLang="en-US" sz="2400" b="0" spc="100">
                <a:solidFill>
                  <a:schemeClr val="bg1"/>
                </a:solidFill>
                <a:latin typeface="한컴 윤고딕 760"/>
                <a:ea typeface="한컴 윤고딕 760"/>
              </a:rPr>
              <a:t>머리를 길에 대고 엎드려 인사를 했다"</a:t>
            </a:r>
            <a:endParaRPr lang="ko-KR" altLang="en-US" sz="2400" b="0" spc="100">
              <a:solidFill>
                <a:schemeClr val="bg1"/>
              </a:solidFill>
              <a:latin typeface="한컴 윤고딕 760"/>
              <a:ea typeface="한컴 윤고딕 760"/>
            </a:endParaRPr>
          </a:p>
        </p:txBody>
      </p:sp>
      <p:sp>
        <p:nvSpPr>
          <p:cNvPr id="13" name=""/>
          <p:cNvSpPr/>
          <p:nvPr/>
        </p:nvSpPr>
        <p:spPr>
          <a:xfrm>
            <a:off x="4211955" y="1538763"/>
            <a:ext cx="1584198" cy="396049"/>
          </a:xfrm>
          <a:prstGeom prst="rightArrow">
            <a:avLst>
              <a:gd name="adj1" fmla="val 50000"/>
              <a:gd name="adj2" fmla="val 50000"/>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14" name=""/>
          <p:cNvSpPr/>
          <p:nvPr/>
        </p:nvSpPr>
        <p:spPr>
          <a:xfrm>
            <a:off x="5652135" y="3771042"/>
            <a:ext cx="1584198" cy="396049"/>
          </a:xfrm>
          <a:prstGeom prst="rightArrow">
            <a:avLst>
              <a:gd name="adj1" fmla="val 50000"/>
              <a:gd name="adj2" fmla="val 50000"/>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5" name=""/>
          <p:cNvSpPr txBox="1"/>
          <p:nvPr/>
        </p:nvSpPr>
        <p:spPr>
          <a:xfrm>
            <a:off x="6156198" y="1538763"/>
            <a:ext cx="2304288" cy="450057"/>
          </a:xfrm>
          <a:prstGeom prst="rect">
            <a:avLst/>
          </a:prstGeom>
        </p:spPr>
        <p:txBody>
          <a:bodyPr wrap="square">
            <a:spAutoFit/>
          </a:bodyPr>
          <a:p>
            <a:pPr>
              <a:defRPr lang="ko-KR" altLang="en-US"/>
            </a:pPr>
            <a:r>
              <a:rPr lang="ko-KR" altLang="en-US" sz="2400">
                <a:latin typeface="한컴 윤고딕 760"/>
                <a:ea typeface="한컴 윤고딕 760"/>
              </a:rPr>
              <a:t>'시분'</a:t>
            </a:r>
            <a:endParaRPr lang="ko-KR" altLang="en-US" sz="2400">
              <a:latin typeface="한컴 윤고딕 760"/>
              <a:ea typeface="한컴 윤고딕 760"/>
            </a:endParaRPr>
          </a:p>
        </p:txBody>
      </p:sp>
      <p:sp>
        <p:nvSpPr>
          <p:cNvPr id="16" name=""/>
          <p:cNvSpPr txBox="1"/>
          <p:nvPr/>
        </p:nvSpPr>
        <p:spPr>
          <a:xfrm>
            <a:off x="7272337" y="3771043"/>
            <a:ext cx="1620203" cy="446627"/>
          </a:xfrm>
          <a:prstGeom prst="rect">
            <a:avLst/>
          </a:prstGeom>
        </p:spPr>
        <p:txBody>
          <a:bodyPr wrap="square">
            <a:spAutoFit/>
          </a:bodyPr>
          <a:p>
            <a:pPr>
              <a:defRPr lang="ko-KR" altLang="en-US"/>
            </a:pPr>
            <a:r>
              <a:rPr lang="ko-KR" altLang="en-US" sz="2400">
                <a:latin typeface="한컴 윤고딕 760"/>
                <a:ea typeface="한컴 윤고딕 760"/>
              </a:rPr>
              <a:t>'게이하이'</a:t>
            </a:r>
            <a:endParaRPr lang="ko-KR" altLang="en-US" sz="24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1-3. 무사의 종류</a:t>
            </a:r>
            <a:endParaRPr lang="ko-KR" altLang="en-US" sz="2700">
              <a:solidFill>
                <a:schemeClr val="bg1"/>
              </a:solidFill>
              <a:latin typeface="한컴 윤고딕 760"/>
              <a:ea typeface="한컴 윤고딕 760"/>
            </a:endParaRPr>
          </a:p>
        </p:txBody>
      </p:sp>
      <p:sp>
        <p:nvSpPr>
          <p:cNvPr id="5" name=""/>
          <p:cNvSpPr/>
          <p:nvPr/>
        </p:nvSpPr>
        <p:spPr>
          <a:xfrm>
            <a:off x="179451" y="2060829"/>
            <a:ext cx="3006375" cy="3744468"/>
          </a:xfrm>
          <a:prstGeom prst="rect">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6" name=""/>
          <p:cNvSpPr/>
          <p:nvPr/>
        </p:nvSpPr>
        <p:spPr>
          <a:xfrm>
            <a:off x="1799653" y="2060828"/>
            <a:ext cx="2772346" cy="3744468"/>
          </a:xfrm>
          <a:prstGeom prst="triangle">
            <a:avLst>
              <a:gd name="adj" fmla="val 50000"/>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9" name=""/>
          <p:cNvSpPr/>
          <p:nvPr/>
        </p:nvSpPr>
        <p:spPr>
          <a:xfrm>
            <a:off x="5958173" y="2060828"/>
            <a:ext cx="3006376" cy="3744468"/>
          </a:xfrm>
          <a:prstGeom prst="rect">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0" name=""/>
          <p:cNvSpPr/>
          <p:nvPr/>
        </p:nvSpPr>
        <p:spPr>
          <a:xfrm>
            <a:off x="4572000" y="2060828"/>
            <a:ext cx="2772346" cy="3744468"/>
          </a:xfrm>
          <a:prstGeom prst="triangle">
            <a:avLst>
              <a:gd name="adj" fmla="val 50000"/>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2" name=""/>
          <p:cNvSpPr/>
          <p:nvPr/>
        </p:nvSpPr>
        <p:spPr>
          <a:xfrm>
            <a:off x="215454" y="2060829"/>
            <a:ext cx="2520315" cy="648081"/>
          </a:xfrm>
          <a:prstGeom prst="rect">
            <a:avLst/>
          </a:prstGeom>
          <a:no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r>
              <a:rPr lang="ko-KR" altLang="en-US" sz="2400">
                <a:solidFill>
                  <a:schemeClr val="bg1"/>
                </a:solidFill>
                <a:latin typeface="한컴 윤고딕 760"/>
                <a:ea typeface="한컴 윤고딕 760"/>
              </a:rPr>
              <a:t>아시가루</a:t>
            </a:r>
            <a:endParaRPr lang="ko-KR" altLang="en-US" sz="2400">
              <a:solidFill>
                <a:schemeClr val="bg1"/>
              </a:solidFill>
              <a:latin typeface="한컴 윤고딕 760"/>
              <a:ea typeface="한컴 윤고딕 760"/>
            </a:endParaRPr>
          </a:p>
        </p:txBody>
      </p:sp>
      <p:sp>
        <p:nvSpPr>
          <p:cNvPr id="13" name=""/>
          <p:cNvSpPr/>
          <p:nvPr/>
        </p:nvSpPr>
        <p:spPr>
          <a:xfrm>
            <a:off x="5958173" y="2060829"/>
            <a:ext cx="2502313" cy="648081"/>
          </a:xfrm>
          <a:prstGeom prst="rect">
            <a:avLst/>
          </a:prstGeom>
          <a:no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r>
              <a:rPr lang="ko-KR" altLang="en-US" sz="2400">
                <a:solidFill>
                  <a:schemeClr val="bg1"/>
                </a:solidFill>
                <a:latin typeface="한컴 윤고딕 760"/>
                <a:ea typeface="한컴 윤고딕 760"/>
              </a:rPr>
              <a:t>주겐</a:t>
            </a:r>
            <a:endParaRPr lang="ko-KR" altLang="en-US" sz="2400">
              <a:solidFill>
                <a:schemeClr val="bg1"/>
              </a:solidFill>
              <a:latin typeface="한컴 윤고딕 760"/>
              <a:ea typeface="한컴 윤고딕 760"/>
            </a:endParaRPr>
          </a:p>
        </p:txBody>
      </p:sp>
      <p:sp>
        <p:nvSpPr>
          <p:cNvPr id="15" name=""/>
          <p:cNvSpPr txBox="1"/>
          <p:nvPr/>
        </p:nvSpPr>
        <p:spPr>
          <a:xfrm>
            <a:off x="215453" y="3076194"/>
            <a:ext cx="3636456" cy="2436876"/>
          </a:xfrm>
          <a:prstGeom prst="rect">
            <a:avLst/>
          </a:prstGeom>
        </p:spPr>
        <p:txBody>
          <a:bodyPr wrap="square">
            <a:spAutoFit/>
          </a:bodyPr>
          <a:p>
            <a:pPr>
              <a:defRPr lang="ko-KR" altLang="en-US"/>
            </a:pPr>
            <a:r>
              <a:rPr lang="ko-KR" altLang="en-US" sz="2200">
                <a:solidFill>
                  <a:schemeClr val="bg1"/>
                </a:solidFill>
                <a:latin typeface="한컴 윤고딕 760"/>
                <a:ea typeface="한컴 윤고딕 760"/>
              </a:rPr>
              <a:t># 묘지 사용 가능</a:t>
            </a:r>
            <a:endParaRPr lang="ko-KR" altLang="en-US" sz="2200">
              <a:solidFill>
                <a:schemeClr val="bg1"/>
              </a:solidFill>
              <a:latin typeface="한컴 윤고딕 760"/>
              <a:ea typeface="한컴 윤고딕 760"/>
            </a:endParaRPr>
          </a:p>
          <a:p>
            <a:pPr>
              <a:defRPr lang="ko-KR" altLang="en-US"/>
            </a:pPr>
            <a:endParaRPr lang="ko-KR" altLang="en-US" sz="2200">
              <a:solidFill>
                <a:schemeClr val="bg1"/>
              </a:solidFill>
              <a:latin typeface="한컴 윤고딕 760"/>
              <a:ea typeface="한컴 윤고딕 760"/>
            </a:endParaRPr>
          </a:p>
          <a:p>
            <a:pPr>
              <a:defRPr lang="ko-KR" altLang="en-US"/>
            </a:pPr>
            <a:r>
              <a:rPr lang="ko-KR" altLang="en-US" sz="2200">
                <a:solidFill>
                  <a:schemeClr val="bg1"/>
                </a:solidFill>
                <a:latin typeface="한컴 윤고딕 760"/>
                <a:ea typeface="한컴 윤고딕 760"/>
              </a:rPr>
              <a:t># 전투요원으로 분류</a:t>
            </a:r>
            <a:endParaRPr lang="ko-KR" altLang="en-US" sz="2200">
              <a:solidFill>
                <a:schemeClr val="bg1"/>
              </a:solidFill>
              <a:latin typeface="한컴 윤고딕 760"/>
              <a:ea typeface="한컴 윤고딕 760"/>
            </a:endParaRPr>
          </a:p>
          <a:p>
            <a:pPr>
              <a:defRPr lang="ko-KR" altLang="en-US"/>
            </a:pPr>
            <a:endParaRPr lang="ko-KR" altLang="en-US" sz="2200">
              <a:solidFill>
                <a:schemeClr val="bg1"/>
              </a:solidFill>
              <a:latin typeface="한컴 윤고딕 760"/>
              <a:ea typeface="한컴 윤고딕 760"/>
            </a:endParaRPr>
          </a:p>
          <a:p>
            <a:pPr>
              <a:defRPr lang="ko-KR" altLang="en-US"/>
            </a:pPr>
            <a:r>
              <a:rPr lang="ko-KR" altLang="en-US" sz="2200">
                <a:solidFill>
                  <a:schemeClr val="bg1"/>
                </a:solidFill>
                <a:latin typeface="한컴 윤고딕 760"/>
                <a:ea typeface="한컴 윤고딕 760"/>
              </a:rPr>
              <a:t># 다이토 허용</a:t>
            </a:r>
            <a:endParaRPr lang="ko-KR" altLang="en-US" sz="2200">
              <a:solidFill>
                <a:schemeClr val="bg1"/>
              </a:solidFill>
              <a:latin typeface="한컴 윤고딕 760"/>
              <a:ea typeface="한컴 윤고딕 760"/>
            </a:endParaRPr>
          </a:p>
          <a:p>
            <a:pPr>
              <a:defRPr lang="ko-KR" altLang="en-US"/>
            </a:pPr>
            <a:endParaRPr lang="ko-KR" altLang="en-US" sz="2200">
              <a:solidFill>
                <a:schemeClr val="bg1"/>
              </a:solidFill>
              <a:latin typeface="한컴 윤고딕 760"/>
              <a:ea typeface="한컴 윤고딕 760"/>
            </a:endParaRPr>
          </a:p>
          <a:p>
            <a:pPr>
              <a:defRPr lang="ko-KR" altLang="en-US"/>
            </a:pPr>
            <a:r>
              <a:rPr lang="ko-KR" altLang="en-US" sz="2200">
                <a:solidFill>
                  <a:schemeClr val="bg1"/>
                </a:solidFill>
                <a:latin typeface="한컴 윤고딕 760"/>
                <a:ea typeface="한컴 윤고딕 760"/>
              </a:rPr>
              <a:t>=&gt; 무사와 동일한 부분 </a:t>
            </a:r>
            <a:r>
              <a:rPr lang="en-US" altLang="ko-KR" sz="2200">
                <a:solidFill>
                  <a:schemeClr val="bg1"/>
                </a:solidFill>
                <a:latin typeface="한컴 윤고딕 760"/>
                <a:ea typeface="한컴 윤고딕 760"/>
              </a:rPr>
              <a:t>O</a:t>
            </a:r>
            <a:endParaRPr lang="en-US" altLang="ko-KR" sz="2200">
              <a:solidFill>
                <a:schemeClr val="bg1"/>
              </a:solidFill>
              <a:latin typeface="한컴 윤고딕 760"/>
              <a:ea typeface="한컴 윤고딕 760"/>
            </a:endParaRPr>
          </a:p>
        </p:txBody>
      </p:sp>
      <p:sp>
        <p:nvSpPr>
          <p:cNvPr id="16" name=""/>
          <p:cNvSpPr txBox="1"/>
          <p:nvPr/>
        </p:nvSpPr>
        <p:spPr>
          <a:xfrm>
            <a:off x="5580125" y="3429000"/>
            <a:ext cx="3348419" cy="1426845"/>
          </a:xfrm>
          <a:prstGeom prst="rect">
            <a:avLst/>
          </a:prstGeom>
        </p:spPr>
        <p:txBody>
          <a:bodyPr wrap="square">
            <a:spAutoFit/>
          </a:bodyPr>
          <a:lstStyle/>
          <a:p>
            <a:pPr>
              <a:defRPr lang="ko-KR" altLang="en-US"/>
            </a:pPr>
            <a:r>
              <a:rPr lang="en-US" altLang="ko-KR" sz="2200">
                <a:solidFill>
                  <a:schemeClr val="bg1"/>
                </a:solidFill>
                <a:latin typeface="한컴 윤고딕 760"/>
                <a:ea typeface="한컴 윤고딕 760"/>
              </a:rPr>
              <a:t># </a:t>
            </a:r>
            <a:r>
              <a:rPr lang="ko-KR" altLang="en-US" sz="2200">
                <a:solidFill>
                  <a:schemeClr val="bg1"/>
                </a:solidFill>
                <a:latin typeface="한컴 윤고딕 760"/>
                <a:ea typeface="한컴 윤고딕 760"/>
              </a:rPr>
              <a:t>잡역에 종사</a:t>
            </a:r>
            <a:endParaRPr lang="ko-KR" altLang="en-US" sz="2200">
              <a:solidFill>
                <a:schemeClr val="bg1"/>
              </a:solidFill>
              <a:latin typeface="한컴 윤고딕 760"/>
              <a:ea typeface="한컴 윤고딕 760"/>
            </a:endParaRPr>
          </a:p>
          <a:p>
            <a:pPr>
              <a:defRPr lang="ko-KR" altLang="en-US"/>
            </a:pPr>
            <a:endParaRPr lang="ko-KR" altLang="en-US" sz="2200">
              <a:solidFill>
                <a:schemeClr val="bg1"/>
              </a:solidFill>
              <a:latin typeface="한컴 윤고딕 760"/>
              <a:ea typeface="한컴 윤고딕 760"/>
            </a:endParaRPr>
          </a:p>
          <a:p>
            <a:pPr>
              <a:defRPr lang="ko-KR" altLang="en-US"/>
            </a:pPr>
            <a:r>
              <a:rPr lang="ko-KR" altLang="en-US" sz="2200">
                <a:solidFill>
                  <a:schemeClr val="bg1"/>
                </a:solidFill>
                <a:latin typeface="한컴 윤고딕 760"/>
                <a:ea typeface="한컴 윤고딕 760"/>
              </a:rPr>
              <a:t># 무사신분으로 구별하기  </a:t>
            </a:r>
            <a:endParaRPr lang="ko-KR" altLang="en-US" sz="2200">
              <a:solidFill>
                <a:schemeClr val="bg1"/>
              </a:solidFill>
              <a:latin typeface="한컴 윤고딕 760"/>
              <a:ea typeface="한컴 윤고딕 760"/>
            </a:endParaRPr>
          </a:p>
          <a:p>
            <a:pPr>
              <a:defRPr lang="ko-KR" altLang="en-US"/>
            </a:pPr>
            <a:r>
              <a:rPr lang="ko-KR" altLang="en-US" sz="2200">
                <a:solidFill>
                  <a:schemeClr val="bg1"/>
                </a:solidFill>
                <a:latin typeface="한컴 윤고딕 760"/>
                <a:ea typeface="한컴 윤고딕 760"/>
              </a:rPr>
              <a:t>  어려움</a:t>
            </a:r>
            <a:endParaRPr lang="ko-KR" altLang="en-US" sz="2200">
              <a:solidFill>
                <a:schemeClr val="bg1"/>
              </a:solidFill>
              <a:latin typeface="한컴 윤고딕 760"/>
              <a:ea typeface="한컴 윤고딕 760"/>
            </a:endParaRPr>
          </a:p>
        </p:txBody>
      </p:sp>
      <p:pic>
        <p:nvPicPr>
          <p:cNvPr id="17" name=""/>
          <p:cNvPicPr>
            <a:picLocks noChangeAspect="1"/>
          </p:cNvPicPr>
          <p:nvPr/>
        </p:nvPicPr>
        <p:blipFill rotWithShape="1">
          <a:blip r:embed="rId2"/>
          <a:srcRect l="4460" t="220" r="9600" b="2600"/>
          <a:stretch>
            <a:fillRect/>
          </a:stretch>
        </p:blipFill>
        <p:spPr>
          <a:xfrm>
            <a:off x="3635883" y="2060829"/>
            <a:ext cx="1888855" cy="4036017"/>
          </a:xfrm>
          <a:custGeom>
            <a:avLst/>
            <a:gdLst/>
            <a:cxnLst>
              <a:cxn ang="3cd4">
                <a:pos x="hc" y="t"/>
              </a:cxn>
              <a:cxn ang="cd2">
                <a:pos x="l" y="vc"/>
              </a:cxn>
              <a:cxn ang="cd4">
                <a:pos x="hc" y="b"/>
              </a:cxn>
              <a:cxn ang="0">
                <a:pos x="r" y="vc"/>
              </a:cxn>
            </a:cxnLst>
            <a:rect l="l" t="t" r="r" b="b"/>
            <a:pathLst>
              <a:path w="1891655" h="4052774">
                <a:moveTo>
                  <a:pt x="582048" y="16211"/>
                </a:moveTo>
                <a:lnTo>
                  <a:pt x="630552" y="308010"/>
                </a:lnTo>
                <a:lnTo>
                  <a:pt x="598216" y="534965"/>
                </a:lnTo>
                <a:lnTo>
                  <a:pt x="436536" y="729499"/>
                </a:lnTo>
                <a:lnTo>
                  <a:pt x="339528" y="842977"/>
                </a:lnTo>
                <a:lnTo>
                  <a:pt x="226352" y="1134776"/>
                </a:lnTo>
                <a:lnTo>
                  <a:pt x="129344" y="1410365"/>
                </a:lnTo>
                <a:lnTo>
                  <a:pt x="80840" y="1621109"/>
                </a:lnTo>
                <a:lnTo>
                  <a:pt x="0" y="2058808"/>
                </a:lnTo>
                <a:lnTo>
                  <a:pt x="129344" y="2269553"/>
                </a:lnTo>
                <a:lnTo>
                  <a:pt x="161680" y="2496508"/>
                </a:lnTo>
                <a:lnTo>
                  <a:pt x="307192" y="2691042"/>
                </a:lnTo>
                <a:lnTo>
                  <a:pt x="0" y="3469174"/>
                </a:lnTo>
                <a:lnTo>
                  <a:pt x="274856" y="3712340"/>
                </a:lnTo>
                <a:lnTo>
                  <a:pt x="242520" y="3858240"/>
                </a:lnTo>
                <a:lnTo>
                  <a:pt x="226352" y="3955506"/>
                </a:lnTo>
                <a:lnTo>
                  <a:pt x="549712" y="4052774"/>
                </a:lnTo>
                <a:lnTo>
                  <a:pt x="679056" y="3923085"/>
                </a:lnTo>
                <a:lnTo>
                  <a:pt x="808400" y="3874452"/>
                </a:lnTo>
                <a:lnTo>
                  <a:pt x="1147928" y="4004141"/>
                </a:lnTo>
                <a:lnTo>
                  <a:pt x="1293440" y="4004141"/>
                </a:lnTo>
                <a:lnTo>
                  <a:pt x="1374280" y="3858240"/>
                </a:lnTo>
                <a:lnTo>
                  <a:pt x="1244936" y="3777185"/>
                </a:lnTo>
                <a:lnTo>
                  <a:pt x="1261104" y="3663707"/>
                </a:lnTo>
                <a:lnTo>
                  <a:pt x="1422784" y="3663707"/>
                </a:lnTo>
                <a:lnTo>
                  <a:pt x="1471288" y="3469174"/>
                </a:lnTo>
                <a:lnTo>
                  <a:pt x="1438951" y="2853152"/>
                </a:lnTo>
                <a:lnTo>
                  <a:pt x="1358112" y="2383030"/>
                </a:lnTo>
                <a:lnTo>
                  <a:pt x="1293440" y="2123653"/>
                </a:lnTo>
                <a:lnTo>
                  <a:pt x="1746144" y="2204709"/>
                </a:lnTo>
                <a:lnTo>
                  <a:pt x="1891656" y="2123653"/>
                </a:lnTo>
                <a:lnTo>
                  <a:pt x="1762312" y="1912908"/>
                </a:lnTo>
                <a:lnTo>
                  <a:pt x="1487457" y="1896698"/>
                </a:lnTo>
                <a:lnTo>
                  <a:pt x="1568297" y="1523842"/>
                </a:lnTo>
                <a:lnTo>
                  <a:pt x="1568297" y="1183409"/>
                </a:lnTo>
                <a:lnTo>
                  <a:pt x="1438951" y="907821"/>
                </a:lnTo>
                <a:lnTo>
                  <a:pt x="1293440" y="599810"/>
                </a:lnTo>
                <a:lnTo>
                  <a:pt x="1196432" y="534965"/>
                </a:lnTo>
                <a:lnTo>
                  <a:pt x="1228768" y="291799"/>
                </a:lnTo>
                <a:lnTo>
                  <a:pt x="1115592" y="81055"/>
                </a:lnTo>
                <a:lnTo>
                  <a:pt x="1002416" y="0"/>
                </a:lnTo>
                <a:lnTo>
                  <a:pt x="582048" y="16211"/>
                </a:lnTo>
                <a:close/>
              </a:path>
            </a:pathLst>
          </a:custGeom>
          <a:effectLst>
            <a:softEdge rad="38100"/>
          </a:effectLst>
        </p:spPr>
      </p:pic>
    </p:spTree>
  </p:cSld>
  <p:clrMapOvr>
    <a:masterClrMapping/>
  </p:clrMapOvr>
  <p:transition xmlns:mc="http://schemas.openxmlformats.org/markup-compatibility/2006" xmlns:hp="http://schemas.haansoft.com/office/presentation/8.0" mc:Ignorable="hp" hp:hslDur="500"/>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2" name=""/>
          <p:cNvPicPr>
            <a:picLocks noChangeAspect="1"/>
          </p:cNvPicPr>
          <p:nvPr/>
        </p:nvPicPr>
        <p:blipFill rotWithShape="1">
          <a:blip r:embed="rId2"/>
          <a:stretch>
            <a:fillRect/>
          </a:stretch>
        </p:blipFill>
        <p:spPr>
          <a:xfrm>
            <a:off x="0" y="1047750"/>
            <a:ext cx="9144000" cy="476250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 근세시대의 교육문화</a:t>
            </a:r>
            <a:endParaRPr lang="ko-KR" altLang="en-US" sz="2700">
              <a:solidFill>
                <a:schemeClr val="bg1"/>
              </a:solidFill>
              <a:latin typeface="한컴 윤고딕 760"/>
              <a:ea typeface="한컴 윤고딕 760"/>
            </a:endParaRPr>
          </a:p>
        </p:txBody>
      </p:sp>
      <p:cxnSp>
        <p:nvCxnSpPr>
          <p:cNvPr id="10" name=""/>
          <p:cNvCxnSpPr/>
          <p:nvPr/>
        </p:nvCxnSpPr>
        <p:spPr>
          <a:xfrm rot="16200000" flipH="1">
            <a:off x="2138743" y="4020121"/>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
          <p:cNvSpPr txBox="1"/>
          <p:nvPr/>
        </p:nvSpPr>
        <p:spPr>
          <a:xfrm>
            <a:off x="5004054" y="1556763"/>
            <a:ext cx="3960495" cy="5165982"/>
          </a:xfrm>
          <a:prstGeom prst="rect">
            <a:avLst/>
          </a:prstGeom>
        </p:spPr>
        <p:txBody>
          <a:bodyPr wrap="square">
            <a:spAutoFit/>
          </a:bodyPr>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000000"/>
                </a:solidFill>
                <a:latin typeface="한컴 윤고딕 760"/>
                <a:ea typeface="한컴 윤고딕 760"/>
              </a:rPr>
              <a:t>2] 근세시대의</a:t>
            </a: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교육</a:t>
            </a: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a:t>
            </a: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rPr>
              <a:t># </a:t>
            </a: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에도시대 교육문화</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    (1603~1867)</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r" defTabSz="885826" eaLnBrk="1" latinLnBrk="1" hangingPunct="1">
              <a:defRPr lang="ko-KR" altLang="en-US"/>
            </a:pPr>
            <a:r>
              <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rPr>
              <a:t>21327868 식품공학과 이영진</a:t>
            </a: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p:txBody>
      </p:sp>
      <p:pic>
        <p:nvPicPr>
          <p:cNvPr id="12" name=""/>
          <p:cNvPicPr>
            <a:picLocks noChangeAspect="1"/>
          </p:cNvPicPr>
          <p:nvPr/>
        </p:nvPicPr>
        <p:blipFill rotWithShape="1">
          <a:blip r:embed="rId2"/>
          <a:stretch>
            <a:fillRect/>
          </a:stretch>
        </p:blipFill>
        <p:spPr>
          <a:xfrm>
            <a:off x="0" y="1052703"/>
            <a:ext cx="4427982" cy="5805296"/>
          </a:xfrm>
          <a:prstGeom prst="rect">
            <a:avLst/>
          </a:prstGeom>
          <a:effectLst>
            <a:softEdge rad="12700"/>
          </a:effectLst>
        </p:spPr>
      </p:pic>
      <p:sp>
        <p:nvSpPr>
          <p:cNvPr id="13" name=""/>
          <p:cNvSpPr/>
          <p:nvPr/>
        </p:nvSpPr>
        <p:spPr>
          <a:xfrm>
            <a:off x="0" y="1052703"/>
            <a:ext cx="4427982" cy="5805297"/>
          </a:xfrm>
          <a:prstGeom prst="rect">
            <a:avLst/>
          </a:prstGeom>
          <a:solidFill>
            <a:schemeClr val="bg1">
              <a:lumMod val="90000"/>
              <a:alpha val="57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0" name=""/>
          <p:cNvSpPr/>
          <p:nvPr/>
        </p:nvSpPr>
        <p:spPr>
          <a:xfrm>
            <a:off x="5508117" y="1323212"/>
            <a:ext cx="3024378" cy="689992"/>
          </a:xfrm>
          <a:prstGeom prst="rect">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9" name=""/>
          <p:cNvSpPr/>
          <p:nvPr/>
        </p:nvSpPr>
        <p:spPr>
          <a:xfrm>
            <a:off x="755523" y="1340739"/>
            <a:ext cx="3024378" cy="689992"/>
          </a:xfrm>
          <a:prstGeom prst="rect">
            <a:avLst/>
          </a:prstGeom>
          <a:solidFill>
            <a:srgbClr val="ffa492"/>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2-1. 에도시대의 교육</a:t>
            </a:r>
            <a:endParaRPr lang="ko-KR" altLang="en-US" sz="2700">
              <a:solidFill>
                <a:schemeClr val="bg1"/>
              </a:solidFill>
              <a:latin typeface="한컴 윤고딕 760"/>
              <a:ea typeface="한컴 윤고딕 760"/>
            </a:endParaRPr>
          </a:p>
        </p:txBody>
      </p:sp>
      <p:pic>
        <p:nvPicPr>
          <p:cNvPr id="4" name="Picture 2" descr="데라코야(寺子屋)"/>
          <p:cNvPicPr>
            <a:picLocks noChangeAspect="1" noChangeArrowheads="1"/>
          </p:cNvPicPr>
          <p:nvPr/>
        </p:nvPicPr>
        <p:blipFill rotWithShape="1">
          <a:blip r:embed="rId2"/>
          <a:srcRect/>
          <a:stretch>
            <a:fillRect/>
          </a:stretch>
        </p:blipFill>
        <p:spPr>
          <a:xfrm>
            <a:off x="540537" y="2340885"/>
            <a:ext cx="3743427" cy="3358472"/>
          </a:xfrm>
          <a:prstGeom prst="rect">
            <a:avLst/>
          </a:prstGeom>
          <a:noFill/>
        </p:spPr>
      </p:pic>
      <p:pic>
        <p:nvPicPr>
          <p:cNvPr id="5" name="Picture 6" descr="https://upload.wikimedia.org/wikipedia/commons/thumb/6/6b/Koudoukan.JPG/300px-Koudoukan.JPG">
            <a:hlinkClick r:id="rId3"/>
          </p:cNvPr>
          <p:cNvPicPr>
            <a:picLocks noChangeAspect="1" noChangeArrowheads="1"/>
          </p:cNvPicPr>
          <p:nvPr/>
        </p:nvPicPr>
        <p:blipFill rotWithShape="1">
          <a:blip r:embed="rId4"/>
          <a:srcRect/>
          <a:stretch>
            <a:fillRect/>
          </a:stretch>
        </p:blipFill>
        <p:spPr>
          <a:xfrm>
            <a:off x="5292090" y="2340885"/>
            <a:ext cx="3517523" cy="3358472"/>
          </a:xfrm>
          <a:prstGeom prst="rect">
            <a:avLst/>
          </a:prstGeom>
          <a:noFill/>
        </p:spPr>
      </p:pic>
      <p:sp>
        <p:nvSpPr>
          <p:cNvPr id="7" name=""/>
          <p:cNvSpPr txBox="1"/>
          <p:nvPr/>
        </p:nvSpPr>
        <p:spPr>
          <a:xfrm>
            <a:off x="755523" y="1442846"/>
            <a:ext cx="3384423" cy="450724"/>
          </a:xfrm>
          <a:prstGeom prst="rect">
            <a:avLst/>
          </a:prstGeom>
        </p:spPr>
        <p:txBody>
          <a:bodyPr wrap="square">
            <a:spAutoFit/>
          </a:bodyPr>
          <a:p>
            <a:pPr>
              <a:defRPr lang="ko-KR" altLang="en-US"/>
            </a:pPr>
            <a:r>
              <a:rPr lang="ko-KR" altLang="en-US" sz="2400">
                <a:solidFill>
                  <a:schemeClr val="bg1"/>
                </a:solidFill>
                <a:latin typeface="한컴 윤고딕 760"/>
                <a:ea typeface="한컴 윤고딕 760"/>
                <a:cs typeface="굴림"/>
              </a:rPr>
              <a:t>1. 서민교육 (사교육)</a:t>
            </a:r>
            <a:endParaRPr lang="ko-KR" altLang="en-US" sz="2400">
              <a:solidFill>
                <a:schemeClr val="bg1"/>
              </a:solidFill>
              <a:latin typeface="한컴 윤고딕 760"/>
              <a:ea typeface="한컴 윤고딕 760"/>
              <a:cs typeface="굴림"/>
            </a:endParaRPr>
          </a:p>
        </p:txBody>
      </p:sp>
      <p:sp>
        <p:nvSpPr>
          <p:cNvPr id="8" name=""/>
          <p:cNvSpPr txBox="1"/>
          <p:nvPr/>
        </p:nvSpPr>
        <p:spPr>
          <a:xfrm>
            <a:off x="5508117" y="1442846"/>
            <a:ext cx="3384423" cy="450724"/>
          </a:xfrm>
          <a:prstGeom prst="rect">
            <a:avLst/>
          </a:prstGeom>
        </p:spPr>
        <p:txBody>
          <a:bodyPr wrap="square">
            <a:spAutoFit/>
          </a:bodyPr>
          <a:lstStyle/>
          <a:p>
            <a:pPr>
              <a:defRPr lang="ko-KR" altLang="en-US"/>
            </a:pPr>
            <a:r>
              <a:rPr lang="ko-KR" altLang="en-US" sz="2400">
                <a:solidFill>
                  <a:schemeClr val="bg1"/>
                </a:solidFill>
                <a:latin typeface="한컴 윤고딕 760"/>
                <a:ea typeface="한컴 윤고딕 760"/>
                <a:cs typeface="굴림"/>
              </a:rPr>
              <a:t>2. 무가교육 (공교육)</a:t>
            </a:r>
            <a:endParaRPr lang="ko-KR" altLang="en-US" sz="2400">
              <a:solidFill>
                <a:schemeClr val="bg1"/>
              </a:solidFill>
              <a:latin typeface="한컴 윤고딕 760"/>
              <a:ea typeface="한컴 윤고딕 760"/>
              <a:cs typeface="굴림"/>
            </a:endParaRPr>
          </a:p>
        </p:txBody>
      </p:sp>
      <p:sp>
        <p:nvSpPr>
          <p:cNvPr id="11" name=""/>
          <p:cNvSpPr txBox="1"/>
          <p:nvPr/>
        </p:nvSpPr>
        <p:spPr>
          <a:xfrm>
            <a:off x="540537" y="6018444"/>
            <a:ext cx="3816477" cy="423313"/>
          </a:xfrm>
          <a:prstGeom prst="rect">
            <a:avLst/>
          </a:prstGeom>
        </p:spPr>
        <p:txBody>
          <a:bodyPr wrap="square">
            <a:spAutoFit/>
          </a:bodyPr>
          <a:p>
            <a:pPr>
              <a:defRPr lang="ko-KR" altLang="en-US"/>
            </a:pPr>
            <a:r>
              <a:rPr lang="ko-KR" altLang="en-US" sz="2200">
                <a:latin typeface="한컴 윤고딕 760"/>
                <a:ea typeface="한컴 윤고딕 760"/>
              </a:rPr>
              <a:t>서민을 대상으로 하는 사교육</a:t>
            </a:r>
            <a:endParaRPr lang="ko-KR" altLang="en-US" sz="2200">
              <a:latin typeface="한컴 윤고딕 760"/>
              <a:ea typeface="한컴 윤고딕 760"/>
            </a:endParaRPr>
          </a:p>
        </p:txBody>
      </p:sp>
      <p:sp>
        <p:nvSpPr>
          <p:cNvPr id="12" name=""/>
          <p:cNvSpPr txBox="1"/>
          <p:nvPr/>
        </p:nvSpPr>
        <p:spPr>
          <a:xfrm>
            <a:off x="5076063" y="5851757"/>
            <a:ext cx="4067937" cy="756688"/>
          </a:xfrm>
          <a:prstGeom prst="rect">
            <a:avLst/>
          </a:prstGeom>
        </p:spPr>
        <p:txBody>
          <a:bodyPr wrap="square">
            <a:spAutoFit/>
          </a:bodyPr>
          <a:lstStyle/>
          <a:p>
            <a:pPr>
              <a:defRPr lang="ko-KR" altLang="en-US"/>
            </a:pPr>
            <a:r>
              <a:rPr lang="ko-KR" altLang="en-US" sz="2200">
                <a:latin typeface="한컴 윤고딕 760"/>
                <a:ea typeface="한컴 윤고딕 760"/>
              </a:rPr>
              <a:t>무사 계급인 번사(藩士)의 자제들을 위한 지배층의 교육기관</a:t>
            </a:r>
            <a:endParaRPr lang="ko-KR" altLang="en-US" sz="22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2-1. 에도시대의 교육 : 서민교육기관 (데라코야)</a:t>
            </a:r>
            <a:endParaRPr lang="ko-KR" altLang="en-US" sz="2700">
              <a:solidFill>
                <a:schemeClr val="bg1"/>
              </a:solidFill>
              <a:latin typeface="한컴 윤고딕 760"/>
              <a:ea typeface="한컴 윤고딕 760"/>
            </a:endParaRPr>
          </a:p>
        </p:txBody>
      </p:sp>
      <p:pic>
        <p:nvPicPr>
          <p:cNvPr id="4" name="Picture 2" descr="http://pub.chosun.com/up_fd/wc_news/2016-12/bimg_thumb/1701_618.jpg"/>
          <p:cNvPicPr>
            <a:picLocks noChangeAspect="1" noChangeArrowheads="1"/>
          </p:cNvPicPr>
          <p:nvPr/>
        </p:nvPicPr>
        <p:blipFill rotWithShape="1">
          <a:blip r:embed="rId2"/>
          <a:srcRect/>
          <a:stretch>
            <a:fillRect/>
          </a:stretch>
        </p:blipFill>
        <p:spPr>
          <a:xfrm>
            <a:off x="467487" y="1700783"/>
            <a:ext cx="3240405" cy="4608576"/>
          </a:xfrm>
          <a:prstGeom prst="rect">
            <a:avLst/>
          </a:prstGeom>
          <a:noFill/>
        </p:spPr>
      </p:pic>
      <p:cxnSp>
        <p:nvCxnSpPr>
          <p:cNvPr id="5" name=""/>
          <p:cNvCxnSpPr/>
          <p:nvPr/>
        </p:nvCxnSpPr>
        <p:spPr>
          <a:xfrm rot="16200000" flipH="1">
            <a:off x="1490662" y="4092130"/>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4211954" y="1700782"/>
            <a:ext cx="4536568" cy="4774312"/>
          </a:xfrm>
          <a:prstGeom prst="rect">
            <a:avLst/>
          </a:prstGeom>
        </p:spPr>
        <p:txBody>
          <a:bodyPr wrap="square">
            <a:spAutoFit/>
          </a:bodyPr>
          <a:p>
            <a:pPr>
              <a:defRPr lang="ko-KR" altLang="en-US"/>
            </a:pPr>
            <a:r>
              <a:rPr lang="ko-KR" altLang="en-US" sz="2300">
                <a:latin typeface="한컴 윤고딕 760"/>
                <a:ea typeface="한컴 윤고딕 760"/>
              </a:rPr>
              <a:t># 여행가, 작가, 외국 원어민교사</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endParaRPr lang="ko-KR" altLang="en-US" sz="2200">
              <a:latin typeface="한컴 윤고딕 760"/>
              <a:ea typeface="한컴 윤고딕 760"/>
            </a:endParaRPr>
          </a:p>
          <a:p>
            <a:pPr algn="ctr">
              <a:defRPr lang="ko-KR" altLang="en-US"/>
            </a:pPr>
            <a:r>
              <a:rPr lang="ko-KR" altLang="en-US" sz="2200">
                <a:latin typeface="한컴 윤고딕 760"/>
                <a:ea typeface="한컴 윤고딕 760"/>
              </a:rPr>
              <a:t>"</a:t>
            </a:r>
            <a:r>
              <a:rPr lang="ko-KR" altLang="en-US" sz="2400">
                <a:latin typeface="한컴 윤고딕 760"/>
                <a:ea typeface="한컴 윤고딕 760"/>
              </a:rPr>
              <a:t>최상층부터 최하층까지 모든 </a:t>
            </a:r>
            <a:endParaRPr lang="ko-KR" altLang="en-US" sz="2400">
              <a:latin typeface="한컴 윤고딕 760"/>
              <a:ea typeface="한컴 윤고딕 760"/>
            </a:endParaRPr>
          </a:p>
          <a:p>
            <a:pPr algn="ctr">
              <a:defRPr lang="ko-KR" altLang="en-US"/>
            </a:pPr>
            <a:endParaRPr lang="ko-KR" altLang="en-US" sz="2400">
              <a:latin typeface="한컴 윤고딕 760"/>
              <a:ea typeface="한컴 윤고딕 760"/>
            </a:endParaRPr>
          </a:p>
          <a:p>
            <a:pPr algn="ctr">
              <a:defRPr lang="ko-KR" altLang="en-US"/>
            </a:pPr>
            <a:r>
              <a:rPr lang="ko-KR" altLang="en-US" sz="2400">
                <a:latin typeface="한컴 윤고딕 760"/>
                <a:ea typeface="한컴 윤고딕 760"/>
              </a:rPr>
              <a:t>계급의 남녀, 아이들이 종이와 붓</a:t>
            </a:r>
            <a:endParaRPr lang="ko-KR" altLang="en-US" sz="2400">
              <a:latin typeface="한컴 윤고딕 760"/>
              <a:ea typeface="한컴 윤고딕 760"/>
            </a:endParaRPr>
          </a:p>
          <a:p>
            <a:pPr algn="ctr">
              <a:defRPr lang="ko-KR" altLang="en-US"/>
            </a:pPr>
            <a:endParaRPr lang="ko-KR" altLang="en-US" sz="2400">
              <a:latin typeface="한컴 윤고딕 760"/>
              <a:ea typeface="한컴 윤고딕 760"/>
            </a:endParaRPr>
          </a:p>
          <a:p>
            <a:pPr algn="ctr">
              <a:defRPr lang="ko-KR" altLang="en-US"/>
            </a:pPr>
            <a:r>
              <a:rPr lang="ko-KR" altLang="en-US" sz="2400">
                <a:latin typeface="한컴 윤고딕 760"/>
                <a:ea typeface="한컴 윤고딕 760"/>
              </a:rPr>
              <a:t>과 묵을 휴대하고 다니며 곁에 </a:t>
            </a:r>
            <a:endParaRPr lang="ko-KR" altLang="en-US" sz="2400">
              <a:latin typeface="한컴 윤고딕 760"/>
              <a:ea typeface="한컴 윤고딕 760"/>
            </a:endParaRPr>
          </a:p>
          <a:p>
            <a:pPr algn="ctr">
              <a:defRPr lang="ko-KR" altLang="en-US"/>
            </a:pPr>
            <a:endParaRPr lang="ko-KR" altLang="en-US" sz="2400">
              <a:latin typeface="한컴 윤고딕 760"/>
              <a:ea typeface="한컴 윤고딕 760"/>
            </a:endParaRPr>
          </a:p>
          <a:p>
            <a:pPr algn="ctr">
              <a:defRPr lang="ko-KR" altLang="en-US"/>
            </a:pPr>
            <a:r>
              <a:rPr lang="ko-KR" altLang="en-US" sz="2400">
                <a:latin typeface="한컴 윤고딕 760"/>
                <a:ea typeface="한컴 윤고딕 760"/>
              </a:rPr>
              <a:t>두고 있다. 모든 사람이 읽기와</a:t>
            </a:r>
            <a:endParaRPr lang="ko-KR" altLang="en-US" sz="2400">
              <a:latin typeface="한컴 윤고딕 760"/>
              <a:ea typeface="한컴 윤고딕 760"/>
            </a:endParaRPr>
          </a:p>
          <a:p>
            <a:pPr algn="ctr">
              <a:defRPr lang="ko-KR" altLang="en-US"/>
            </a:pPr>
            <a:r>
              <a:rPr lang="ko-KR" altLang="en-US" sz="2400">
                <a:latin typeface="한컴 윤고딕 760"/>
                <a:ea typeface="한컴 윤고딕 760"/>
              </a:rPr>
              <a:t> </a:t>
            </a:r>
            <a:endParaRPr lang="ko-KR" altLang="en-US" sz="2400">
              <a:latin typeface="한컴 윤고딕 760"/>
              <a:ea typeface="한컴 윤고딕 760"/>
            </a:endParaRPr>
          </a:p>
          <a:p>
            <a:pPr algn="ctr">
              <a:defRPr lang="ko-KR" altLang="en-US"/>
            </a:pPr>
            <a:r>
              <a:rPr lang="ko-KR" altLang="en-US" sz="2400">
                <a:latin typeface="한컴 윤고딕 760"/>
                <a:ea typeface="한컴 윤고딕 760"/>
              </a:rPr>
              <a:t>쓰기 교육을 받고 있다"</a:t>
            </a:r>
            <a:endParaRPr lang="ko-KR" altLang="en-US" sz="24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2-1. 에도시대의 교육 : 조닌 문화 (동영상) </a:t>
            </a:r>
            <a:endParaRPr lang="ko-KR" altLang="en-US" sz="2700">
              <a:solidFill>
                <a:schemeClr val="bg1"/>
              </a:solidFill>
              <a:latin typeface="한컴 윤고딕 760"/>
              <a:ea typeface="한컴 윤고딕 760"/>
            </a:endParaRPr>
          </a:p>
        </p:txBody>
      </p:sp>
      <p:pic>
        <p:nvPicPr>
          <p:cNvPr id="5" name="Picture 2" descr="조선과 다른 길을 걸었던 일본 에도 시대"/>
          <p:cNvPicPr>
            <a:picLocks noChangeAspect="1" noChangeArrowheads="1"/>
          </p:cNvPicPr>
          <p:nvPr/>
        </p:nvPicPr>
        <p:blipFill rotWithShape="1">
          <a:blip r:embed="rId2"/>
          <a:srcRect/>
          <a:stretch>
            <a:fillRect/>
          </a:stretch>
        </p:blipFill>
        <p:spPr>
          <a:xfrm>
            <a:off x="308063" y="1844802"/>
            <a:ext cx="4603956" cy="3762899"/>
          </a:xfrm>
          <a:prstGeom prst="rect">
            <a:avLst/>
          </a:prstGeom>
          <a:noFill/>
          <a:ln/>
        </p:spPr>
      </p:pic>
      <p:sp>
        <p:nvSpPr>
          <p:cNvPr id="7" name=""/>
          <p:cNvSpPr txBox="1"/>
          <p:nvPr/>
        </p:nvSpPr>
        <p:spPr>
          <a:xfrm>
            <a:off x="0" y="6494145"/>
            <a:ext cx="6689596" cy="363855"/>
          </a:xfrm>
          <a:prstGeom prst="rect">
            <a:avLst/>
          </a:prstGeom>
        </p:spPr>
        <p:txBody>
          <a:bodyPr wrap="square">
            <a:spAutoFit/>
          </a:bodyPr>
          <a:p>
            <a:pPr lvl="0">
              <a:defRPr lang="ko-KR" altLang="en-US"/>
            </a:pPr>
            <a:r>
              <a:rPr lang="ko-KR" altLang="en-US">
                <a:hlinkClick r:id="rId3"/>
              </a:rPr>
              <a:t> </a:t>
            </a:r>
            <a:r>
              <a:rPr lang="en-US" altLang="ko-KR">
                <a:hlinkClick r:id="rId3"/>
              </a:rPr>
              <a:t>https://www.youtube.com/watch?v=RI7G4nGTJYA</a:t>
            </a:r>
            <a:endParaRPr lang="en-US" altLang="ko-KR"/>
          </a:p>
        </p:txBody>
      </p:sp>
      <p:cxnSp>
        <p:nvCxnSpPr>
          <p:cNvPr id="9" name=""/>
          <p:cNvCxnSpPr/>
          <p:nvPr/>
        </p:nvCxnSpPr>
        <p:spPr>
          <a:xfrm rot="16200000" flipH="1">
            <a:off x="2714815" y="3726252"/>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
          <p:cNvSpPr txBox="1"/>
          <p:nvPr/>
        </p:nvSpPr>
        <p:spPr>
          <a:xfrm>
            <a:off x="5580126" y="2629162"/>
            <a:ext cx="3384423" cy="2194179"/>
          </a:xfrm>
          <a:prstGeom prst="rect">
            <a:avLst/>
          </a:prstGeom>
        </p:spPr>
        <p:txBody>
          <a:bodyPr wrap="square">
            <a:spAutoFit/>
          </a:bodyPr>
          <a:p>
            <a:pPr>
              <a:defRPr lang="ko-KR" altLang="en-US"/>
            </a:pPr>
            <a:r>
              <a:rPr lang="ko-KR" altLang="en-US" sz="2300">
                <a:latin typeface="한컴 윤고딕 760"/>
                <a:ea typeface="한컴 윤고딕 760"/>
              </a:rPr>
              <a:t># 오늘날 학원과는 달리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데라코야의 교사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일시적 </a:t>
            </a:r>
            <a:r>
              <a:rPr lang="en-US" altLang="ko-KR" sz="2300">
                <a:latin typeface="한컴 윤고딕 760"/>
                <a:ea typeface="한컴 윤고딕 760"/>
              </a:rPr>
              <a:t>X</a:t>
            </a:r>
            <a:r>
              <a:rPr lang="ko-KR" altLang="en-US" sz="2300">
                <a:latin typeface="한컴 윤고딕 760"/>
                <a:ea typeface="한컴 윤고딕 760"/>
              </a:rPr>
              <a:t> 종신적 </a:t>
            </a:r>
            <a:r>
              <a:rPr lang="en-US" altLang="ko-KR" sz="2300">
                <a:latin typeface="한컴 윤고딕 760"/>
                <a:ea typeface="한컴 윤고딕 760"/>
              </a:rPr>
              <a:t>O</a:t>
            </a:r>
            <a:endParaRPr lang="en-US" altLang="ko-KR" sz="2300">
              <a:latin typeface="한컴 윤고딕 760"/>
              <a:ea typeface="한컴 윤고딕 760"/>
            </a:endParaRPr>
          </a:p>
          <a:p>
            <a:pPr>
              <a:defRPr lang="ko-KR" altLang="en-US"/>
            </a:pPr>
            <a:endParaRPr lang="en-US" altLang="ko-KR" sz="2300">
              <a:latin typeface="한컴 윤고딕 760"/>
              <a:ea typeface="한컴 윤고딕 760"/>
            </a:endParaRPr>
          </a:p>
          <a:p>
            <a:pPr>
              <a:defRPr lang="ko-KR" altLang="en-US"/>
            </a:pPr>
            <a:r>
              <a:rPr lang="ko-KR" altLang="en-US" sz="2300">
                <a:latin typeface="한컴 윤고딕 760"/>
                <a:ea typeface="한컴 윤고딕 760"/>
              </a:rPr>
              <a:t>#학생 = 후테코</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-&gt; 스승의 묘를 </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2-1. 에도시대의 교육 : 공교육의 핵심 "번교 (藩校)"</a:t>
            </a:r>
            <a:endParaRPr lang="ko-KR" altLang="en-US" sz="2700">
              <a:solidFill>
                <a:schemeClr val="bg1"/>
              </a:solidFill>
              <a:latin typeface="한컴 윤고딕 760"/>
              <a:ea typeface="한컴 윤고딕 760"/>
            </a:endParaRPr>
          </a:p>
        </p:txBody>
      </p:sp>
      <p:pic>
        <p:nvPicPr>
          <p:cNvPr id="4" name="Picture 2" descr="일본의 근세시대 - 쇼나이번교 지도칸(庄&amp;#x5185;藩校致道館)"/>
          <p:cNvPicPr>
            <a:picLocks noChangeAspect="1" noChangeArrowheads="1"/>
          </p:cNvPicPr>
          <p:nvPr/>
        </p:nvPicPr>
        <p:blipFill rotWithShape="1">
          <a:blip r:embed="rId2"/>
          <a:srcRect/>
          <a:stretch>
            <a:fillRect/>
          </a:stretch>
        </p:blipFill>
        <p:spPr>
          <a:xfrm>
            <a:off x="251460" y="1340739"/>
            <a:ext cx="3816477" cy="4824603"/>
          </a:xfrm>
          <a:prstGeom prst="rect">
            <a:avLst/>
          </a:prstGeom>
          <a:noFill/>
        </p:spPr>
      </p:pic>
      <p:cxnSp>
        <p:nvCxnSpPr>
          <p:cNvPr id="5" name=""/>
          <p:cNvCxnSpPr/>
          <p:nvPr/>
        </p:nvCxnSpPr>
        <p:spPr>
          <a:xfrm rot="16200000" flipH="1">
            <a:off x="1706689" y="3726252"/>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4716018" y="1377317"/>
            <a:ext cx="3816477" cy="5004052"/>
          </a:xfrm>
          <a:prstGeom prst="rect">
            <a:avLst/>
          </a:prstGeom>
        </p:spPr>
        <p:txBody>
          <a:bodyPr wrap="square">
            <a:spAutoFit/>
          </a:bodyPr>
          <a:p>
            <a:pPr>
              <a:defRPr lang="ko-KR" altLang="en-US"/>
            </a:pPr>
            <a:r>
              <a:rPr lang="ko-KR" altLang="en-US" sz="2300">
                <a:latin typeface="한컴 윤고딕 760"/>
                <a:ea typeface="한컴 윤고딕 760"/>
              </a:rPr>
              <a:t># 7~8세</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기초적인 읽기 및 쓰기</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소학(小學), 효경(孝經),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사서오경(四書五經)등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유교 경전과 학습서로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a:t>
            </a:r>
            <a:r>
              <a:rPr lang="ko-KR" altLang="en-US" sz="2300">
                <a:solidFill>
                  <a:schemeClr val="accent2">
                    <a:lumMod val="80000"/>
                    <a:lumOff val="20000"/>
                  </a:schemeClr>
                </a:solidFill>
                <a:latin typeface="한컴 윤고딕 760"/>
                <a:ea typeface="한컴 윤고딕 760"/>
              </a:rPr>
              <a:t>문과</a:t>
            </a:r>
            <a:r>
              <a:rPr lang="ko-KR" altLang="en-US" sz="2300">
                <a:latin typeface="한컴 윤고딕 760"/>
                <a:ea typeface="한컴 윤고딕 760"/>
              </a:rPr>
              <a:t>(文科)수업</a:t>
            </a:r>
            <a:endParaRPr lang="ko-KR" altLang="en-US" sz="2300">
              <a:latin typeface="한컴 윤고딕 760"/>
              <a:ea typeface="한컴 윤고딕 760"/>
            </a:endParaRPr>
          </a:p>
          <a:p>
            <a:pPr lvl="0">
              <a:defRPr lang="ko-KR" altLang="en-US"/>
            </a:pP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13~14세</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검술 등의 무예와 병법 등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a:t>
            </a:r>
            <a:r>
              <a:rPr lang="ko-KR" altLang="en-US" sz="2300">
                <a:solidFill>
                  <a:schemeClr val="accent2">
                    <a:lumMod val="80000"/>
                    <a:lumOff val="20000"/>
                  </a:schemeClr>
                </a:solidFill>
                <a:latin typeface="한컴 윤고딕 760"/>
                <a:ea typeface="한컴 윤고딕 760"/>
              </a:rPr>
              <a:t>무과</a:t>
            </a:r>
            <a:r>
              <a:rPr lang="ko-KR" altLang="en-US" sz="2300">
                <a:latin typeface="한컴 윤고딕 760"/>
                <a:ea typeface="한컴 윤고딕 760"/>
              </a:rPr>
              <a:t>(武科)를 교습</a:t>
            </a:r>
            <a:endParaRPr lang="ko-KR" altLang="en-US" sz="2300">
              <a:latin typeface="한컴 윤고딕 760"/>
              <a:ea typeface="한컴 윤고딕 760"/>
            </a:endParaRPr>
          </a:p>
          <a:p>
            <a:pPr lvl="0">
              <a:defRPr lang="ko-KR" altLang="en-US"/>
            </a:pP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17~19세</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정도에 졸업</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2-1. 에도시대의 교육 : 공교육의 핵심 "번교 (藩校)"</a:t>
            </a:r>
            <a:endParaRPr lang="ko-KR" altLang="en-US" sz="2700">
              <a:solidFill>
                <a:schemeClr val="bg1"/>
              </a:solidFill>
              <a:latin typeface="한컴 윤고딕 760"/>
              <a:ea typeface="한컴 윤고딕 760"/>
            </a:endParaRPr>
          </a:p>
        </p:txBody>
      </p:sp>
      <p:pic>
        <p:nvPicPr>
          <p:cNvPr id="4" name="Picture 2" descr="도쿠가와 나리아키"/>
          <p:cNvPicPr>
            <a:picLocks noChangeAspect="1" noChangeArrowheads="1"/>
          </p:cNvPicPr>
          <p:nvPr/>
        </p:nvPicPr>
        <p:blipFill rotWithShape="1">
          <a:blip r:embed="rId2"/>
          <a:srcRect/>
          <a:stretch>
            <a:fillRect/>
          </a:stretch>
        </p:blipFill>
        <p:spPr>
          <a:xfrm>
            <a:off x="170642" y="1484784"/>
            <a:ext cx="3753277" cy="4536540"/>
          </a:xfrm>
          <a:prstGeom prst="rect">
            <a:avLst/>
          </a:prstGeom>
          <a:noFill/>
        </p:spPr>
      </p:pic>
      <p:cxnSp>
        <p:nvCxnSpPr>
          <p:cNvPr id="5" name=""/>
          <p:cNvCxnSpPr/>
          <p:nvPr/>
        </p:nvCxnSpPr>
        <p:spPr>
          <a:xfrm rot="16200000" flipH="1">
            <a:off x="1706689" y="3726252"/>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4572000" y="2103762"/>
            <a:ext cx="4392550" cy="3247383"/>
          </a:xfrm>
          <a:prstGeom prst="rect">
            <a:avLst/>
          </a:prstGeom>
        </p:spPr>
        <p:txBody>
          <a:bodyPr wrap="square">
            <a:spAutoFit/>
          </a:bodyPr>
          <a:p>
            <a:pPr>
              <a:defRPr lang="ko-KR" altLang="en-US"/>
            </a:pPr>
            <a:r>
              <a:rPr lang="ko-KR" altLang="en-US" sz="2300">
                <a:latin typeface="한컴 윤고딕 760"/>
                <a:ea typeface="한컴 윤고딕 760"/>
              </a:rPr>
              <a:t># 도쿠가와 나리아키</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 도쿠가와 막부를 개혁하려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했던 선구자</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 번교 홍도관 설립</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 검지, 해방 강화 등 미토 번의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덴포 개혁을 적극적으로 추진</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2-2. 사쓰마의 개성소 </a:t>
            </a:r>
            <a:endParaRPr lang="ko-KR" altLang="en-US" sz="2700">
              <a:solidFill>
                <a:schemeClr val="bg1"/>
              </a:solidFill>
              <a:latin typeface="한컴 윤고딕 760"/>
              <a:ea typeface="한컴 윤고딕 760"/>
            </a:endParaRPr>
          </a:p>
        </p:txBody>
      </p:sp>
      <p:pic>
        <p:nvPicPr>
          <p:cNvPr id="4" name="Picture 2" descr="사쿠라지마에 대한 이미지 검색결과">
            <a:hlinkClick r:id="rId2"/>
          </p:cNvPr>
          <p:cNvPicPr>
            <a:picLocks noChangeAspect="1" noChangeArrowheads="1"/>
          </p:cNvPicPr>
          <p:nvPr/>
        </p:nvPicPr>
        <p:blipFill rotWithShape="1">
          <a:blip r:embed="rId3"/>
          <a:srcRect/>
          <a:stretch>
            <a:fillRect/>
          </a:stretch>
        </p:blipFill>
        <p:spPr>
          <a:xfrm>
            <a:off x="296041" y="1178787"/>
            <a:ext cx="3235058" cy="1877130"/>
          </a:xfrm>
          <a:prstGeom prst="rect">
            <a:avLst/>
          </a:prstGeom>
          <a:noFill/>
        </p:spPr>
      </p:pic>
      <p:pic>
        <p:nvPicPr>
          <p:cNvPr id="5" name="Picture 8" descr="集成館에 대한 이미지 검색결과">
            <a:hlinkClick r:id="rId4"/>
          </p:cNvPr>
          <p:cNvPicPr>
            <a:picLocks noChangeAspect="1" noChangeArrowheads="1"/>
          </p:cNvPicPr>
          <p:nvPr/>
        </p:nvPicPr>
        <p:blipFill rotWithShape="1">
          <a:blip r:embed="rId5"/>
          <a:srcRect/>
          <a:stretch>
            <a:fillRect/>
          </a:stretch>
        </p:blipFill>
        <p:spPr>
          <a:xfrm>
            <a:off x="3531099" y="1178787"/>
            <a:ext cx="2446813" cy="2178205"/>
          </a:xfrm>
          <a:prstGeom prst="rect">
            <a:avLst/>
          </a:prstGeom>
          <a:noFill/>
        </p:spPr>
      </p:pic>
      <p:pic>
        <p:nvPicPr>
          <p:cNvPr id="6" name="Picture 10" descr="사쿠라지마"/>
          <p:cNvPicPr>
            <a:picLocks noChangeAspect="1" noChangeArrowheads="1"/>
          </p:cNvPicPr>
          <p:nvPr/>
        </p:nvPicPr>
        <p:blipFill rotWithShape="1">
          <a:blip r:embed="rId6"/>
          <a:srcRect/>
          <a:stretch>
            <a:fillRect/>
          </a:stretch>
        </p:blipFill>
        <p:spPr>
          <a:xfrm>
            <a:off x="296040" y="3055917"/>
            <a:ext cx="3235059" cy="2182941"/>
          </a:xfrm>
          <a:prstGeom prst="rect">
            <a:avLst/>
          </a:prstGeom>
          <a:noFill/>
        </p:spPr>
      </p:pic>
      <p:pic>
        <p:nvPicPr>
          <p:cNvPr id="7" name="Picture 12" descr="集成館에 대한 이미지 검색결과">
            <a:hlinkClick r:id="rId7"/>
          </p:cNvPr>
          <p:cNvPicPr>
            <a:picLocks noChangeAspect="1" noChangeArrowheads="1"/>
          </p:cNvPicPr>
          <p:nvPr/>
        </p:nvPicPr>
        <p:blipFill rotWithShape="1">
          <a:blip r:embed="rId8"/>
          <a:srcRect/>
          <a:stretch>
            <a:fillRect/>
          </a:stretch>
        </p:blipFill>
        <p:spPr>
          <a:xfrm>
            <a:off x="3532397" y="3356992"/>
            <a:ext cx="2446813" cy="1909190"/>
          </a:xfrm>
          <a:prstGeom prst="rect">
            <a:avLst/>
          </a:prstGeom>
          <a:noFill/>
        </p:spPr>
      </p:pic>
      <p:pic>
        <p:nvPicPr>
          <p:cNvPr id="8" name="Picture 14" descr="일본 서양식 무기에 대한 이미지 검색결과">
            <a:hlinkClick r:id="rId9"/>
          </p:cNvPr>
          <p:cNvPicPr>
            <a:picLocks noChangeAspect="1" noChangeArrowheads="1"/>
          </p:cNvPicPr>
          <p:nvPr/>
        </p:nvPicPr>
        <p:blipFill rotWithShape="1">
          <a:blip r:embed="rId10"/>
          <a:srcRect/>
          <a:stretch>
            <a:fillRect/>
          </a:stretch>
        </p:blipFill>
        <p:spPr>
          <a:xfrm>
            <a:off x="6453246" y="3590073"/>
            <a:ext cx="2206916" cy="1557452"/>
          </a:xfrm>
          <a:prstGeom prst="rect">
            <a:avLst/>
          </a:prstGeom>
          <a:noFill/>
        </p:spPr>
      </p:pic>
      <p:sp>
        <p:nvSpPr>
          <p:cNvPr id="9" name=""/>
          <p:cNvSpPr/>
          <p:nvPr/>
        </p:nvSpPr>
        <p:spPr>
          <a:xfrm>
            <a:off x="296040" y="5454777"/>
            <a:ext cx="3235058" cy="1403223"/>
          </a:xfrm>
          <a:prstGeom prst="rect">
            <a:avLst/>
          </a:prstGeom>
          <a:no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defRPr lang="ko-KR" altLang="en-US"/>
            </a:pPr>
            <a:r>
              <a:rPr lang="ko-KR" altLang="en-US" sz="2300">
                <a:solidFill>
                  <a:schemeClr val="tx1"/>
                </a:solidFill>
                <a:latin typeface="한컴 윤고딕 760"/>
                <a:ea typeface="한컴 윤고딕 760"/>
              </a:rPr>
              <a:t>사쿠라지마(櫻島)</a:t>
            </a:r>
            <a:endParaRPr lang="ko-KR" altLang="en-US" sz="2300">
              <a:solidFill>
                <a:schemeClr val="tx1"/>
              </a:solidFill>
              <a:latin typeface="한컴 윤고딕 760"/>
              <a:ea typeface="한컴 윤고딕 760"/>
            </a:endParaRPr>
          </a:p>
          <a:p>
            <a:pPr>
              <a:defRPr lang="ko-KR" altLang="en-US"/>
            </a:pPr>
            <a:r>
              <a:rPr lang="ko-KR" altLang="en-US" sz="2300">
                <a:solidFill>
                  <a:schemeClr val="tx1"/>
                </a:solidFill>
                <a:latin typeface="한컴 윤고딕 760"/>
                <a:ea typeface="한컴 윤고딕 760"/>
              </a:rPr>
              <a:t>: 서양식 선박 건조를 </a:t>
            </a:r>
            <a:endParaRPr lang="ko-KR" altLang="en-US" sz="2300">
              <a:solidFill>
                <a:schemeClr val="tx1"/>
              </a:solidFill>
              <a:latin typeface="한컴 윤고딕 760"/>
              <a:ea typeface="한컴 윤고딕 760"/>
            </a:endParaRPr>
          </a:p>
          <a:p>
            <a:pPr>
              <a:defRPr lang="ko-KR" altLang="en-US"/>
            </a:pPr>
            <a:r>
              <a:rPr lang="ko-KR" altLang="en-US" sz="2300">
                <a:solidFill>
                  <a:schemeClr val="tx1"/>
                </a:solidFill>
                <a:latin typeface="한컴 윤고딕 760"/>
                <a:ea typeface="한컴 윤고딕 760"/>
              </a:rPr>
              <a:t>위한 조선소</a:t>
            </a:r>
            <a:endParaRPr lang="ko-KR" altLang="en-US" sz="2300">
              <a:solidFill>
                <a:schemeClr val="tx1"/>
              </a:solidFill>
              <a:latin typeface="한컴 윤고딕 760"/>
              <a:ea typeface="한컴 윤고딕 760"/>
            </a:endParaRPr>
          </a:p>
        </p:txBody>
      </p:sp>
      <p:sp>
        <p:nvSpPr>
          <p:cNvPr id="11" name=""/>
          <p:cNvSpPr/>
          <p:nvPr/>
        </p:nvSpPr>
        <p:spPr>
          <a:xfrm>
            <a:off x="3428507" y="5454777"/>
            <a:ext cx="3024739" cy="1403223"/>
          </a:xfrm>
          <a:prstGeom prst="rect">
            <a:avLst/>
          </a:prstGeom>
          <a:no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defRPr lang="ko-KR" altLang="en-US"/>
            </a:pPr>
            <a:r>
              <a:rPr lang="ko-KR" altLang="en-US" sz="2300">
                <a:solidFill>
                  <a:schemeClr val="tx1"/>
                </a:solidFill>
                <a:latin typeface="한컴 윤고딕 760"/>
                <a:ea typeface="한컴 윤고딕 760"/>
              </a:rPr>
              <a:t>슈세이칸(集成館)</a:t>
            </a:r>
            <a:endParaRPr lang="ko-KR" altLang="en-US" sz="2300">
              <a:solidFill>
                <a:schemeClr val="tx1"/>
              </a:solidFill>
              <a:latin typeface="한컴 윤고딕 760"/>
              <a:ea typeface="한컴 윤고딕 760"/>
            </a:endParaRPr>
          </a:p>
          <a:p>
            <a:pPr>
              <a:defRPr lang="ko-KR" altLang="en-US"/>
            </a:pPr>
            <a:r>
              <a:rPr lang="ko-KR" altLang="en-US" sz="2300">
                <a:solidFill>
                  <a:schemeClr val="tx1"/>
                </a:solidFill>
                <a:latin typeface="한컴 윤고딕 760"/>
                <a:ea typeface="한컴 윤고딕 760"/>
              </a:rPr>
              <a:t>: 서양과학기술 연구</a:t>
            </a:r>
            <a:endParaRPr lang="ko-KR" altLang="en-US" sz="2300">
              <a:solidFill>
                <a:schemeClr val="tx1"/>
              </a:solidFill>
              <a:latin typeface="한컴 윤고딕 760"/>
              <a:ea typeface="한컴 윤고딕 760"/>
            </a:endParaRPr>
          </a:p>
        </p:txBody>
      </p:sp>
      <p:sp>
        <p:nvSpPr>
          <p:cNvPr id="12" name=""/>
          <p:cNvSpPr/>
          <p:nvPr/>
        </p:nvSpPr>
        <p:spPr>
          <a:xfrm>
            <a:off x="6592455" y="5454777"/>
            <a:ext cx="2551544" cy="1403223"/>
          </a:xfrm>
          <a:prstGeom prst="rect">
            <a:avLst/>
          </a:prstGeom>
          <a:no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defTabSz="900000" eaLnBrk="1" latinLnBrk="1" hangingPunct="1">
              <a:defRPr lang="ko-KR" altLang="en-US"/>
            </a:pPr>
            <a:r>
              <a:rPr xmlns:mc="http://schemas.openxmlformats.org/markup-compatibility/2006" xmlns:hp="http://schemas.haansoft.com/office/presentation/8.0" lang="ko-KR" altLang="en-US" sz="2300" b="0" i="0" u="none" kern="1200" baseline="0" mc:Ignorable="hp" hp:hslEmbossed="0">
                <a:solidFill>
                  <a:srgbClr val="000000"/>
                </a:solidFill>
                <a:latin typeface="한컴 윤고딕 760"/>
                <a:ea typeface="한컴 윤고딕 760"/>
              </a:rPr>
              <a:t>가이셰이쇼</a:t>
            </a:r>
            <a:endParaRPr lang="ko-KR" altLang="en-US" sz="2300">
              <a:solidFill>
                <a:schemeClr val="tx1"/>
              </a:solidFill>
              <a:latin typeface="한컴 윤고딕 760"/>
              <a:ea typeface="한컴 윤고딕 760"/>
            </a:endParaRPr>
          </a:p>
          <a:p>
            <a:pPr marL="0" defTabSz="900000" eaLnBrk="1" latinLnBrk="1" hangingPunct="1">
              <a:defRPr lang="ko-KR" altLang="en-US"/>
            </a:pPr>
            <a:r>
              <a:rPr lang="ko-KR" altLang="en-US" sz="2300">
                <a:solidFill>
                  <a:schemeClr val="tx1"/>
                </a:solidFill>
                <a:latin typeface="한컴 윤고딕 760"/>
                <a:ea typeface="한컴 윤고딕 760"/>
              </a:rPr>
              <a:t>:서양식 병기와 </a:t>
            </a:r>
            <a:endParaRPr lang="ko-KR" altLang="en-US" sz="2300">
              <a:solidFill>
                <a:schemeClr val="tx1"/>
              </a:solidFill>
              <a:latin typeface="한컴 윤고딕 760"/>
              <a:ea typeface="한컴 윤고딕 760"/>
            </a:endParaRPr>
          </a:p>
          <a:p>
            <a:pPr marL="0" defTabSz="900000" eaLnBrk="1" latinLnBrk="1" hangingPunct="1">
              <a:defRPr lang="ko-KR" altLang="en-US"/>
            </a:pPr>
            <a:r>
              <a:rPr lang="ko-KR" altLang="en-US" sz="2300">
                <a:solidFill>
                  <a:schemeClr val="tx1"/>
                </a:solidFill>
                <a:latin typeface="한컴 윤고딕 760"/>
                <a:ea typeface="한컴 윤고딕 760"/>
              </a:rPr>
              <a:t>군학(軍學)연구</a:t>
            </a:r>
            <a:endParaRPr lang="ko-KR" altLang="en-US" sz="2300">
              <a:solidFill>
                <a:schemeClr val="tx1"/>
              </a:solidFill>
              <a:latin typeface="한컴 윤고딕 760"/>
              <a:ea typeface="한컴 윤고딕 760"/>
            </a:endParaRPr>
          </a:p>
        </p:txBody>
      </p:sp>
      <p:sp>
        <p:nvSpPr>
          <p:cNvPr id="13" name=""/>
          <p:cNvSpPr txBox="1"/>
          <p:nvPr/>
        </p:nvSpPr>
        <p:spPr>
          <a:xfrm>
            <a:off x="6189529" y="1695818"/>
            <a:ext cx="2560136" cy="788302"/>
          </a:xfrm>
          <a:prstGeom prst="rect">
            <a:avLst/>
          </a:prstGeom>
        </p:spPr>
        <p:txBody>
          <a:bodyPr wrap="none">
            <a:spAutoFit/>
          </a:bodyPr>
          <a:p>
            <a:pPr>
              <a:defRPr lang="ko-KR" altLang="en-US"/>
            </a:pPr>
            <a:r>
              <a:rPr lang="en-US" altLang="ko-KR" sz="2300">
                <a:latin typeface="한컴 윤고딕 760"/>
                <a:ea typeface="한컴 윤고딕 760"/>
              </a:rPr>
              <a:t>중국어 연구</a:t>
            </a:r>
            <a:endParaRPr lang="en-US" altLang="ko-KR" sz="2300">
              <a:latin typeface="한컴 윤고딕 760"/>
              <a:ea typeface="한컴 윤고딕 760"/>
            </a:endParaRPr>
          </a:p>
          <a:p>
            <a:pPr>
              <a:defRPr lang="ko-KR" altLang="en-US"/>
            </a:pPr>
            <a:r>
              <a:rPr lang="en-US" altLang="ko-KR" sz="2300">
                <a:latin typeface="한컴 윤고딕 760"/>
                <a:ea typeface="한컴 윤고딕 760"/>
              </a:rPr>
              <a:t>: 다쓰시칸(達士館</a:t>
            </a:r>
            <a:r>
              <a:rPr lang="en-US" altLang="ko-KR"/>
              <a:t>)</a:t>
            </a:r>
            <a:endParaRPr lang="en-US" altLang="ko-KR"/>
          </a:p>
        </p:txBody>
      </p:sp>
    </p:spTree>
  </p:cSld>
  <p:clrMapOvr>
    <a:masterClrMapping/>
  </p:clrMapOvr>
  <p:transition xmlns:mc="http://schemas.openxmlformats.org/markup-compatibility/2006" xmlns:hp="http://schemas.haansoft.com/office/presentation/8.0" mc:Ignorable="hp" hp:hslDur="500"/>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0" name=""/>
          <p:cNvSpPr txBox="1"/>
          <p:nvPr/>
        </p:nvSpPr>
        <p:spPr>
          <a:xfrm>
            <a:off x="4662296" y="1061465"/>
            <a:ext cx="4230244" cy="5289805"/>
          </a:xfrm>
          <a:prstGeom prst="rect">
            <a:avLst/>
          </a:prstGeom>
        </p:spPr>
        <p:txBody>
          <a:bodyPr wrap="square">
            <a:spAutoFit/>
          </a:bodyPr>
          <a:p>
            <a:pPr>
              <a:defRPr lang="ko-KR" altLang="en-US"/>
            </a:pPr>
            <a:r>
              <a:rPr lang="ko-KR" altLang="en-US" sz="3100">
                <a:latin typeface="한컴 윤고딕 760"/>
                <a:ea typeface="한컴 윤고딕 760"/>
              </a:rPr>
              <a:t>1] 근세시대의 </a:t>
            </a:r>
            <a:r>
              <a:rPr lang="ko-KR" altLang="en-US" sz="3100">
                <a:solidFill>
                  <a:schemeClr val="accent2">
                    <a:lumMod val="60000"/>
                    <a:lumOff val="40000"/>
                  </a:schemeClr>
                </a:solidFill>
                <a:latin typeface="한컴 윤고딕 760"/>
                <a:ea typeface="한컴 윤고딕 760"/>
              </a:rPr>
              <a:t>신분</a:t>
            </a:r>
            <a:endParaRPr lang="ko-KR" altLang="en-US" sz="3100">
              <a:solidFill>
                <a:schemeClr val="accent2">
                  <a:lumMod val="60000"/>
                  <a:lumOff val="40000"/>
                </a:schemeClr>
              </a:solidFill>
              <a:latin typeface="한컴 윤고딕 760"/>
              <a:ea typeface="한컴 윤고딕 760"/>
            </a:endParaRPr>
          </a:p>
          <a:p>
            <a:pPr>
              <a:defRPr lang="ko-KR" altLang="en-US"/>
            </a:pPr>
            <a:endParaRPr lang="ko-KR" altLang="en-US" sz="3100">
              <a:latin typeface="한컴 윤고딕 760"/>
              <a:ea typeface="한컴 윤고딕 760"/>
            </a:endParaRPr>
          </a:p>
          <a:p>
            <a:pPr>
              <a:defRPr lang="ko-KR" altLang="en-US"/>
            </a:pPr>
            <a:r>
              <a:rPr lang="ko-KR" altLang="en-US" sz="3100">
                <a:latin typeface="한컴 윤고딕 760"/>
                <a:ea typeface="한컴 윤고딕 760"/>
              </a:rPr>
              <a:t>2] 근세시대의</a:t>
            </a:r>
            <a:r>
              <a:rPr lang="ko-KR" altLang="en-US" sz="3100">
                <a:solidFill>
                  <a:schemeClr val="accent2">
                    <a:lumMod val="60000"/>
                    <a:lumOff val="40000"/>
                  </a:schemeClr>
                </a:solidFill>
                <a:latin typeface="한컴 윤고딕 760"/>
                <a:ea typeface="한컴 윤고딕 760"/>
              </a:rPr>
              <a:t> 교육</a:t>
            </a:r>
            <a:endParaRPr lang="ko-KR" altLang="en-US" sz="3100">
              <a:solidFill>
                <a:schemeClr val="accent2">
                  <a:lumMod val="60000"/>
                  <a:lumOff val="40000"/>
                </a:schemeClr>
              </a:solidFill>
              <a:latin typeface="한컴 윤고딕 760"/>
              <a:ea typeface="한컴 윤고딕 760"/>
            </a:endParaRPr>
          </a:p>
          <a:p>
            <a:pPr>
              <a:defRPr lang="ko-KR" altLang="en-US"/>
            </a:pPr>
            <a:endParaRPr lang="ko-KR" altLang="en-US" sz="3100">
              <a:latin typeface="한컴 윤고딕 760"/>
              <a:ea typeface="한컴 윤고딕 760"/>
            </a:endParaRPr>
          </a:p>
          <a:p>
            <a:pPr>
              <a:defRPr lang="ko-KR" altLang="en-US"/>
            </a:pPr>
            <a:r>
              <a:rPr lang="ko-KR" altLang="en-US" sz="3100">
                <a:latin typeface="한컴 윤고딕 760"/>
                <a:ea typeface="한컴 윤고딕 760"/>
              </a:rPr>
              <a:t>3] 근세시대의 </a:t>
            </a:r>
            <a:r>
              <a:rPr lang="ko-KR" altLang="en-US" sz="3100">
                <a:solidFill>
                  <a:schemeClr val="accent2">
                    <a:lumMod val="60000"/>
                    <a:lumOff val="40000"/>
                  </a:schemeClr>
                </a:solidFill>
                <a:latin typeface="한컴 윤고딕 760"/>
                <a:ea typeface="한컴 윤고딕 760"/>
              </a:rPr>
              <a:t>정치</a:t>
            </a:r>
            <a:endParaRPr lang="ko-KR" altLang="en-US" sz="3100">
              <a:solidFill>
                <a:schemeClr val="accent2">
                  <a:lumMod val="60000"/>
                  <a:lumOff val="40000"/>
                </a:schemeClr>
              </a:solidFill>
              <a:latin typeface="한컴 윤고딕 760"/>
              <a:ea typeface="한컴 윤고딕 760"/>
            </a:endParaRPr>
          </a:p>
          <a:p>
            <a:pPr>
              <a:defRPr lang="ko-KR" altLang="en-US"/>
            </a:pPr>
            <a:endParaRPr lang="ko-KR" altLang="en-US" sz="3100">
              <a:latin typeface="한컴 윤고딕 760"/>
              <a:ea typeface="한컴 윤고딕 760"/>
            </a:endParaRPr>
          </a:p>
          <a:p>
            <a:pPr>
              <a:defRPr lang="ko-KR" altLang="en-US"/>
            </a:pPr>
            <a:r>
              <a:rPr lang="ko-KR" altLang="en-US" sz="3100">
                <a:latin typeface="한컴 윤고딕 760"/>
                <a:ea typeface="한컴 윤고딕 760"/>
              </a:rPr>
              <a:t>4] 근세시대의 </a:t>
            </a:r>
            <a:r>
              <a:rPr lang="ko-KR" altLang="en-US" sz="3100">
                <a:solidFill>
                  <a:schemeClr val="accent2">
                    <a:lumMod val="60000"/>
                    <a:lumOff val="40000"/>
                  </a:schemeClr>
                </a:solidFill>
                <a:latin typeface="한컴 윤고딕 760"/>
                <a:ea typeface="한컴 윤고딕 760"/>
              </a:rPr>
              <a:t>문화</a:t>
            </a:r>
            <a:endParaRPr lang="ko-KR" altLang="en-US" sz="3100">
              <a:solidFill>
                <a:schemeClr val="accent2">
                  <a:lumMod val="60000"/>
                  <a:lumOff val="40000"/>
                </a:schemeClr>
              </a:solidFill>
              <a:latin typeface="한컴 윤고딕 760"/>
              <a:ea typeface="한컴 윤고딕 760"/>
            </a:endParaRPr>
          </a:p>
          <a:p>
            <a:pPr>
              <a:defRPr lang="ko-KR" altLang="en-US"/>
            </a:pPr>
            <a:endParaRPr lang="ko-KR" altLang="en-US" sz="3100">
              <a:latin typeface="한컴 윤고딕 760"/>
              <a:ea typeface="한컴 윤고딕 760"/>
            </a:endParaRPr>
          </a:p>
          <a:p>
            <a:pPr>
              <a:defRPr lang="ko-KR" altLang="en-US"/>
            </a:pPr>
            <a:r>
              <a:rPr lang="ko-KR" altLang="en-US" sz="3100">
                <a:latin typeface="한컴 윤고딕 760"/>
                <a:ea typeface="한컴 윤고딕 760"/>
              </a:rPr>
              <a:t>5] 근세시대의 </a:t>
            </a:r>
            <a:r>
              <a:rPr lang="ko-KR" altLang="en-US" sz="3100">
                <a:solidFill>
                  <a:schemeClr val="accent2">
                    <a:lumMod val="60000"/>
                    <a:lumOff val="40000"/>
                  </a:schemeClr>
                </a:solidFill>
                <a:latin typeface="한컴 윤고딕 760"/>
                <a:ea typeface="한컴 윤고딕 760"/>
              </a:rPr>
              <a:t>경제</a:t>
            </a:r>
            <a:endParaRPr lang="ko-KR" altLang="en-US" sz="3100">
              <a:solidFill>
                <a:schemeClr val="accent2">
                  <a:lumMod val="60000"/>
                  <a:lumOff val="40000"/>
                </a:schemeClr>
              </a:solidFill>
              <a:latin typeface="한컴 윤고딕 760"/>
              <a:ea typeface="한컴 윤고딕 760"/>
            </a:endParaRPr>
          </a:p>
          <a:p>
            <a:pPr>
              <a:defRPr lang="ko-KR" altLang="en-US"/>
            </a:pPr>
            <a:endParaRPr lang="ko-KR" altLang="en-US" sz="3100">
              <a:latin typeface="한컴 윤고딕 760"/>
              <a:ea typeface="한컴 윤고딕 760"/>
            </a:endParaRPr>
          </a:p>
          <a:p>
            <a:pPr>
              <a:defRPr lang="ko-KR" altLang="en-US"/>
            </a:pPr>
            <a:r>
              <a:rPr lang="ko-KR" altLang="en-US" sz="3100">
                <a:latin typeface="한컴 윤고딕 760"/>
                <a:ea typeface="한컴 윤고딕 760"/>
              </a:rPr>
              <a:t>6] 근세시대의 </a:t>
            </a:r>
            <a:r>
              <a:rPr lang="ko-KR" altLang="en-US" sz="3100">
                <a:solidFill>
                  <a:schemeClr val="accent2">
                    <a:lumMod val="60000"/>
                    <a:lumOff val="40000"/>
                  </a:schemeClr>
                </a:solidFill>
                <a:latin typeface="한컴 윤고딕 760"/>
                <a:ea typeface="한컴 윤고딕 760"/>
              </a:rPr>
              <a:t>대외교류</a:t>
            </a:r>
            <a:endParaRPr lang="ko-KR" altLang="en-US" sz="3100">
              <a:solidFill>
                <a:schemeClr val="accent2">
                  <a:lumMod val="60000"/>
                  <a:lumOff val="40000"/>
                </a:schemeClr>
              </a:solidFill>
              <a:latin typeface="한컴 윤고딕 760"/>
              <a:ea typeface="한컴 윤고딕 760"/>
            </a:endParaRPr>
          </a:p>
        </p:txBody>
      </p:sp>
      <p:cxnSp>
        <p:nvCxnSpPr>
          <p:cNvPr id="13" name=""/>
          <p:cNvCxnSpPr/>
          <p:nvPr/>
        </p:nvCxnSpPr>
        <p:spPr>
          <a:xfrm rot="16200000" flipH="1">
            <a:off x="1724976" y="3773995"/>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8" descr="회화 부록 : 에도시대 호코지 변천사"/>
          <p:cNvPicPr>
            <a:picLocks noChangeAspect="1" noChangeArrowheads="1"/>
          </p:cNvPicPr>
          <p:nvPr/>
        </p:nvPicPr>
        <p:blipFill rotWithShape="1">
          <a:blip r:embed="rId2"/>
          <a:srcRect/>
          <a:stretch>
            <a:fillRect/>
          </a:stretch>
        </p:blipFill>
        <p:spPr>
          <a:xfrm>
            <a:off x="179450" y="1196719"/>
            <a:ext cx="3744468" cy="5154550"/>
          </a:xfrm>
          <a:prstGeom prst="rect">
            <a:avLst/>
          </a:prstGeom>
          <a:noFill/>
          <a:effectLst>
            <a:softEdge rad="38100"/>
          </a:effectLst>
        </p:spPr>
      </p:pic>
      <p:sp>
        <p:nvSpPr>
          <p:cNvPr id="16" name=""/>
          <p:cNvSpPr txBox="1"/>
          <p:nvPr/>
        </p:nvSpPr>
        <p:spPr>
          <a:xfrm>
            <a:off x="-72008" y="48767"/>
            <a:ext cx="5364098" cy="283845"/>
          </a:xfrm>
          <a:prstGeom prst="rect">
            <a:avLst/>
          </a:prstGeom>
        </p:spPr>
        <p:txBody>
          <a:bodyPr wrap="square">
            <a:spAutoFit/>
          </a:bodyPr>
          <a:p>
            <a:pPr>
              <a:defRPr lang="ko-KR" altLang="en-US"/>
            </a:pPr>
            <a:r>
              <a:rPr lang="ko-KR" altLang="en-US" sz="1300">
                <a:solidFill>
                  <a:schemeClr val="accent2">
                    <a:lumMod val="60000"/>
                    <a:lumOff val="40000"/>
                  </a:schemeClr>
                </a:solidFill>
                <a:latin typeface="한컴 윤고딕 760"/>
                <a:ea typeface="한컴 윤고딕 760"/>
              </a:rPr>
              <a:t># 일본사회와 역사 _ 근세시대 일본의 사회모습</a:t>
            </a:r>
            <a:endParaRPr lang="ko-KR" altLang="en-US" sz="1300">
              <a:solidFill>
                <a:schemeClr val="accent2">
                  <a:lumMod val="60000"/>
                  <a:lumOff val="40000"/>
                </a:schemeClr>
              </a:solidFill>
              <a:latin typeface="한컴 윤고딕 760"/>
              <a:ea typeface="한컴 윤고딕 760"/>
            </a:endParaRPr>
          </a:p>
        </p:txBody>
      </p:sp>
      <p:sp>
        <p:nvSpPr>
          <p:cNvPr id="17"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defRPr lang="ko-KR" altLang="en-US"/>
            </a:pPr>
            <a:r>
              <a:rPr lang="ko-KR" altLang="en-US" sz="2700">
                <a:solidFill>
                  <a:schemeClr val="bg1"/>
                </a:solidFill>
                <a:latin typeface="한컴 윤고딕 760"/>
                <a:ea typeface="한컴 윤고딕 760"/>
              </a:rPr>
              <a:t>01. 근세시대 : 목차</a:t>
            </a:r>
            <a:endParaRPr lang="ko-KR" altLang="en-US" sz="2700">
              <a:solidFill>
                <a:schemeClr val="bg1"/>
              </a:solidFill>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a:t>
            </a:r>
            <a:r>
              <a:rPr lang="en-US" altLang="ko-KR" sz="2700">
                <a:solidFill>
                  <a:schemeClr val="bg1"/>
                </a:solidFill>
                <a:latin typeface="한컴 윤고딕 760"/>
                <a:ea typeface="한컴 윤고딕 760"/>
              </a:rPr>
              <a:t>3</a:t>
            </a:r>
            <a:r>
              <a:rPr lang="ko-KR" altLang="en-US" sz="2700">
                <a:solidFill>
                  <a:schemeClr val="bg1"/>
                </a:solidFill>
                <a:latin typeface="한컴 윤고딕 760"/>
                <a:ea typeface="한컴 윤고딕 760"/>
              </a:rPr>
              <a:t>. 막부의 3대 직할 교육기관</a:t>
            </a:r>
            <a:endParaRPr lang="ko-KR" altLang="en-US" sz="2700">
              <a:solidFill>
                <a:schemeClr val="bg1"/>
              </a:solidFill>
              <a:latin typeface="한컴 윤고딕 760"/>
              <a:ea typeface="한컴 윤고딕 760"/>
            </a:endParaRPr>
          </a:p>
        </p:txBody>
      </p:sp>
      <p:pic>
        <p:nvPicPr>
          <p:cNvPr id="4" name="Picture 2" descr="http://monthly.chosun.com/upload/1701/1701_618_1.jpg"/>
          <p:cNvPicPr>
            <a:picLocks noChangeAspect="1" noChangeArrowheads="1"/>
          </p:cNvPicPr>
          <p:nvPr/>
        </p:nvPicPr>
        <p:blipFill rotWithShape="1">
          <a:blip r:embed="rId2"/>
          <a:srcRect/>
          <a:stretch>
            <a:fillRect/>
          </a:stretch>
        </p:blipFill>
        <p:spPr>
          <a:xfrm>
            <a:off x="179451" y="1277946"/>
            <a:ext cx="2918680" cy="4896612"/>
          </a:xfrm>
          <a:prstGeom prst="rect">
            <a:avLst/>
          </a:prstGeom>
          <a:noFill/>
        </p:spPr>
      </p:pic>
      <p:cxnSp>
        <p:nvCxnSpPr>
          <p:cNvPr id="5" name=""/>
          <p:cNvCxnSpPr/>
          <p:nvPr/>
        </p:nvCxnSpPr>
        <p:spPr>
          <a:xfrm rot="16200000" flipH="1">
            <a:off x="698563" y="3726252"/>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3419856" y="980694"/>
            <a:ext cx="5724144" cy="5532500"/>
          </a:xfrm>
          <a:prstGeom prst="rect">
            <a:avLst/>
          </a:prstGeom>
        </p:spPr>
        <p:txBody>
          <a:bodyPr wrap="square">
            <a:spAutoFit/>
          </a:bodyPr>
          <a:p>
            <a:pPr>
              <a:defRPr lang="ko-KR" altLang="en-US"/>
            </a:pPr>
            <a:r>
              <a:rPr lang="ko-KR" altLang="en-US" sz="2100">
                <a:latin typeface="한컴 윤고딕 760"/>
                <a:ea typeface="한컴 윤고딕 760"/>
              </a:rPr>
              <a:t># 유시마 성당 세운 도쿠가와 쓰나요시</a:t>
            </a:r>
            <a:endParaRPr lang="ko-KR" altLang="en-US" sz="2100">
              <a:latin typeface="한컴 윤고딕 760"/>
              <a:ea typeface="한컴 윤고딕 760"/>
            </a:endParaRPr>
          </a:p>
          <a:p>
            <a:pPr>
              <a:defRPr lang="ko-KR" altLang="en-US"/>
            </a:pPr>
            <a:endParaRPr lang="ko-KR" altLang="en-US" sz="2100">
              <a:latin typeface="한컴 윤고딕 760"/>
              <a:ea typeface="한컴 윤고딕 760"/>
            </a:endParaRPr>
          </a:p>
          <a:p>
            <a:pPr lvl="0">
              <a:defRPr lang="ko-KR" altLang="en-US"/>
            </a:pPr>
            <a:r>
              <a:rPr lang="ko-KR" altLang="en-US" sz="2100">
                <a:latin typeface="한컴 윤고딕 760"/>
                <a:ea typeface="한컴 윤고딕 760"/>
              </a:rPr>
              <a:t>유시마성당은 막부의 지키산</a:t>
            </a:r>
            <a:r>
              <a:rPr lang="en-US" altLang="ko-KR" sz="2100">
                <a:latin typeface="한컴 윤고딕 760"/>
                <a:ea typeface="한컴 윤고딕 760"/>
              </a:rPr>
              <a:t> </a:t>
            </a:r>
            <a:r>
              <a:rPr lang="ko-KR" altLang="en-US" sz="2100">
                <a:latin typeface="한컴 윤고딕 760"/>
                <a:ea typeface="한컴 윤고딕 760"/>
              </a:rPr>
              <a:t>자제</a:t>
            </a:r>
            <a:r>
              <a:rPr lang="en-US" altLang="ko-KR" sz="2100">
                <a:latin typeface="한컴 윤고딕 760"/>
                <a:ea typeface="한컴 윤고딕 760"/>
              </a:rPr>
              <a:t>, </a:t>
            </a:r>
            <a:r>
              <a:rPr lang="ko-KR" altLang="en-US" sz="2100">
                <a:latin typeface="한컴 윤고딕 760"/>
                <a:ea typeface="한컴 윤고딕 760"/>
              </a:rPr>
              <a:t>각 번으로부터의 파견 유학생이 입학하는 교육기관</a:t>
            </a:r>
            <a:endParaRPr lang="ko-KR" altLang="en-US" sz="2100">
              <a:latin typeface="한컴 윤고딕 760"/>
              <a:ea typeface="한컴 윤고딕 760"/>
            </a:endParaRPr>
          </a:p>
          <a:p>
            <a:pPr lvl="0">
              <a:defRPr lang="ko-KR" altLang="en-US"/>
            </a:pPr>
            <a:endParaRPr lang="ko-KR" altLang="en-US" sz="2100">
              <a:latin typeface="한컴 윤고딕 760"/>
              <a:ea typeface="한컴 윤고딕 760"/>
            </a:endParaRPr>
          </a:p>
          <a:p>
            <a:pPr lvl="0">
              <a:defRPr lang="ko-KR" altLang="en-US"/>
            </a:pPr>
            <a:r>
              <a:rPr lang="en-US" altLang="ko-KR" sz="2100">
                <a:latin typeface="한컴 윤고딕 760"/>
                <a:ea typeface="한컴 윤고딕 760"/>
              </a:rPr>
              <a:t> 1797</a:t>
            </a:r>
            <a:r>
              <a:rPr lang="ko-KR" altLang="en-US" sz="2100">
                <a:latin typeface="한컴 윤고딕 760"/>
                <a:ea typeface="한컴 윤고딕 760"/>
              </a:rPr>
              <a:t>년 막부의 직할 교육기관으로 편입하면서 명칭을 ‘쇼헤이자카학문소</a:t>
            </a:r>
            <a:r>
              <a:rPr lang="en-US" altLang="ko-KR" sz="2100">
                <a:latin typeface="한컴 윤고딕 760"/>
                <a:ea typeface="한컴 윤고딕 760"/>
              </a:rPr>
              <a:t>’</a:t>
            </a:r>
            <a:r>
              <a:rPr lang="ko-KR" altLang="en-US" sz="2100">
                <a:latin typeface="한컴 윤고딕 760"/>
                <a:ea typeface="한컴 윤고딕 760"/>
              </a:rPr>
              <a:t>로 개칭</a:t>
            </a:r>
            <a:r>
              <a:rPr lang="en-US" altLang="ko-KR" sz="2100">
                <a:latin typeface="한컴 윤고딕 760"/>
                <a:ea typeface="한컴 윤고딕 760"/>
              </a:rPr>
              <a:t>. </a:t>
            </a:r>
            <a:endParaRPr lang="en-US" altLang="ko-KR" sz="2100">
              <a:latin typeface="한컴 윤고딕 760"/>
              <a:ea typeface="한컴 윤고딕 760"/>
            </a:endParaRPr>
          </a:p>
          <a:p>
            <a:pPr lvl="0">
              <a:defRPr lang="ko-KR" altLang="en-US"/>
            </a:pPr>
            <a:endParaRPr lang="en-US" altLang="ko-KR" sz="2100">
              <a:latin typeface="한컴 윤고딕 760"/>
              <a:ea typeface="한컴 윤고딕 760"/>
            </a:endParaRPr>
          </a:p>
          <a:p>
            <a:pPr lvl="0">
              <a:defRPr lang="ko-KR" altLang="en-US"/>
            </a:pPr>
            <a:r>
              <a:rPr lang="ko-KR" altLang="en-US" sz="2100">
                <a:latin typeface="한컴 윤고딕 760"/>
                <a:ea typeface="한컴 윤고딕 760"/>
              </a:rPr>
              <a:t>막부의 통치철학의 기반인 주자학을 연구하고 교육하는 최상위 관학기관으로 자리매김.</a:t>
            </a:r>
            <a:endParaRPr lang="ko-KR" altLang="en-US" sz="2100">
              <a:latin typeface="한컴 윤고딕 760"/>
              <a:ea typeface="한컴 윤고딕 760"/>
            </a:endParaRPr>
          </a:p>
          <a:p>
            <a:pPr lvl="0">
              <a:defRPr lang="ko-KR" altLang="en-US"/>
            </a:pPr>
            <a:br>
              <a:rPr lang="en-US" altLang="ko-KR" sz="2100">
                <a:latin typeface="한컴 윤고딕 760"/>
                <a:ea typeface="한컴 윤고딕 760"/>
              </a:rPr>
            </a:br>
            <a:r>
              <a:rPr lang="en-US" altLang="ko-KR" sz="2100">
                <a:latin typeface="한컴 윤고딕 760"/>
                <a:ea typeface="한컴 윤고딕 760"/>
              </a:rPr>
              <a:t>  </a:t>
            </a:r>
            <a:r>
              <a:rPr lang="ko-KR" altLang="en-US" sz="2100">
                <a:latin typeface="한컴 윤고딕 760"/>
                <a:ea typeface="한컴 윤고딕 760"/>
              </a:rPr>
              <a:t>막부는 유교 교육 이외의 실용 학문을 위한 연구교육기관도 별도로 설립</a:t>
            </a:r>
            <a:endParaRPr lang="ko-KR" altLang="en-US" sz="2100">
              <a:latin typeface="한컴 윤고딕 760"/>
              <a:ea typeface="한컴 윤고딕 760"/>
            </a:endParaRPr>
          </a:p>
          <a:p>
            <a:pPr lvl="0">
              <a:defRPr lang="ko-KR" altLang="en-US"/>
            </a:pPr>
            <a:endParaRPr lang="en-US" altLang="ko-KR" sz="2100">
              <a:latin typeface="한컴 윤고딕 760"/>
              <a:ea typeface="한컴 윤고딕 760"/>
            </a:endParaRPr>
          </a:p>
          <a:p>
            <a:pPr lvl="0">
              <a:defRPr lang="ko-KR" altLang="en-US"/>
            </a:pPr>
            <a:r>
              <a:rPr lang="en-US" altLang="ko-KR" sz="2100">
                <a:latin typeface="한컴 윤고딕 760"/>
                <a:ea typeface="한컴 윤고딕 760"/>
              </a:rPr>
              <a:t> </a:t>
            </a:r>
            <a:r>
              <a:rPr lang="ko-KR" altLang="en-US" sz="2100">
                <a:latin typeface="한컴 윤고딕 760"/>
                <a:ea typeface="한컴 윤고딕 760"/>
              </a:rPr>
              <a:t>반쇼시라베쇼 </a:t>
            </a:r>
            <a:r>
              <a:rPr lang="en-US" altLang="ko-KR" sz="2100">
                <a:latin typeface="한컴 윤고딕 760"/>
                <a:ea typeface="한컴 윤고딕 760"/>
              </a:rPr>
              <a:t>:</a:t>
            </a:r>
            <a:r>
              <a:rPr lang="ko-KR" altLang="en-US" sz="2100">
                <a:latin typeface="한컴 윤고딕 760"/>
                <a:ea typeface="한컴 윤고딕 760"/>
              </a:rPr>
              <a:t> 양학</a:t>
            </a:r>
            <a:r>
              <a:rPr lang="en-US" altLang="ko-KR" sz="2100">
                <a:latin typeface="한컴 윤고딕 760"/>
                <a:ea typeface="한컴 윤고딕 760"/>
              </a:rPr>
              <a:t>(</a:t>
            </a:r>
            <a:r>
              <a:rPr lang="ko-KR" altLang="en-US" sz="2100">
                <a:latin typeface="한컴 윤고딕 760"/>
                <a:ea typeface="한컴 윤고딕 760"/>
              </a:rPr>
              <a:t>洋學</a:t>
            </a:r>
            <a:r>
              <a:rPr lang="en-US" altLang="ko-KR" sz="2100">
                <a:latin typeface="한컴 윤고딕 760"/>
                <a:ea typeface="한컴 윤고딕 760"/>
              </a:rPr>
              <a:t>) </a:t>
            </a:r>
            <a:r>
              <a:rPr lang="ko-KR" altLang="en-US" sz="2100">
                <a:latin typeface="한컴 윤고딕 760"/>
                <a:ea typeface="한컴 윤고딕 760"/>
              </a:rPr>
              <a:t>연구기관</a:t>
            </a:r>
            <a:endParaRPr lang="ko-KR" altLang="en-US" sz="2100">
              <a:latin typeface="한컴 윤고딕 760"/>
              <a:ea typeface="한컴 윤고딕 760"/>
            </a:endParaRPr>
          </a:p>
          <a:p>
            <a:pPr lvl="0">
              <a:defRPr lang="ko-KR" altLang="en-US"/>
            </a:pPr>
            <a:r>
              <a:rPr lang="en-US" altLang="ko-KR" sz="2100">
                <a:latin typeface="한컴 윤고딕 760"/>
                <a:ea typeface="한컴 윤고딕 760"/>
              </a:rPr>
              <a:t>(</a:t>
            </a:r>
            <a:r>
              <a:rPr lang="ko-KR" altLang="en-US" sz="2100">
                <a:latin typeface="한컴 윤고딕 760"/>
                <a:ea typeface="한컴 윤고딕 760"/>
              </a:rPr>
              <a:t>서양 학문을 전문적으로 다루는 인재를 양성하기 위하여 설립)-&gt;</a:t>
            </a:r>
            <a:r>
              <a:rPr lang="en-US" altLang="ko-KR" sz="2100">
                <a:latin typeface="한컴 윤고딕 760"/>
                <a:ea typeface="한컴 윤고딕 760"/>
              </a:rPr>
              <a:t>1863</a:t>
            </a:r>
            <a:r>
              <a:rPr lang="ko-KR" altLang="en-US" sz="2100">
                <a:latin typeface="한컴 윤고딕 760"/>
                <a:ea typeface="한컴 윤고딕 760"/>
              </a:rPr>
              <a:t>년 ‘가이세이쇼’로 개칭</a:t>
            </a:r>
            <a:endParaRPr lang="ko-KR" altLang="en-US" sz="21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a:t>
            </a:r>
            <a:r>
              <a:rPr lang="en-US" altLang="ko-KR" sz="2700">
                <a:solidFill>
                  <a:schemeClr val="bg1"/>
                </a:solidFill>
                <a:latin typeface="한컴 윤고딕 760"/>
                <a:ea typeface="한컴 윤고딕 760"/>
              </a:rPr>
              <a:t>3</a:t>
            </a:r>
            <a:r>
              <a:rPr lang="ko-KR" altLang="en-US" sz="2700">
                <a:solidFill>
                  <a:schemeClr val="bg1"/>
                </a:solidFill>
                <a:latin typeface="한컴 윤고딕 760"/>
                <a:ea typeface="한컴 윤고딕 760"/>
              </a:rPr>
              <a:t>. 막부의 3대 직할 교육기관</a:t>
            </a:r>
            <a:endParaRPr lang="ko-KR" altLang="en-US" sz="2700">
              <a:solidFill>
                <a:schemeClr val="bg1"/>
              </a:solidFill>
              <a:latin typeface="한컴 윤고딕 760"/>
              <a:ea typeface="한컴 윤고딕 760"/>
            </a:endParaRPr>
          </a:p>
        </p:txBody>
      </p:sp>
      <p:pic>
        <p:nvPicPr>
          <p:cNvPr id="4" name="Picture 2" descr="유시마성당(공자 사당)"/>
          <p:cNvPicPr>
            <a:picLocks noChangeAspect="1" noChangeArrowheads="1"/>
          </p:cNvPicPr>
          <p:nvPr/>
        </p:nvPicPr>
        <p:blipFill rotWithShape="1">
          <a:blip r:embed="rId2"/>
          <a:srcRect/>
          <a:stretch>
            <a:fillRect/>
          </a:stretch>
        </p:blipFill>
        <p:spPr>
          <a:xfrm>
            <a:off x="0" y="938948"/>
            <a:ext cx="4837847" cy="3786214"/>
          </a:xfrm>
          <a:prstGeom prst="rect">
            <a:avLst/>
          </a:prstGeom>
          <a:noFill/>
        </p:spPr>
      </p:pic>
      <p:sp>
        <p:nvSpPr>
          <p:cNvPr id="5" name="직사각형 5"/>
          <p:cNvSpPr/>
          <p:nvPr/>
        </p:nvSpPr>
        <p:spPr>
          <a:xfrm>
            <a:off x="4837846" y="928669"/>
            <a:ext cx="4163310" cy="5127325"/>
          </a:xfrm>
          <a:prstGeom prst="rect">
            <a:avLst/>
          </a:prstGeom>
        </p:spPr>
        <p:txBody>
          <a:bodyPr wrap="square">
            <a:spAutoFit/>
          </a:bodyPr>
          <a:lstStyle/>
          <a:p>
            <a:pPr lvl="0">
              <a:defRPr lang="ko-KR" altLang="en-US"/>
            </a:pPr>
            <a:r>
              <a:rPr lang="en-US" altLang="ko-KR" sz="2200">
                <a:latin typeface="한컴 윤고딕 760"/>
                <a:ea typeface="한컴 윤고딕 760"/>
              </a:rPr>
              <a:t> </a:t>
            </a:r>
            <a:r>
              <a:rPr lang="ko-KR" altLang="en-US" sz="2200">
                <a:latin typeface="한컴 윤고딕 760"/>
                <a:ea typeface="한컴 윤고딕 760"/>
              </a:rPr>
              <a:t>주요 연구 과목 </a:t>
            </a:r>
            <a:endParaRPr lang="ko-KR" altLang="en-US" sz="2200">
              <a:latin typeface="한컴 윤고딕 760"/>
              <a:ea typeface="한컴 윤고딕 760"/>
            </a:endParaRPr>
          </a:p>
          <a:p>
            <a:pPr lvl="0">
              <a:defRPr lang="ko-KR" altLang="en-US"/>
            </a:pPr>
            <a:r>
              <a:rPr lang="ko-KR" altLang="en-US" sz="2200">
                <a:latin typeface="한컴 윤고딕 760"/>
                <a:ea typeface="한컴 윤고딕 760"/>
              </a:rPr>
              <a:t> </a:t>
            </a:r>
            <a:r>
              <a:rPr lang="en-US" altLang="ko-KR" sz="2200">
                <a:latin typeface="한컴 윤고딕 760"/>
                <a:ea typeface="한컴 윤고딕 760"/>
              </a:rPr>
              <a:t>( </a:t>
            </a:r>
            <a:r>
              <a:rPr lang="ko-KR" altLang="en-US" sz="2200">
                <a:latin typeface="한컴 윤고딕 760"/>
                <a:ea typeface="한컴 윤고딕 760"/>
              </a:rPr>
              <a:t>네덜란드어를 중심으로 하는 어학</a:t>
            </a:r>
            <a:r>
              <a:rPr lang="en-US" altLang="ko-KR" sz="2200">
                <a:latin typeface="한컴 윤고딕 760"/>
                <a:ea typeface="한컴 윤고딕 760"/>
              </a:rPr>
              <a:t>, </a:t>
            </a:r>
            <a:r>
              <a:rPr lang="ko-KR" altLang="en-US" sz="2200">
                <a:latin typeface="한컴 윤고딕 760"/>
                <a:ea typeface="한컴 윤고딕 760"/>
              </a:rPr>
              <a:t>정동학</a:t>
            </a:r>
            <a:r>
              <a:rPr lang="en-US" altLang="ko-KR" sz="2200">
                <a:latin typeface="한컴 윤고딕 760"/>
                <a:ea typeface="한컴 윤고딕 760"/>
              </a:rPr>
              <a:t>, </a:t>
            </a:r>
            <a:r>
              <a:rPr lang="ko-KR" altLang="en-US" sz="2200">
                <a:latin typeface="한컴 윤고딕 760"/>
                <a:ea typeface="한컴 윤고딕 760"/>
              </a:rPr>
              <a:t>기계학</a:t>
            </a:r>
            <a:r>
              <a:rPr lang="en-US" altLang="ko-KR" sz="2200">
                <a:latin typeface="한컴 윤고딕 760"/>
                <a:ea typeface="한컴 윤고딕 760"/>
              </a:rPr>
              <a:t>, </a:t>
            </a:r>
            <a:r>
              <a:rPr lang="ko-KR" altLang="en-US" sz="2200">
                <a:latin typeface="한컴 윤고딕 760"/>
                <a:ea typeface="한컴 윤고딕 760"/>
              </a:rPr>
              <a:t>물산학</a:t>
            </a:r>
            <a:r>
              <a:rPr lang="en-US" altLang="ko-KR" sz="2200">
                <a:latin typeface="한컴 윤고딕 760"/>
                <a:ea typeface="한컴 윤고딕 760"/>
              </a:rPr>
              <a:t>(</a:t>
            </a:r>
            <a:r>
              <a:rPr lang="ko-KR" altLang="en-US" sz="2200">
                <a:latin typeface="한컴 윤고딕 760"/>
                <a:ea typeface="한컴 윤고딕 760"/>
              </a:rPr>
              <a:t>物産學</a:t>
            </a:r>
            <a:r>
              <a:rPr lang="en-US" altLang="ko-KR" sz="2200">
                <a:latin typeface="한컴 윤고딕 760"/>
                <a:ea typeface="한컴 윤고딕 760"/>
              </a:rPr>
              <a:t>), </a:t>
            </a:r>
            <a:r>
              <a:rPr lang="ko-KR" altLang="en-US" sz="2200">
                <a:latin typeface="한컴 윤고딕 760"/>
                <a:ea typeface="한컴 윤고딕 760"/>
              </a:rPr>
              <a:t>수학 등 </a:t>
            </a:r>
            <a:r>
              <a:rPr lang="en-US" altLang="ko-KR" sz="2200">
                <a:latin typeface="한컴 윤고딕 760"/>
                <a:ea typeface="한컴 윤고딕 760"/>
              </a:rPr>
              <a:t>)</a:t>
            </a:r>
            <a:endParaRPr lang="en-US" altLang="ko-KR" sz="2200">
              <a:latin typeface="한컴 윤고딕 760"/>
              <a:ea typeface="한컴 윤고딕 760"/>
            </a:endParaRPr>
          </a:p>
          <a:p>
            <a:pPr lvl="0">
              <a:defRPr lang="ko-KR" altLang="en-US"/>
            </a:pPr>
            <a:endParaRPr lang="en-US" altLang="ko-KR" sz="2200">
              <a:latin typeface="한컴 윤고딕 760"/>
              <a:ea typeface="한컴 윤고딕 760"/>
            </a:endParaRPr>
          </a:p>
          <a:p>
            <a:pPr lvl="0">
              <a:defRPr lang="ko-KR" altLang="en-US"/>
            </a:pPr>
            <a:r>
              <a:rPr lang="en-US" altLang="ko-KR" sz="2200">
                <a:latin typeface="한컴 윤고딕 760"/>
                <a:ea typeface="한컴 윤고딕 760"/>
              </a:rPr>
              <a:t>1861</a:t>
            </a:r>
            <a:r>
              <a:rPr lang="ko-KR" altLang="en-US" sz="2200">
                <a:latin typeface="한컴 윤고딕 760"/>
                <a:ea typeface="한컴 윤고딕 760"/>
              </a:rPr>
              <a:t>년 서양의학 전문기관으로 막부 직할의 의학소</a:t>
            </a:r>
            <a:r>
              <a:rPr lang="en-US" altLang="ko-KR" sz="2200">
                <a:latin typeface="한컴 윤고딕 760"/>
                <a:ea typeface="한컴 윤고딕 760"/>
              </a:rPr>
              <a:t>(</a:t>
            </a:r>
            <a:r>
              <a:rPr lang="ko-KR" altLang="en-US" sz="2200">
                <a:latin typeface="한컴 윤고딕 760"/>
                <a:ea typeface="한컴 윤고딕 760"/>
              </a:rPr>
              <a:t>醫學所</a:t>
            </a:r>
            <a:r>
              <a:rPr lang="en-US" altLang="ko-KR" sz="2200">
                <a:latin typeface="한컴 윤고딕 760"/>
                <a:ea typeface="한컴 윤고딕 760"/>
              </a:rPr>
              <a:t>)</a:t>
            </a:r>
            <a:r>
              <a:rPr lang="ko-KR" altLang="en-US" sz="2200">
                <a:latin typeface="한컴 윤고딕 760"/>
                <a:ea typeface="한컴 윤고딕 760"/>
              </a:rPr>
              <a:t>가 설치</a:t>
            </a:r>
            <a:r>
              <a:rPr lang="en-US" altLang="ko-KR" sz="2200">
                <a:latin typeface="한컴 윤고딕 760"/>
                <a:ea typeface="한컴 윤고딕 760"/>
              </a:rPr>
              <a:t>.</a:t>
            </a:r>
            <a:endParaRPr lang="en-US" altLang="ko-KR" sz="2200">
              <a:latin typeface="한컴 윤고딕 760"/>
              <a:ea typeface="한컴 윤고딕 760"/>
            </a:endParaRPr>
          </a:p>
          <a:p>
            <a:pPr lvl="0">
              <a:defRPr lang="ko-KR" altLang="en-US"/>
            </a:pPr>
            <a:endParaRPr lang="en-US" altLang="ko-KR" sz="2200">
              <a:latin typeface="한컴 윤고딕 760"/>
              <a:ea typeface="한컴 윤고딕 760"/>
            </a:endParaRPr>
          </a:p>
          <a:p>
            <a:pPr lvl="0">
              <a:defRPr lang="ko-KR" altLang="en-US"/>
            </a:pPr>
            <a:r>
              <a:rPr lang="en-US" altLang="ko-KR" sz="2200">
                <a:latin typeface="한컴 윤고딕 760"/>
                <a:ea typeface="한컴 윤고딕 760"/>
              </a:rPr>
              <a:t>“</a:t>
            </a:r>
            <a:r>
              <a:rPr lang="ko-KR" altLang="en-US" sz="2200">
                <a:latin typeface="한컴 윤고딕 760"/>
                <a:ea typeface="한컴 윤고딕 760"/>
              </a:rPr>
              <a:t>서양의학을 통해 새로운 깨달음을 얻은 난방의사들은 막부에 서양의 지식과 기술을 보다 적극적으로 도입할 것을 권유</a:t>
            </a:r>
            <a:r>
              <a:rPr lang="en-US" altLang="ko-KR" sz="2200">
                <a:latin typeface="한컴 윤고딕 760"/>
                <a:ea typeface="한컴 윤고딕 760"/>
              </a:rPr>
              <a:t>”</a:t>
            </a:r>
            <a:endParaRPr lang="en-US" altLang="ko-KR" sz="2200">
              <a:latin typeface="한컴 윤고딕 760"/>
              <a:ea typeface="한컴 윤고딕 760"/>
            </a:endParaRPr>
          </a:p>
          <a:p>
            <a:pPr lvl="0">
              <a:defRPr lang="ko-KR" altLang="en-US"/>
            </a:pPr>
            <a:endParaRPr lang="en-US" altLang="ko-KR" sz="2200">
              <a:latin typeface="한컴 윤고딕 760"/>
              <a:ea typeface="한컴 윤고딕 760"/>
            </a:endParaRPr>
          </a:p>
          <a:p>
            <a:pPr lvl="0">
              <a:defRPr lang="ko-KR" altLang="en-US"/>
            </a:pPr>
            <a:r>
              <a:rPr lang="ko-KR" altLang="en-US" sz="2200" u="sng">
                <a:latin typeface="한컴 윤고딕 760"/>
                <a:ea typeface="한컴 윤고딕 760"/>
              </a:rPr>
              <a:t>일본 사회의 지적 발전에 큰 기여</a:t>
            </a:r>
            <a:endParaRPr lang="en-US" altLang="ko-KR" sz="2200" u="sng">
              <a:latin typeface="한컴 윤고딕 760"/>
              <a:ea typeface="한컴 윤고딕 760"/>
            </a:endParaRPr>
          </a:p>
        </p:txBody>
      </p:sp>
      <p:sp>
        <p:nvSpPr>
          <p:cNvPr id="6" name="직사각형 6"/>
          <p:cNvSpPr/>
          <p:nvPr/>
        </p:nvSpPr>
        <p:spPr>
          <a:xfrm>
            <a:off x="69693" y="4725162"/>
            <a:ext cx="4286280" cy="317373"/>
          </a:xfrm>
          <a:prstGeom prst="rect">
            <a:avLst/>
          </a:prstGeom>
        </p:spPr>
        <p:txBody>
          <a:bodyPr wrap="square">
            <a:spAutoFit/>
          </a:bodyPr>
          <a:lstStyle/>
          <a:p>
            <a:pPr lvl="0">
              <a:defRPr lang="ko-KR" altLang="en-US"/>
            </a:pPr>
            <a:r>
              <a:rPr lang="ko-KR" altLang="en-US" sz="1500">
                <a:latin typeface="HY목각파임B"/>
                <a:ea typeface="HY목각파임B"/>
              </a:rPr>
              <a:t>오늘날 도쿄대학의 모태가 된 쇼헤이자카학문소</a:t>
            </a:r>
            <a:r>
              <a:rPr lang="en-US" altLang="ko-KR" sz="1500">
                <a:latin typeface="HY목각파임B"/>
                <a:ea typeface="HY목각파임B"/>
              </a:rPr>
              <a:t>.</a:t>
            </a:r>
            <a:endParaRPr lang="ko-KR" altLang="en-US" sz="1500">
              <a:latin typeface="HY목각파임B"/>
              <a:ea typeface="HY목각파임B"/>
            </a:endParaRPr>
          </a:p>
        </p:txBody>
      </p:sp>
    </p:spTree>
  </p:cSld>
  <p:clrMapOvr>
    <a:masterClrMapping/>
  </p:clrMapOvr>
  <p:transition xmlns:mc="http://schemas.openxmlformats.org/markup-compatibility/2006" xmlns:hp="http://schemas.haansoft.com/office/presentation/8.0" mc:Ignorable="hp" hp:hslDur="500"/>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직사각형 4"/>
          <p:cNvSpPr/>
          <p:nvPr/>
        </p:nvSpPr>
        <p:spPr>
          <a:xfrm>
            <a:off x="179451" y="5013198"/>
            <a:ext cx="8572560" cy="1691629"/>
          </a:xfrm>
          <a:prstGeom prst="rect">
            <a:avLst/>
          </a:prstGeom>
        </p:spPr>
        <p:txBody>
          <a:bodyPr wrap="square">
            <a:spAutoFit/>
          </a:bodyPr>
          <a:lstStyle/>
          <a:p>
            <a:pPr lvl="0">
              <a:defRPr lang="ko-KR" altLang="en-US"/>
            </a:pPr>
            <a:r>
              <a:rPr lang="en-US" altLang="ko-KR" sz="1000">
                <a:latin typeface="HY목각파임B"/>
                <a:ea typeface="HY목각파임B"/>
              </a:rPr>
              <a:t> </a:t>
            </a:r>
            <a:r>
              <a:rPr lang="en-US" altLang="ko-KR" sz="1500">
                <a:latin typeface="한컴 윤고딕 760"/>
                <a:ea typeface="한컴 윤고딕 760"/>
              </a:rPr>
              <a:t>1868</a:t>
            </a:r>
            <a:r>
              <a:rPr lang="ko-KR" altLang="en-US" sz="1500">
                <a:latin typeface="한컴 윤고딕 760"/>
                <a:ea typeface="한컴 윤고딕 760"/>
              </a:rPr>
              <a:t>년 메이지 유신이라는 일대 격변 </a:t>
            </a:r>
            <a:r>
              <a:rPr lang="ko-KR" altLang="en-US" sz="1500">
                <a:solidFill>
                  <a:srgbClr val="0000ff"/>
                </a:solidFill>
                <a:latin typeface="한컴 윤고딕 760"/>
                <a:ea typeface="한컴 윤고딕 760"/>
              </a:rPr>
              <a:t>▶  쇼헤이자카학문소</a:t>
            </a:r>
            <a:r>
              <a:rPr lang="en-US" altLang="ko-KR" sz="1500">
                <a:solidFill>
                  <a:srgbClr val="0000ff"/>
                </a:solidFill>
                <a:latin typeface="한컴 윤고딕 760"/>
                <a:ea typeface="한컴 윤고딕 760"/>
              </a:rPr>
              <a:t>, </a:t>
            </a:r>
            <a:r>
              <a:rPr lang="ko-KR" altLang="en-US" sz="1500">
                <a:solidFill>
                  <a:srgbClr val="0000ff"/>
                </a:solidFill>
                <a:latin typeface="한컴 윤고딕 760"/>
                <a:ea typeface="한컴 윤고딕 760"/>
              </a:rPr>
              <a:t>개성소</a:t>
            </a:r>
            <a:r>
              <a:rPr lang="en-US" altLang="ko-KR" sz="1500">
                <a:solidFill>
                  <a:srgbClr val="0000ff"/>
                </a:solidFill>
                <a:latin typeface="한컴 윤고딕 760"/>
                <a:ea typeface="한컴 윤고딕 760"/>
              </a:rPr>
              <a:t>, </a:t>
            </a:r>
            <a:r>
              <a:rPr lang="ko-KR" altLang="en-US" sz="1500">
                <a:solidFill>
                  <a:srgbClr val="0000ff"/>
                </a:solidFill>
                <a:latin typeface="한컴 윤고딕 760"/>
                <a:ea typeface="한컴 윤고딕 760"/>
              </a:rPr>
              <a:t>의학소</a:t>
            </a:r>
            <a:endParaRPr lang="ko-KR" altLang="en-US" sz="1500">
              <a:solidFill>
                <a:srgbClr val="0000ff"/>
              </a:solidFill>
              <a:latin typeface="한컴 윤고딕 760"/>
              <a:ea typeface="한컴 윤고딕 760"/>
            </a:endParaRPr>
          </a:p>
          <a:p>
            <a:pPr lvl="0">
              <a:defRPr lang="ko-KR" altLang="en-US"/>
            </a:pPr>
            <a:endParaRPr lang="en-US" altLang="ko-KR" sz="1500">
              <a:latin typeface="한컴 윤고딕 760"/>
              <a:ea typeface="한컴 윤고딕 760"/>
            </a:endParaRPr>
          </a:p>
          <a:p>
            <a:pPr lvl="0">
              <a:defRPr lang="ko-KR" altLang="en-US"/>
            </a:pPr>
            <a:r>
              <a:rPr lang="ko-KR" altLang="en-US" sz="1500">
                <a:latin typeface="한컴 윤고딕 760"/>
                <a:ea typeface="한컴 윤고딕 760"/>
              </a:rPr>
              <a:t> 유신 정부의 근대화 정책에 따라 </a:t>
            </a:r>
            <a:r>
              <a:rPr lang="ko-KR" altLang="en-US" sz="1500">
                <a:solidFill>
                  <a:srgbClr val="0070c0"/>
                </a:solidFill>
                <a:latin typeface="한컴 윤고딕 760"/>
                <a:ea typeface="한컴 윤고딕 760"/>
              </a:rPr>
              <a:t>▶  쇼헤이학교</a:t>
            </a:r>
            <a:r>
              <a:rPr lang="en-US" altLang="ko-KR" sz="1500">
                <a:solidFill>
                  <a:srgbClr val="0070c0"/>
                </a:solidFill>
                <a:latin typeface="한컴 윤고딕 760"/>
                <a:ea typeface="한컴 윤고딕 760"/>
              </a:rPr>
              <a:t>, </a:t>
            </a:r>
            <a:r>
              <a:rPr lang="ko-KR" altLang="en-US" sz="1500">
                <a:solidFill>
                  <a:srgbClr val="0070c0"/>
                </a:solidFill>
                <a:latin typeface="한컴 윤고딕 760"/>
                <a:ea typeface="한컴 윤고딕 760"/>
              </a:rPr>
              <a:t>도쿄개성학교</a:t>
            </a:r>
            <a:r>
              <a:rPr lang="en-US" altLang="ko-KR" sz="1500">
                <a:solidFill>
                  <a:srgbClr val="0070c0"/>
                </a:solidFill>
                <a:latin typeface="한컴 윤고딕 760"/>
                <a:ea typeface="한컴 윤고딕 760"/>
              </a:rPr>
              <a:t>, </a:t>
            </a:r>
            <a:r>
              <a:rPr lang="ko-KR" altLang="en-US" sz="1500">
                <a:solidFill>
                  <a:srgbClr val="0070c0"/>
                </a:solidFill>
                <a:latin typeface="한컴 윤고딕 760"/>
                <a:ea typeface="한컴 윤고딕 760"/>
              </a:rPr>
              <a:t>도쿄의학교 명칭</a:t>
            </a:r>
            <a:endParaRPr lang="ko-KR" altLang="en-US" sz="1500">
              <a:solidFill>
                <a:srgbClr val="0070c0"/>
              </a:solidFill>
              <a:latin typeface="한컴 윤고딕 760"/>
              <a:ea typeface="한컴 윤고딕 760"/>
            </a:endParaRPr>
          </a:p>
          <a:p>
            <a:pPr lvl="0">
              <a:defRPr lang="ko-KR" altLang="en-US"/>
            </a:pPr>
            <a:endParaRPr lang="en-US" altLang="ko-KR" sz="1500">
              <a:latin typeface="한컴 윤고딕 760"/>
              <a:ea typeface="한컴 윤고딕 760"/>
            </a:endParaRPr>
          </a:p>
          <a:p>
            <a:pPr lvl="0">
              <a:defRPr lang="ko-KR" altLang="en-US"/>
            </a:pPr>
            <a:r>
              <a:rPr lang="ko-KR" altLang="en-US" sz="1500">
                <a:latin typeface="한컴 윤고딕 760"/>
                <a:ea typeface="한컴 윤고딕 760"/>
              </a:rPr>
              <a:t>이들 막부 직할 </a:t>
            </a:r>
            <a:r>
              <a:rPr lang="en-US" altLang="ko-KR" sz="1500">
                <a:latin typeface="한컴 윤고딕 760"/>
                <a:ea typeface="한컴 윤고딕 760"/>
              </a:rPr>
              <a:t>3</a:t>
            </a:r>
            <a:r>
              <a:rPr lang="ko-KR" altLang="en-US" sz="1500">
                <a:latin typeface="한컴 윤고딕 760"/>
                <a:ea typeface="한컴 윤고딕 760"/>
              </a:rPr>
              <a:t>대 교육기관 </a:t>
            </a:r>
            <a:r>
              <a:rPr lang="en-US" altLang="ko-KR" sz="1500">
                <a:solidFill>
                  <a:srgbClr val="ff0000"/>
                </a:solidFill>
                <a:latin typeface="한컴 윤고딕 760"/>
                <a:ea typeface="한컴 윤고딕 760"/>
              </a:rPr>
              <a:t>1877</a:t>
            </a:r>
            <a:r>
              <a:rPr lang="ko-KR" altLang="en-US" sz="1500">
                <a:solidFill>
                  <a:srgbClr val="ff0000"/>
                </a:solidFill>
                <a:latin typeface="한컴 윤고딕 760"/>
                <a:ea typeface="한컴 윤고딕 760"/>
              </a:rPr>
              <a:t>년 통합</a:t>
            </a:r>
            <a:r>
              <a:rPr lang="en-US" altLang="ko-KR" sz="1500">
                <a:solidFill>
                  <a:srgbClr val="ff0000"/>
                </a:solidFill>
                <a:latin typeface="한컴 윤고딕 760"/>
                <a:ea typeface="한컴 윤고딕 760"/>
              </a:rPr>
              <a:t>,</a:t>
            </a:r>
            <a:endParaRPr lang="en-US" altLang="ko-KR" sz="1500">
              <a:solidFill>
                <a:srgbClr val="ff0000"/>
              </a:solidFill>
              <a:latin typeface="한컴 윤고딕 760"/>
              <a:ea typeface="한컴 윤고딕 760"/>
            </a:endParaRPr>
          </a:p>
          <a:p>
            <a:pPr lvl="0">
              <a:defRPr lang="ko-KR" altLang="en-US"/>
            </a:pPr>
            <a:endParaRPr lang="en-US" altLang="ko-KR" sz="1500">
              <a:latin typeface="한컴 윤고딕 760"/>
              <a:ea typeface="한컴 윤고딕 760"/>
            </a:endParaRPr>
          </a:p>
          <a:p>
            <a:pPr lvl="0">
              <a:defRPr lang="ko-KR" altLang="en-US"/>
            </a:pPr>
            <a:r>
              <a:rPr lang="ko-KR" altLang="en-US" sz="1500">
                <a:latin typeface="한컴 윤고딕 760"/>
                <a:ea typeface="한컴 윤고딕 760"/>
              </a:rPr>
              <a:t>일본 최초의 </a:t>
            </a:r>
            <a:r>
              <a:rPr lang="ko-KR" altLang="en-US" sz="1500">
                <a:solidFill>
                  <a:srgbClr val="ff0000"/>
                </a:solidFill>
                <a:latin typeface="한컴 윤고딕 760"/>
                <a:ea typeface="한컴 윤고딕 760"/>
              </a:rPr>
              <a:t>근대적 고등교육기관인 도쿄대학</a:t>
            </a:r>
            <a:r>
              <a:rPr lang="en-US" altLang="ko-KR" sz="1500">
                <a:latin typeface="한컴 윤고딕 760"/>
                <a:ea typeface="한컴 윤고딕 760"/>
              </a:rPr>
              <a:t>(</a:t>
            </a:r>
            <a:r>
              <a:rPr lang="ko-KR" altLang="en-US" sz="1500">
                <a:latin typeface="한컴 윤고딕 760"/>
                <a:ea typeface="한컴 윤고딕 760"/>
              </a:rPr>
              <a:t>東京大學</a:t>
            </a:r>
            <a:r>
              <a:rPr lang="en-US" altLang="ko-KR" sz="1500">
                <a:latin typeface="한컴 윤고딕 760"/>
                <a:ea typeface="한컴 윤고딕 760"/>
              </a:rPr>
              <a:t>)</a:t>
            </a:r>
            <a:r>
              <a:rPr lang="ko-KR" altLang="en-US" sz="1500">
                <a:latin typeface="한컴 윤고딕 760"/>
                <a:ea typeface="한컴 윤고딕 760"/>
              </a:rPr>
              <a:t>이 출범</a:t>
            </a:r>
            <a:endParaRPr lang="ko-KR" altLang="en-US" sz="1500">
              <a:latin typeface="한컴 윤고딕 760"/>
              <a:ea typeface="한컴 윤고딕 760"/>
            </a:endParaRPr>
          </a:p>
        </p:txBody>
      </p:sp>
      <p:sp>
        <p:nvSpPr>
          <p:cNvPr id="3"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4"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a:t>
            </a:r>
            <a:r>
              <a:rPr lang="en-US" altLang="ko-KR" sz="2700">
                <a:solidFill>
                  <a:schemeClr val="bg1"/>
                </a:solidFill>
                <a:latin typeface="한컴 윤고딕 760"/>
                <a:ea typeface="한컴 윤고딕 760"/>
              </a:rPr>
              <a:t>3</a:t>
            </a:r>
            <a:r>
              <a:rPr lang="ko-KR" altLang="en-US" sz="2700">
                <a:solidFill>
                  <a:schemeClr val="bg1"/>
                </a:solidFill>
                <a:latin typeface="한컴 윤고딕 760"/>
                <a:ea typeface="한컴 윤고딕 760"/>
              </a:rPr>
              <a:t>. 막부의 3대 직할 교육기관</a:t>
            </a:r>
            <a:endParaRPr lang="ko-KR" altLang="en-US" sz="2700">
              <a:solidFill>
                <a:schemeClr val="bg1"/>
              </a:solidFill>
              <a:latin typeface="한컴 윤고딕 760"/>
              <a:ea typeface="한컴 윤고딕 760"/>
            </a:endParaRPr>
          </a:p>
        </p:txBody>
      </p:sp>
      <p:pic>
        <p:nvPicPr>
          <p:cNvPr id="5" name="Picture 2" descr="유시마성당(공자 사당)"/>
          <p:cNvPicPr>
            <a:picLocks noChangeAspect="1" noChangeArrowheads="1"/>
          </p:cNvPicPr>
          <p:nvPr/>
        </p:nvPicPr>
        <p:blipFill rotWithShape="1">
          <a:blip r:embed="rId2"/>
          <a:srcRect/>
          <a:stretch>
            <a:fillRect/>
          </a:stretch>
        </p:blipFill>
        <p:spPr>
          <a:xfrm>
            <a:off x="648081" y="794930"/>
            <a:ext cx="6228207" cy="3786214"/>
          </a:xfrm>
          <a:prstGeom prst="rect">
            <a:avLst/>
          </a:prstGeom>
          <a:noFill/>
        </p:spPr>
      </p:pic>
      <p:sp>
        <p:nvSpPr>
          <p:cNvPr id="6" name="직사각형 6"/>
          <p:cNvSpPr/>
          <p:nvPr/>
        </p:nvSpPr>
        <p:spPr>
          <a:xfrm>
            <a:off x="648081" y="4550880"/>
            <a:ext cx="4286280" cy="317373"/>
          </a:xfrm>
          <a:prstGeom prst="rect">
            <a:avLst/>
          </a:prstGeom>
        </p:spPr>
        <p:txBody>
          <a:bodyPr wrap="square">
            <a:spAutoFit/>
          </a:bodyPr>
          <a:lstStyle/>
          <a:p>
            <a:pPr lvl="0">
              <a:defRPr lang="ko-KR" altLang="en-US"/>
            </a:pPr>
            <a:r>
              <a:rPr lang="ko-KR" altLang="en-US" sz="1500">
                <a:latin typeface="한컴 윤고딕 760"/>
                <a:ea typeface="한컴 윤고딕 760"/>
              </a:rPr>
              <a:t>오늘날 도쿄대학의 모태가 된 쇼헤이자카학문소</a:t>
            </a:r>
            <a:r>
              <a:rPr lang="en-US" altLang="ko-KR" sz="1500">
                <a:latin typeface="한컴 윤고딕 760"/>
                <a:ea typeface="한컴 윤고딕 760"/>
              </a:rPr>
              <a:t>.</a:t>
            </a:r>
            <a:endParaRPr lang="ko-KR" altLang="en-US" sz="15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02)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2-4. 에도시대 교육문화 : 정리</a:t>
            </a:r>
            <a:endParaRPr lang="ko-KR" altLang="en-US" sz="2700">
              <a:solidFill>
                <a:schemeClr val="bg1"/>
              </a:solidFill>
              <a:latin typeface="한컴 윤고딕 760"/>
              <a:ea typeface="한컴 윤고딕 760"/>
            </a:endParaRPr>
          </a:p>
        </p:txBody>
      </p:sp>
      <p:pic>
        <p:nvPicPr>
          <p:cNvPr id="4" name="Picture 10" descr="에도 막부의 문화"/>
          <p:cNvPicPr>
            <a:picLocks noChangeAspect="1" noChangeArrowheads="1"/>
          </p:cNvPicPr>
          <p:nvPr/>
        </p:nvPicPr>
        <p:blipFill rotWithShape="1">
          <a:blip r:embed="rId2"/>
          <a:srcRect/>
          <a:stretch>
            <a:fillRect/>
          </a:stretch>
        </p:blipFill>
        <p:spPr>
          <a:xfrm>
            <a:off x="285720" y="1214422"/>
            <a:ext cx="2500330" cy="2135440"/>
          </a:xfrm>
          <a:prstGeom prst="rect">
            <a:avLst/>
          </a:prstGeom>
          <a:noFill/>
        </p:spPr>
      </p:pic>
      <p:pic>
        <p:nvPicPr>
          <p:cNvPr id="5" name="Picture 8" descr="[여성의 역사] 에도 시대의 열녀"/>
          <p:cNvPicPr>
            <a:picLocks noChangeAspect="1" noChangeArrowheads="1"/>
          </p:cNvPicPr>
          <p:nvPr/>
        </p:nvPicPr>
        <p:blipFill rotWithShape="1">
          <a:blip r:embed="rId3"/>
          <a:srcRect/>
          <a:stretch>
            <a:fillRect/>
          </a:stretch>
        </p:blipFill>
        <p:spPr>
          <a:xfrm>
            <a:off x="142844" y="4143380"/>
            <a:ext cx="3143240" cy="2119038"/>
          </a:xfrm>
          <a:prstGeom prst="rect">
            <a:avLst/>
          </a:prstGeom>
          <a:noFill/>
        </p:spPr>
      </p:pic>
      <p:cxnSp>
        <p:nvCxnSpPr>
          <p:cNvPr id="6" name=""/>
          <p:cNvCxnSpPr/>
          <p:nvPr/>
        </p:nvCxnSpPr>
        <p:spPr>
          <a:xfrm rot="16200000" flipH="1">
            <a:off x="842581" y="3726252"/>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직사각형 1"/>
          <p:cNvSpPr/>
          <p:nvPr/>
        </p:nvSpPr>
        <p:spPr>
          <a:xfrm>
            <a:off x="3571836" y="782897"/>
            <a:ext cx="5572164" cy="2998490"/>
          </a:xfrm>
          <a:prstGeom prst="rect">
            <a:avLst/>
          </a:prstGeom>
        </p:spPr>
        <p:txBody>
          <a:bodyPr wrap="square">
            <a:spAutoFit/>
          </a:bodyPr>
          <a:lstStyle/>
          <a:p>
            <a:pPr lvl="0">
              <a:defRPr lang="ko-KR" altLang="en-US"/>
            </a:pPr>
            <a:br>
              <a:rPr lang="ko-KR" altLang="en-US" sz="1500" b="1">
                <a:latin typeface="HY산B"/>
                <a:ea typeface="HY산B"/>
              </a:rPr>
            </a:br>
            <a:r>
              <a:rPr lang="ko-KR" altLang="en-US" sz="3200" b="1">
                <a:latin typeface="HY산B"/>
                <a:ea typeface="HY산B"/>
              </a:rPr>
              <a:t>⊙</a:t>
            </a:r>
            <a:r>
              <a:rPr lang="ko-KR" altLang="en-US" sz="1600" b="1">
                <a:latin typeface="HY산B"/>
                <a:ea typeface="HY산B"/>
              </a:rPr>
              <a:t> 각 번마다 </a:t>
            </a:r>
            <a:r>
              <a:rPr lang="ko-KR" altLang="en-US" sz="2800" b="1">
                <a:solidFill>
                  <a:srgbClr val="0000ff"/>
                </a:solidFill>
                <a:latin typeface="HY산B"/>
                <a:ea typeface="HY산B"/>
              </a:rPr>
              <a:t>번교</a:t>
            </a:r>
            <a:r>
              <a:rPr lang="ko-KR" altLang="en-US" sz="1600" b="1">
                <a:latin typeface="HY산B"/>
                <a:ea typeface="HY산B"/>
              </a:rPr>
              <a:t> 세워 교육 진흥</a:t>
            </a:r>
            <a:endParaRPr lang="ko-KR" altLang="en-US" sz="1600" b="1">
              <a:latin typeface="HY산B"/>
              <a:ea typeface="HY산B"/>
            </a:endParaRPr>
          </a:p>
          <a:p>
            <a:pPr lvl="0">
              <a:defRPr lang="ko-KR" altLang="en-US"/>
            </a:pPr>
            <a:endParaRPr lang="en-US" altLang="ko-KR" sz="1600" b="1">
              <a:latin typeface="HY산B"/>
              <a:ea typeface="HY산B"/>
            </a:endParaRPr>
          </a:p>
          <a:p>
            <a:pPr lvl="0">
              <a:defRPr lang="ko-KR" altLang="en-US"/>
            </a:pPr>
            <a:br>
              <a:rPr lang="ko-KR" altLang="en-US" sz="1600" b="1">
                <a:latin typeface="HY산B"/>
                <a:ea typeface="HY산B"/>
              </a:rPr>
            </a:br>
            <a:r>
              <a:rPr lang="ko-KR" altLang="en-US" sz="3200" b="1">
                <a:latin typeface="HY산B"/>
                <a:ea typeface="HY산B"/>
              </a:rPr>
              <a:t>⊙</a:t>
            </a:r>
            <a:r>
              <a:rPr lang="ko-KR" altLang="en-US" sz="1600" b="1">
                <a:latin typeface="HY산B"/>
                <a:ea typeface="HY산B"/>
              </a:rPr>
              <a:t> </a:t>
            </a:r>
            <a:r>
              <a:rPr lang="ko-KR" altLang="en-US" sz="2800" b="1">
                <a:solidFill>
                  <a:srgbClr val="ffc000"/>
                </a:solidFill>
                <a:latin typeface="HY산B"/>
                <a:ea typeface="HY산B"/>
              </a:rPr>
              <a:t>데라코야</a:t>
            </a:r>
            <a:r>
              <a:rPr lang="ko-KR" altLang="en-US" sz="1600" b="1">
                <a:latin typeface="HY산B"/>
                <a:ea typeface="HY산B"/>
              </a:rPr>
              <a:t> 등 사립학교 통해 인재 양성</a:t>
            </a:r>
            <a:endParaRPr lang="ko-KR" altLang="en-US" sz="1600" b="1">
              <a:latin typeface="HY산B"/>
              <a:ea typeface="HY산B"/>
            </a:endParaRPr>
          </a:p>
          <a:p>
            <a:pPr lvl="0">
              <a:defRPr lang="ko-KR" altLang="en-US"/>
            </a:pPr>
            <a:endParaRPr lang="en-US" altLang="ko-KR" sz="1600" b="1">
              <a:latin typeface="HY산B"/>
              <a:ea typeface="HY산B"/>
            </a:endParaRPr>
          </a:p>
          <a:p>
            <a:pPr lvl="0">
              <a:defRPr lang="ko-KR" altLang="en-US"/>
            </a:pPr>
            <a:endParaRPr lang="en-US" altLang="ko-KR" sz="1600" b="1">
              <a:latin typeface="HY산B"/>
              <a:ea typeface="HY산B"/>
            </a:endParaRPr>
          </a:p>
          <a:p>
            <a:pPr lvl="0">
              <a:defRPr lang="ko-KR" altLang="en-US"/>
            </a:pPr>
            <a:r>
              <a:rPr lang="ko-KR" altLang="en-US" sz="3200" b="1">
                <a:latin typeface="HY산B"/>
                <a:ea typeface="HY산B"/>
              </a:rPr>
              <a:t>⊙</a:t>
            </a:r>
            <a:r>
              <a:rPr lang="ko-KR" altLang="en-US" sz="1600" b="1">
                <a:latin typeface="HY산B"/>
                <a:ea typeface="HY산B"/>
              </a:rPr>
              <a:t> 에도시대에 서유럽 이상의 </a:t>
            </a:r>
            <a:r>
              <a:rPr lang="ko-KR" altLang="en-US" sz="2800" b="1">
                <a:solidFill>
                  <a:srgbClr val="00b050"/>
                </a:solidFill>
                <a:latin typeface="HY산B"/>
                <a:ea typeface="HY산B"/>
              </a:rPr>
              <a:t>문해율</a:t>
            </a:r>
            <a:r>
              <a:rPr lang="ko-KR" altLang="en-US" sz="2800" b="1">
                <a:latin typeface="HY산B"/>
                <a:ea typeface="HY산B"/>
              </a:rPr>
              <a:t> 자랑</a:t>
            </a:r>
            <a:endParaRPr lang="ko-KR" altLang="en-US" sz="2800" b="1">
              <a:latin typeface="HY산B"/>
              <a:ea typeface="HY산B"/>
            </a:endParaRPr>
          </a:p>
          <a:p>
            <a:pPr lvl="0">
              <a:defRPr lang="ko-KR" altLang="en-US"/>
            </a:pPr>
            <a:endParaRPr lang="en-US" altLang="ko-KR" sz="1600" b="1">
              <a:latin typeface="HY산B"/>
              <a:ea typeface="HY산B"/>
            </a:endParaRPr>
          </a:p>
        </p:txBody>
      </p:sp>
      <p:sp>
        <p:nvSpPr>
          <p:cNvPr id="8" name="직사각형 9"/>
          <p:cNvSpPr/>
          <p:nvPr/>
        </p:nvSpPr>
        <p:spPr>
          <a:xfrm>
            <a:off x="3857620" y="3714752"/>
            <a:ext cx="4572000" cy="902968"/>
          </a:xfrm>
          <a:prstGeom prst="rect">
            <a:avLst/>
          </a:prstGeom>
        </p:spPr>
        <p:txBody>
          <a:bodyPr>
            <a:spAutoFit/>
          </a:bodyPr>
          <a:lstStyle/>
          <a:p>
            <a:pPr lvl="0">
              <a:defRPr lang="ko-KR" altLang="en-US"/>
            </a:pPr>
            <a:r>
              <a:rPr lang="ko-KR" altLang="ko-KR">
                <a:latin typeface="HY산B"/>
                <a:ea typeface="HY산B"/>
              </a:rPr>
              <a:t>메이지 유신 성공으로 상징되는 일본 근대화의 요인으로 </a:t>
            </a:r>
            <a:r>
              <a:rPr lang="ko-KR" altLang="ko-KR" b="1">
                <a:solidFill>
                  <a:srgbClr val="0000ff"/>
                </a:solidFill>
                <a:latin typeface="HY산B"/>
                <a:ea typeface="HY산B"/>
              </a:rPr>
              <a:t>데라코야의 높은 실용교육을 꼽기</a:t>
            </a:r>
            <a:r>
              <a:rPr lang="ko-KR" altLang="ko-KR">
                <a:latin typeface="HY산B"/>
                <a:ea typeface="HY산B"/>
              </a:rPr>
              <a:t>도</a:t>
            </a:r>
            <a:r>
              <a:rPr lang="en-US" altLang="ko-KR">
                <a:latin typeface="HY산B"/>
                <a:ea typeface="HY산B"/>
              </a:rPr>
              <a:t> </a:t>
            </a:r>
            <a:r>
              <a:rPr lang="ko-KR" altLang="en-US">
                <a:latin typeface="HY산B"/>
                <a:ea typeface="HY산B"/>
              </a:rPr>
              <a:t>함</a:t>
            </a:r>
            <a:r>
              <a:rPr lang="en-US" altLang="ko-KR">
                <a:latin typeface="HY산B"/>
                <a:ea typeface="HY산B"/>
              </a:rPr>
              <a:t>.</a:t>
            </a:r>
            <a:endParaRPr lang="ko-KR" altLang="en-US"/>
          </a:p>
        </p:txBody>
      </p:sp>
      <p:sp>
        <p:nvSpPr>
          <p:cNvPr id="9" name="직사각형 8"/>
          <p:cNvSpPr/>
          <p:nvPr/>
        </p:nvSpPr>
        <p:spPr>
          <a:xfrm>
            <a:off x="3571868" y="5000636"/>
            <a:ext cx="5429288" cy="1455409"/>
          </a:xfrm>
          <a:prstGeom prst="rect">
            <a:avLst/>
          </a:prstGeom>
        </p:spPr>
        <p:txBody>
          <a:bodyPr wrap="square">
            <a:spAutoFit/>
          </a:bodyPr>
          <a:lstStyle/>
          <a:p>
            <a:pPr lvl="0">
              <a:defRPr lang="ko-KR" altLang="en-US"/>
            </a:pPr>
            <a:r>
              <a:rPr lang="ko-KR" altLang="en-US" sz="1500" b="1">
                <a:solidFill>
                  <a:srgbClr val="7a00b0"/>
                </a:solidFill>
                <a:latin typeface="HY산B"/>
                <a:ea typeface="HY산B"/>
              </a:rPr>
              <a:t>에도시대를 관통하는 서민 교육의 특징은</a:t>
            </a:r>
            <a:r>
              <a:rPr lang="en-US" altLang="ko-KR" sz="1500" b="1">
                <a:solidFill>
                  <a:srgbClr val="7a00b0"/>
                </a:solidFill>
                <a:latin typeface="HY산B"/>
                <a:ea typeface="HY산B"/>
              </a:rPr>
              <a:t>?</a:t>
            </a:r>
            <a:r>
              <a:rPr lang="ko-KR" altLang="en-US" sz="1500" b="1">
                <a:solidFill>
                  <a:srgbClr val="7a00b0"/>
                </a:solidFill>
                <a:latin typeface="HY산B"/>
                <a:ea typeface="HY산B"/>
              </a:rPr>
              <a:t> </a:t>
            </a:r>
            <a:endParaRPr lang="ko-KR" altLang="en-US" sz="1500" b="1">
              <a:solidFill>
                <a:srgbClr val="7a00b0"/>
              </a:solidFill>
              <a:latin typeface="HY산B"/>
              <a:ea typeface="HY산B"/>
            </a:endParaRPr>
          </a:p>
          <a:p>
            <a:pPr lvl="0">
              <a:defRPr lang="ko-KR" altLang="en-US"/>
            </a:pPr>
            <a:endParaRPr lang="en-US" altLang="ko-KR" sz="1500" b="1">
              <a:solidFill>
                <a:srgbClr val="7a00b0"/>
              </a:solidFill>
              <a:latin typeface="HY산B"/>
              <a:ea typeface="HY산B"/>
            </a:endParaRPr>
          </a:p>
          <a:p>
            <a:pPr lvl="0">
              <a:defRPr lang="ko-KR" altLang="en-US"/>
            </a:pPr>
            <a:r>
              <a:rPr lang="ko-KR" altLang="en-US" sz="1500" b="1">
                <a:latin typeface="HY산B"/>
                <a:ea typeface="HY산B"/>
              </a:rPr>
              <a:t>서민도 </a:t>
            </a:r>
            <a:r>
              <a:rPr lang="ko-KR" altLang="en-US" sz="1500" b="1" u="sng">
                <a:latin typeface="HY산B"/>
                <a:ea typeface="HY산B"/>
              </a:rPr>
              <a:t>사회의 구성원으로서</a:t>
            </a:r>
            <a:r>
              <a:rPr lang="ko-KR" altLang="en-US" sz="1500" b="1">
                <a:latin typeface="HY산B"/>
                <a:ea typeface="HY산B"/>
              </a:rPr>
              <a:t> 사회의 건전한 유지</a:t>
            </a:r>
            <a:r>
              <a:rPr lang="en-US" altLang="ko-KR" sz="1500" b="1">
                <a:latin typeface="HY산B"/>
                <a:ea typeface="HY산B"/>
              </a:rPr>
              <a:t>, </a:t>
            </a:r>
            <a:r>
              <a:rPr lang="ko-KR" altLang="en-US" sz="1500" b="1">
                <a:latin typeface="HY산B"/>
                <a:ea typeface="HY산B"/>
              </a:rPr>
              <a:t>발전을 위해 익혀야 할 지식과 교양이 있다는 사회적 공감대 </a:t>
            </a:r>
            <a:r>
              <a:rPr lang="en-US" altLang="ko-KR" sz="1500" b="1">
                <a:latin typeface="HY산B"/>
                <a:ea typeface="HY산B"/>
              </a:rPr>
              <a:t>+ </a:t>
            </a:r>
            <a:r>
              <a:rPr lang="ko-KR" altLang="en-US" sz="1500" b="1" u="sng">
                <a:latin typeface="HY산B"/>
                <a:ea typeface="HY산B"/>
              </a:rPr>
              <a:t>일상생활에 필요한 </a:t>
            </a:r>
            <a:r>
              <a:rPr lang="ko-KR" altLang="en-US" sz="1500" b="1">
                <a:latin typeface="HY산B"/>
                <a:ea typeface="HY산B"/>
              </a:rPr>
              <a:t>실용교육</a:t>
            </a:r>
            <a:r>
              <a:rPr lang="en-US" altLang="ko-KR" sz="1500" b="1">
                <a:latin typeface="HY산B"/>
                <a:ea typeface="HY산B"/>
              </a:rPr>
              <a:t>, </a:t>
            </a:r>
            <a:r>
              <a:rPr lang="ko-KR" altLang="en-US" sz="1500" b="1">
                <a:latin typeface="HY산B"/>
                <a:ea typeface="HY산B"/>
              </a:rPr>
              <a:t>직업생활에 필요한 봉공교육</a:t>
            </a:r>
            <a:r>
              <a:rPr lang="en-US" altLang="ko-KR" sz="1500" b="1">
                <a:latin typeface="HY산B"/>
                <a:ea typeface="HY산B"/>
              </a:rPr>
              <a:t>, </a:t>
            </a:r>
            <a:r>
              <a:rPr lang="ko-KR" altLang="en-US" sz="1500" b="1">
                <a:latin typeface="HY산B"/>
                <a:ea typeface="HY산B"/>
              </a:rPr>
              <a:t>공동생활에 필요한 </a:t>
            </a:r>
            <a:r>
              <a:rPr lang="ko-KR" altLang="en-US" sz="1500" b="1" u="sng">
                <a:latin typeface="HY산B"/>
                <a:ea typeface="HY산B"/>
              </a:rPr>
              <a:t>도덕교육</a:t>
            </a:r>
            <a:r>
              <a:rPr lang="ko-KR" altLang="en-US" sz="1500" b="1">
                <a:latin typeface="HY산B"/>
                <a:ea typeface="HY산B"/>
              </a:rPr>
              <a:t> 등이 서민 교육의 중심 내용</a:t>
            </a:r>
            <a:endParaRPr lang="ko-KR" altLang="en-US" sz="1500" b="1">
              <a:latin typeface="HY산B"/>
              <a:ea typeface="HY산B"/>
            </a:endParaRPr>
          </a:p>
        </p:txBody>
      </p:sp>
    </p:spTree>
  </p:cSld>
  <p:clrMapOvr>
    <a:masterClrMapping/>
  </p:clrMapOvr>
  <p:transition xmlns:mc="http://schemas.openxmlformats.org/markup-compatibility/2006" xmlns:hp="http://schemas.haansoft.com/office/presentation/8.0" mc:Ignorable="hp" hp:hslDur="500"/>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cxnSp>
        <p:nvCxnSpPr>
          <p:cNvPr id="10" name=""/>
          <p:cNvCxnSpPr/>
          <p:nvPr/>
        </p:nvCxnSpPr>
        <p:spPr>
          <a:xfrm rot="16200000" flipH="1">
            <a:off x="2138743" y="4020121"/>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
          <p:cNvSpPr txBox="1"/>
          <p:nvPr/>
        </p:nvSpPr>
        <p:spPr>
          <a:xfrm>
            <a:off x="5004054" y="1556763"/>
            <a:ext cx="3960495" cy="4699257"/>
          </a:xfrm>
          <a:prstGeom prst="rect">
            <a:avLst/>
          </a:prstGeom>
        </p:spPr>
        <p:txBody>
          <a:bodyPr wrap="square">
            <a:spAutoFit/>
          </a:bodyPr>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000000"/>
                </a:solidFill>
                <a:latin typeface="한컴 윤고딕 760"/>
                <a:ea typeface="한컴 윤고딕 760"/>
              </a:rPr>
              <a:t>3] 근세시대의</a:t>
            </a: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정치</a:t>
            </a: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a:t>
            </a: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rPr>
              <a:t># </a:t>
            </a: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에도시대 정치</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    </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r" defTabSz="885826" eaLnBrk="1" latinLnBrk="1" hangingPunct="1">
              <a:defRPr lang="ko-KR" altLang="en-US"/>
            </a:pPr>
            <a:r>
              <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rPr>
              <a:t>21251141 원예학과 김윤경</a:t>
            </a: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p:txBody>
      </p:sp>
      <p:pic>
        <p:nvPicPr>
          <p:cNvPr id="12" name=""/>
          <p:cNvPicPr>
            <a:picLocks noChangeAspect="1"/>
          </p:cNvPicPr>
          <p:nvPr/>
        </p:nvPicPr>
        <p:blipFill rotWithShape="1">
          <a:blip r:embed="rId2"/>
          <a:stretch>
            <a:fillRect/>
          </a:stretch>
        </p:blipFill>
        <p:spPr>
          <a:xfrm>
            <a:off x="0" y="1052703"/>
            <a:ext cx="4427982" cy="5805296"/>
          </a:xfrm>
          <a:prstGeom prst="rect">
            <a:avLst/>
          </a:prstGeom>
          <a:effectLst>
            <a:softEdge rad="12700"/>
          </a:effectLst>
        </p:spPr>
      </p:pic>
      <p:sp>
        <p:nvSpPr>
          <p:cNvPr id="13" name=""/>
          <p:cNvSpPr/>
          <p:nvPr/>
        </p:nvSpPr>
        <p:spPr>
          <a:xfrm>
            <a:off x="0" y="1052703"/>
            <a:ext cx="4427982" cy="5805297"/>
          </a:xfrm>
          <a:prstGeom prst="rect">
            <a:avLst/>
          </a:prstGeom>
          <a:solidFill>
            <a:schemeClr val="bg1">
              <a:lumMod val="90000"/>
              <a:alpha val="57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pic>
        <p:nvPicPr>
          <p:cNvPr id="4" name="Picture 2"/>
          <p:cNvPicPr>
            <a:picLocks noGrp="1" noChangeAspect="1" noChangeArrowheads="1"/>
          </p:cNvPicPr>
          <p:nvPr/>
        </p:nvPicPr>
        <p:blipFill rotWithShape="1">
          <a:blip r:embed="rId2"/>
          <a:srcRect/>
          <a:stretch>
            <a:fillRect/>
          </a:stretch>
        </p:blipFill>
        <p:spPr>
          <a:xfrm>
            <a:off x="1547664" y="1052774"/>
            <a:ext cx="6120680" cy="5112568"/>
          </a:xfrm>
          <a:prstGeom prst="rect">
            <a:avLst/>
          </a:prstGeom>
          <a:noFill/>
          <a:ln>
            <a:noFill/>
          </a:ln>
        </p:spPr>
      </p:pic>
    </p:spTree>
  </p:cSld>
  <p:clrMapOvr>
    <a:masterClrMapping/>
  </p:clrMapOvr>
  <p:transition xmlns:mc="http://schemas.openxmlformats.org/markup-compatibility/2006" xmlns:hp="http://schemas.haansoft.com/office/presentation/8.0" mc:Ignorable="hp" hp:hslDur="500"/>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031)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pic>
        <p:nvPicPr>
          <p:cNvPr id="5" name="Picture 2"/>
          <p:cNvPicPr>
            <a:picLocks noGrp="1" noChangeAspect="1" noChangeArrowheads="1"/>
          </p:cNvPicPr>
          <p:nvPr/>
        </p:nvPicPr>
        <p:blipFill rotWithShape="1">
          <a:blip r:embed="rId2"/>
          <a:srcRect/>
          <a:stretch>
            <a:fillRect/>
          </a:stretch>
        </p:blipFill>
        <p:spPr>
          <a:xfrm>
            <a:off x="1547664" y="1124781"/>
            <a:ext cx="5904656" cy="4968552"/>
          </a:xfrm>
          <a:prstGeom prst="rect">
            <a:avLst/>
          </a:prstGeom>
          <a:noFill/>
          <a:ln>
            <a:noFill/>
          </a:ln>
        </p:spPr>
      </p:pic>
    </p:spTree>
  </p:cSld>
  <p:clrMapOvr>
    <a:masterClrMapping/>
  </p:clrMapOvr>
  <p:transition xmlns:mc="http://schemas.openxmlformats.org/markup-compatibility/2006" xmlns:hp="http://schemas.haansoft.com/office/presentation/8.0" mc:Ignorable="hp" hp:hslDur="500"/>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pic>
        <p:nvPicPr>
          <p:cNvPr id="6" name="Picture 2"/>
          <p:cNvPicPr>
            <a:picLocks noChangeAspect="1" noChangeArrowheads="1"/>
          </p:cNvPicPr>
          <p:nvPr/>
        </p:nvPicPr>
        <p:blipFill rotWithShape="1">
          <a:blip r:embed="rId2"/>
          <a:srcRect/>
          <a:stretch>
            <a:fillRect/>
          </a:stretch>
        </p:blipFill>
        <p:spPr>
          <a:xfrm>
            <a:off x="1115616" y="1124744"/>
            <a:ext cx="6912768" cy="4608512"/>
          </a:xfrm>
          <a:prstGeom prst="rect">
            <a:avLst/>
          </a:prstGeom>
          <a:noFill/>
          <a:ln>
            <a:noFill/>
          </a:ln>
        </p:spPr>
      </p:pic>
    </p:spTree>
  </p:cSld>
  <p:clrMapOvr>
    <a:masterClrMapping/>
  </p:clrMapOvr>
  <p:transition xmlns:mc="http://schemas.openxmlformats.org/markup-compatibility/2006" xmlns:hp="http://schemas.haansoft.com/office/presentation/8.0" mc:Ignorable="hp" hp:hslDur="500"/>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pic>
        <p:nvPicPr>
          <p:cNvPr id="7" name="내용 개체 틀 3"/>
          <p:cNvPicPr>
            <a:picLocks noGrp="1" noChangeAspect="1"/>
          </p:cNvPicPr>
          <p:nvPr/>
        </p:nvPicPr>
        <p:blipFill rotWithShape="1">
          <a:blip r:embed="rId2"/>
          <a:stretch>
            <a:fillRect/>
          </a:stretch>
        </p:blipFill>
        <p:spPr>
          <a:xfrm>
            <a:off x="2051720" y="1124712"/>
            <a:ext cx="5040560" cy="5445252"/>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2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pic>
        <p:nvPicPr>
          <p:cNvPr id="8" name="Picture 2"/>
          <p:cNvPicPr>
            <a:picLocks noChangeAspect="1" noChangeArrowheads="1"/>
          </p:cNvPicPr>
          <p:nvPr/>
        </p:nvPicPr>
        <p:blipFill rotWithShape="1">
          <a:blip r:embed="rId3"/>
          <a:srcRect/>
          <a:stretch>
            <a:fillRect/>
          </a:stretch>
        </p:blipFill>
        <p:spPr>
          <a:xfrm>
            <a:off x="611560" y="1052703"/>
            <a:ext cx="3312368" cy="4131426"/>
          </a:xfrm>
          <a:prstGeom prst="rect">
            <a:avLst/>
          </a:prstGeom>
          <a:noFill/>
          <a:ln>
            <a:noFill/>
          </a:ln>
        </p:spPr>
      </p:pic>
      <p:pic>
        <p:nvPicPr>
          <p:cNvPr id="9" name="Picture 3"/>
          <p:cNvPicPr>
            <a:picLocks noChangeAspect="1" noChangeArrowheads="1"/>
          </p:cNvPicPr>
          <p:nvPr/>
        </p:nvPicPr>
        <p:blipFill rotWithShape="1">
          <a:blip r:embed="rId4"/>
          <a:srcRect/>
          <a:stretch>
            <a:fillRect/>
          </a:stretch>
        </p:blipFill>
        <p:spPr>
          <a:xfrm>
            <a:off x="4572000" y="1580798"/>
            <a:ext cx="4100313" cy="3075235"/>
          </a:xfrm>
          <a:prstGeom prst="rect">
            <a:avLst/>
          </a:prstGeom>
          <a:noFill/>
          <a:ln>
            <a:noFill/>
          </a:ln>
        </p:spPr>
      </p:pic>
      <p:sp>
        <p:nvSpPr>
          <p:cNvPr id="11" name=""/>
          <p:cNvSpPr txBox="1"/>
          <p:nvPr/>
        </p:nvSpPr>
        <p:spPr>
          <a:xfrm>
            <a:off x="611558" y="5377296"/>
            <a:ext cx="8280982" cy="1148091"/>
          </a:xfrm>
          <a:prstGeom prst="rect">
            <a:avLst/>
          </a:prstGeom>
        </p:spPr>
        <p:txBody>
          <a:bodyPr wrap="square">
            <a:spAutoFit/>
          </a:bodyPr>
          <a:p>
            <a:pPr>
              <a:defRPr lang="ko-KR" altLang="en-US"/>
            </a:pPr>
            <a:r>
              <a:rPr lang="ko-KR" altLang="en-US" sz="2300">
                <a:latin typeface="한컴 윤고딕 760"/>
                <a:ea typeface="한컴 윤고딕 760"/>
              </a:rPr>
              <a:t>후미에란 일본의 에도 시대에 데도 막부가 기독교 금지령을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내렸을 당시 기독교 신자(기리시탄)를 색출해내기 위해 사용했던 방법 또는 거기에 사용했던 목조판 또는 금속제의 판</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1-1. 근세시대의 막번체제</a:t>
            </a:r>
            <a:endParaRPr lang="ko-KR" altLang="en-US" sz="2700">
              <a:solidFill>
                <a:schemeClr val="bg1"/>
              </a:solidFill>
              <a:latin typeface="한컴 윤고딕 760"/>
              <a:ea typeface="한컴 윤고딕 760"/>
            </a:endParaRPr>
          </a:p>
        </p:txBody>
      </p:sp>
      <p:pic>
        <p:nvPicPr>
          <p:cNvPr id="4" name=""/>
          <p:cNvPicPr>
            <a:picLocks noChangeAspect="1"/>
          </p:cNvPicPr>
          <p:nvPr/>
        </p:nvPicPr>
        <p:blipFill rotWithShape="1">
          <a:blip r:embed="rId2"/>
          <a:srcRect r="8130"/>
          <a:stretch>
            <a:fillRect/>
          </a:stretch>
        </p:blipFill>
        <p:spPr>
          <a:xfrm>
            <a:off x="0" y="1484756"/>
            <a:ext cx="4067937" cy="5111306"/>
          </a:xfrm>
          <a:prstGeom prst="rect">
            <a:avLst/>
          </a:prstGeom>
        </p:spPr>
      </p:pic>
      <p:sp>
        <p:nvSpPr>
          <p:cNvPr id="5" name=""/>
          <p:cNvSpPr txBox="1"/>
          <p:nvPr/>
        </p:nvSpPr>
        <p:spPr>
          <a:xfrm>
            <a:off x="4067937" y="3230118"/>
            <a:ext cx="720090" cy="414909"/>
          </a:xfrm>
          <a:prstGeom prst="rect">
            <a:avLst/>
          </a:prstGeom>
        </p:spPr>
        <p:txBody>
          <a:bodyPr wrap="square">
            <a:spAutoFit/>
          </a:bodyPr>
          <a:p>
            <a:pPr>
              <a:defRPr lang="ko-KR" altLang="en-US"/>
            </a:pPr>
            <a:r>
              <a:rPr lang="ko-KR" altLang="en-US" sz="2100" b="1">
                <a:solidFill>
                  <a:schemeClr val="tx1"/>
                </a:solidFill>
                <a:latin typeface="한컴 윤고딕 760"/>
                <a:ea typeface="한컴 윤고딕 760"/>
              </a:rPr>
              <a:t>무사</a:t>
            </a:r>
            <a:endParaRPr lang="ko-KR" altLang="en-US" sz="2100" b="1">
              <a:solidFill>
                <a:schemeClr val="tx1"/>
              </a:solidFill>
              <a:latin typeface="한컴 윤고딕 760"/>
              <a:ea typeface="한컴 윤고딕 760"/>
            </a:endParaRPr>
          </a:p>
        </p:txBody>
      </p:sp>
      <p:cxnSp>
        <p:nvCxnSpPr>
          <p:cNvPr id="7" name=""/>
          <p:cNvCxnSpPr/>
          <p:nvPr/>
        </p:nvCxnSpPr>
        <p:spPr>
          <a:xfrm rot="16200000" flipH="1">
            <a:off x="2282761" y="4020121"/>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
          <p:cNvSpPr txBox="1"/>
          <p:nvPr/>
        </p:nvSpPr>
        <p:spPr>
          <a:xfrm>
            <a:off x="4932045" y="2301238"/>
            <a:ext cx="4139945" cy="3945256"/>
          </a:xfrm>
          <a:prstGeom prst="rect">
            <a:avLst/>
          </a:prstGeom>
        </p:spPr>
        <p:txBody>
          <a:bodyPr wrap="square">
            <a:spAutoFit/>
          </a:bodyPr>
          <a:p>
            <a:pPr>
              <a:defRPr lang="ko-KR" altLang="en-US"/>
            </a:pPr>
            <a:r>
              <a:rPr lang="ko-KR" altLang="en-US" sz="2300">
                <a:latin typeface="한컴 윤고딕 760"/>
                <a:ea typeface="한컴 윤고딕 760"/>
              </a:rPr>
              <a:t># 쇼군과 다이묘에 의해 통치</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#대외적으로 쇄국체제</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#쇼군 = 일본의 '통치자'</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일본 최대의 '다이묘'</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#쇼군의 직속 가신단</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 '하타모토'</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 '고케닌'</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pic>
        <p:nvPicPr>
          <p:cNvPr id="8" name="내용 개체 틀 3"/>
          <p:cNvPicPr>
            <a:picLocks noGrp="1" noChangeAspect="1"/>
          </p:cNvPicPr>
          <p:nvPr/>
        </p:nvPicPr>
        <p:blipFill rotWithShape="1">
          <a:blip r:embed="rId3"/>
          <a:stretch>
            <a:fillRect/>
          </a:stretch>
        </p:blipFill>
        <p:spPr>
          <a:xfrm>
            <a:off x="2195736" y="980728"/>
            <a:ext cx="5184576" cy="5112568"/>
          </a:xfrm>
          <a:prstGeom prst="rect">
            <a:avLst/>
          </a:prstGeom>
        </p:spPr>
      </p:pic>
      <p:sp>
        <p:nvSpPr>
          <p:cNvPr id="9" name=""/>
          <p:cNvSpPr txBox="1"/>
          <p:nvPr/>
        </p:nvSpPr>
        <p:spPr>
          <a:xfrm>
            <a:off x="3995928" y="6309360"/>
            <a:ext cx="2376297" cy="441960"/>
          </a:xfrm>
          <a:prstGeom prst="rect">
            <a:avLst/>
          </a:prstGeom>
        </p:spPr>
        <p:txBody>
          <a:bodyPr wrap="square">
            <a:spAutoFit/>
          </a:bodyPr>
          <a:p>
            <a:pPr>
              <a:defRPr lang="ko-KR" altLang="en-US"/>
            </a:pPr>
            <a:r>
              <a:rPr lang="ko-KR" altLang="en-US" sz="2300">
                <a:latin typeface="한컴 윤고딕 760"/>
                <a:ea typeface="한컴 윤고딕 760"/>
                <a:cs typeface="굴림"/>
              </a:rPr>
              <a:t>시마바라의 난</a:t>
            </a:r>
            <a:endParaRPr lang="ko-KR" altLang="en-US" sz="2300">
              <a:latin typeface="한컴 윤고딕 760"/>
              <a:ea typeface="한컴 윤고딕 760"/>
              <a:cs typeface="굴림"/>
            </a:endParaRPr>
          </a:p>
        </p:txBody>
      </p:sp>
    </p:spTree>
  </p:cSld>
  <p:clrMapOvr>
    <a:masterClrMapping/>
  </p:clrMapOvr>
  <p:transition xmlns:mc="http://schemas.openxmlformats.org/markup-compatibility/2006" xmlns:hp="http://schemas.haansoft.com/office/presentation/8.0" mc:Ignorable="hp" hp:hslDur="500"/>
</p:sld>
</file>

<file path=ppt/slides/slide3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sp>
        <p:nvSpPr>
          <p:cNvPr id="9" name=""/>
          <p:cNvSpPr txBox="1"/>
          <p:nvPr/>
        </p:nvSpPr>
        <p:spPr>
          <a:xfrm>
            <a:off x="3203829" y="5793895"/>
            <a:ext cx="2880360" cy="443456"/>
          </a:xfrm>
          <a:prstGeom prst="rect">
            <a:avLst/>
          </a:prstGeom>
        </p:spPr>
        <p:txBody>
          <a:bodyPr wrap="square">
            <a:spAutoFit/>
          </a:bodyPr>
          <a:p>
            <a:pPr>
              <a:defRPr lang="ko-KR" altLang="en-US"/>
            </a:pPr>
            <a:r>
              <a:rPr lang="ko-KR" altLang="en-US" sz="2300">
                <a:latin typeface="한컴 윤고딕 760"/>
                <a:ea typeface="한컴 윤고딕 760"/>
                <a:cs typeface="굴림"/>
              </a:rPr>
              <a:t>쇄국정책 : 데지마</a:t>
            </a:r>
            <a:endParaRPr lang="ko-KR" altLang="en-US" sz="2300">
              <a:latin typeface="한컴 윤고딕 760"/>
              <a:ea typeface="한컴 윤고딕 760"/>
              <a:cs typeface="굴림"/>
            </a:endParaRPr>
          </a:p>
        </p:txBody>
      </p:sp>
      <p:pic>
        <p:nvPicPr>
          <p:cNvPr id="10" name="Picture 2"/>
          <p:cNvPicPr>
            <a:picLocks noGrp="1" noChangeAspect="1" noChangeArrowheads="1"/>
          </p:cNvPicPr>
          <p:nvPr/>
        </p:nvPicPr>
        <p:blipFill rotWithShape="1">
          <a:blip r:embed="rId3"/>
          <a:srcRect/>
          <a:stretch>
            <a:fillRect/>
          </a:stretch>
        </p:blipFill>
        <p:spPr>
          <a:xfrm>
            <a:off x="1475656" y="1484784"/>
            <a:ext cx="6096000" cy="4057650"/>
          </a:xfrm>
          <a:prstGeom prst="rect">
            <a:avLst/>
          </a:prstGeom>
          <a:noFill/>
          <a:ln>
            <a:noFill/>
          </a:ln>
        </p:spPr>
      </p:pic>
    </p:spTree>
  </p:cSld>
  <p:clrMapOvr>
    <a:masterClrMapping/>
  </p:clrMapOvr>
  <p:transition xmlns:mc="http://schemas.openxmlformats.org/markup-compatibility/2006" xmlns:hp="http://schemas.haansoft.com/office/presentation/8.0" mc:Ignorable="hp" hp:hslDur="500"/>
</p:sld>
</file>

<file path=ppt/slides/slide3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pic>
        <p:nvPicPr>
          <p:cNvPr id="8" name="내용 개체 틀 4"/>
          <p:cNvPicPr>
            <a:picLocks noGrp="1" noChangeAspect="1"/>
          </p:cNvPicPr>
          <p:nvPr/>
        </p:nvPicPr>
        <p:blipFill rotWithShape="1">
          <a:blip r:embed="rId3"/>
          <a:stretch>
            <a:fillRect/>
          </a:stretch>
        </p:blipFill>
        <p:spPr>
          <a:xfrm>
            <a:off x="467544" y="1711388"/>
            <a:ext cx="2750334" cy="4525963"/>
          </a:xfrm>
          <a:prstGeom prst="rect">
            <a:avLst/>
          </a:prstGeom>
        </p:spPr>
      </p:pic>
      <p:pic>
        <p:nvPicPr>
          <p:cNvPr id="9" name="Picture 3"/>
          <p:cNvPicPr>
            <a:picLocks noChangeAspect="1" noChangeArrowheads="1"/>
          </p:cNvPicPr>
          <p:nvPr/>
        </p:nvPicPr>
        <p:blipFill rotWithShape="1">
          <a:blip r:embed="rId4"/>
          <a:srcRect/>
          <a:stretch>
            <a:fillRect/>
          </a:stretch>
        </p:blipFill>
        <p:spPr>
          <a:xfrm>
            <a:off x="3347865" y="1711388"/>
            <a:ext cx="5112568" cy="4464496"/>
          </a:xfrm>
          <a:prstGeom prst="rect">
            <a:avLst/>
          </a:prstGeom>
          <a:noFill/>
          <a:ln>
            <a:noFill/>
          </a:ln>
        </p:spPr>
      </p:pic>
      <p:sp>
        <p:nvSpPr>
          <p:cNvPr id="10" name=""/>
          <p:cNvSpPr txBox="1"/>
          <p:nvPr/>
        </p:nvSpPr>
        <p:spPr>
          <a:xfrm>
            <a:off x="467544" y="1052703"/>
            <a:ext cx="3168343" cy="440817"/>
          </a:xfrm>
          <a:prstGeom prst="rect">
            <a:avLst/>
          </a:prstGeom>
        </p:spPr>
        <p:txBody>
          <a:bodyPr wrap="square">
            <a:spAutoFit/>
          </a:bodyPr>
          <a:p>
            <a:pPr>
              <a:defRPr lang="ko-KR" altLang="en-US"/>
            </a:pPr>
            <a:r>
              <a:rPr lang="ko-KR" altLang="en-US" sz="2300">
                <a:latin typeface="한컴 윤고딕 760"/>
                <a:ea typeface="한컴 윤고딕 760"/>
              </a:rPr>
              <a:t>가나가와 조약</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7" name="내용 개체 틀 3"/>
          <p:cNvPicPr>
            <a:picLocks noGrp="1" noChangeAspect="1"/>
          </p:cNvPicPr>
          <p:nvPr>
            <p:ph idx="1"/>
          </p:nvPr>
        </p:nvPicPr>
        <p:blipFill rotWithShape="1">
          <a:blip r:embed="rId2"/>
          <a:stretch>
            <a:fillRect/>
          </a:stretch>
        </p:blipFill>
        <p:spPr>
          <a:xfrm>
            <a:off x="683568" y="1567370"/>
            <a:ext cx="3960440" cy="4525963"/>
          </a:xfrm>
        </p:spPr>
      </p:pic>
      <p:pic>
        <p:nvPicPr>
          <p:cNvPr id="8" name="Picture 2"/>
          <p:cNvPicPr>
            <a:picLocks noChangeAspect="1" noChangeArrowheads="1"/>
          </p:cNvPicPr>
          <p:nvPr/>
        </p:nvPicPr>
        <p:blipFill rotWithShape="1">
          <a:blip r:embed="rId3"/>
          <a:srcRect/>
          <a:stretch>
            <a:fillRect/>
          </a:stretch>
        </p:blipFill>
        <p:spPr>
          <a:xfrm>
            <a:off x="5508104" y="2575482"/>
            <a:ext cx="2993794" cy="2736304"/>
          </a:xfrm>
          <a:prstGeom prst="rect">
            <a:avLst/>
          </a:prstGeom>
          <a:noFill/>
          <a:ln>
            <a:noFill/>
          </a:ln>
        </p:spPr>
      </p:pic>
      <p:sp>
        <p:nvSpPr>
          <p:cNvPr id="9"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10"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sp>
        <p:nvSpPr>
          <p:cNvPr id="11" name=""/>
          <p:cNvSpPr txBox="1"/>
          <p:nvPr/>
        </p:nvSpPr>
        <p:spPr>
          <a:xfrm>
            <a:off x="251459" y="898808"/>
            <a:ext cx="5472684" cy="442312"/>
          </a:xfrm>
          <a:prstGeom prst="rect">
            <a:avLst/>
          </a:prstGeom>
        </p:spPr>
        <p:txBody>
          <a:bodyPr wrap="square">
            <a:spAutoFit/>
          </a:bodyPr>
          <a:p>
            <a:pPr>
              <a:defRPr lang="ko-KR" altLang="en-US"/>
            </a:pPr>
            <a:r>
              <a:rPr lang="ko-KR" altLang="en-US" sz="2300">
                <a:latin typeface="한컴 윤고딕 760"/>
                <a:ea typeface="한컴 윤고딕 760"/>
              </a:rPr>
              <a:t>도카가와 이에야스</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9"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03) 일본사회와 역사 _ 근세시대 : 정치</a:t>
            </a:r>
            <a:endParaRPr lang="ko-KR" altLang="en-US" sz="1300">
              <a:solidFill>
                <a:schemeClr val="accent2">
                  <a:lumMod val="60000"/>
                  <a:lumOff val="40000"/>
                </a:schemeClr>
              </a:solidFill>
              <a:latin typeface="한컴 윤고딕 760"/>
              <a:ea typeface="한컴 윤고딕 760"/>
            </a:endParaRPr>
          </a:p>
        </p:txBody>
      </p:sp>
      <p:sp>
        <p:nvSpPr>
          <p:cNvPr id="10"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3. 근세시대의 정치</a:t>
            </a:r>
            <a:endParaRPr lang="ko-KR" altLang="en-US" sz="2700">
              <a:solidFill>
                <a:schemeClr val="bg1"/>
              </a:solidFill>
              <a:latin typeface="한컴 윤고딕 760"/>
              <a:ea typeface="한컴 윤고딕 760"/>
            </a:endParaRPr>
          </a:p>
        </p:txBody>
      </p:sp>
      <p:sp>
        <p:nvSpPr>
          <p:cNvPr id="11" name=""/>
          <p:cNvSpPr txBox="1"/>
          <p:nvPr/>
        </p:nvSpPr>
        <p:spPr>
          <a:xfrm>
            <a:off x="251460" y="1484757"/>
            <a:ext cx="8137017" cy="875538"/>
          </a:xfrm>
          <a:prstGeom prst="rect">
            <a:avLst/>
          </a:prstGeom>
        </p:spPr>
        <p:txBody>
          <a:bodyPr wrap="square">
            <a:spAutoFit/>
          </a:bodyPr>
          <a:p>
            <a:pPr lvl="0">
              <a:defRPr lang="ko-KR" altLang="en-US"/>
            </a:pPr>
            <a:r>
              <a:rPr lang="en-US" altLang="ko-KR" sz="2600">
                <a:latin typeface="한컴 윤고딕 760"/>
                <a:ea typeface="한컴 윤고딕 760"/>
                <a:hlinkClick r:id="rId2"/>
              </a:rPr>
              <a:t>https://www.youtube.com/watch?v=SuMFq8SBaBw</a:t>
            </a:r>
            <a:endParaRPr lang="en-US" altLang="ko-KR" sz="26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교욱</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a:t>
            </a:r>
            <a:endParaRPr lang="ko-KR" altLang="en-US" sz="2700">
              <a:solidFill>
                <a:schemeClr val="bg1"/>
              </a:solidFill>
              <a:latin typeface="한컴 윤고딕 760"/>
              <a:ea typeface="한컴 윤고딕 760"/>
            </a:endParaRPr>
          </a:p>
        </p:txBody>
      </p:sp>
      <p:cxnSp>
        <p:nvCxnSpPr>
          <p:cNvPr id="10" name=""/>
          <p:cNvCxnSpPr/>
          <p:nvPr/>
        </p:nvCxnSpPr>
        <p:spPr>
          <a:xfrm rot="16200000" flipH="1">
            <a:off x="2138743" y="4020121"/>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
          <p:cNvSpPr txBox="1"/>
          <p:nvPr/>
        </p:nvSpPr>
        <p:spPr>
          <a:xfrm>
            <a:off x="5004054" y="1556763"/>
            <a:ext cx="3960494" cy="5165982"/>
          </a:xfrm>
          <a:prstGeom prst="rect">
            <a:avLst/>
          </a:prstGeom>
        </p:spPr>
        <p:txBody>
          <a:bodyPr wrap="square">
            <a:spAutoFit/>
          </a:bodyPr>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000000"/>
                </a:solidFill>
                <a:latin typeface="한컴 윤고딕 760"/>
                <a:ea typeface="한컴 윤고딕 760"/>
              </a:rPr>
              <a:t>5] 근세시대의</a:t>
            </a: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경제</a:t>
            </a: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a:t>
            </a: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rPr>
              <a:t># </a:t>
            </a: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에도시대 경제</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  </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r" defTabSz="885826" eaLnBrk="1" latinLnBrk="1" hangingPunct="1">
              <a:defRPr lang="ko-KR" altLang="en-US"/>
            </a:pPr>
            <a:r>
              <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rPr>
              <a:t>21602677 일본어일본어학과 이홍규</a:t>
            </a: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p:txBody>
      </p:sp>
      <p:pic>
        <p:nvPicPr>
          <p:cNvPr id="12" name=""/>
          <p:cNvPicPr>
            <a:picLocks noChangeAspect="1"/>
          </p:cNvPicPr>
          <p:nvPr/>
        </p:nvPicPr>
        <p:blipFill rotWithShape="1">
          <a:blip r:embed="rId2"/>
          <a:stretch>
            <a:fillRect/>
          </a:stretch>
        </p:blipFill>
        <p:spPr>
          <a:xfrm>
            <a:off x="0" y="1052703"/>
            <a:ext cx="4427982" cy="5805296"/>
          </a:xfrm>
          <a:prstGeom prst="rect">
            <a:avLst/>
          </a:prstGeom>
          <a:effectLst>
            <a:softEdge rad="12700"/>
          </a:effectLst>
        </p:spPr>
      </p:pic>
      <p:sp>
        <p:nvSpPr>
          <p:cNvPr id="13" name=""/>
          <p:cNvSpPr/>
          <p:nvPr/>
        </p:nvSpPr>
        <p:spPr>
          <a:xfrm>
            <a:off x="0" y="1052703"/>
            <a:ext cx="4427982" cy="5805297"/>
          </a:xfrm>
          <a:prstGeom prst="rect">
            <a:avLst/>
          </a:prstGeom>
          <a:solidFill>
            <a:schemeClr val="bg1">
              <a:lumMod val="90000"/>
              <a:alpha val="57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3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수준</a:t>
            </a:r>
            <a:endParaRPr lang="ko-KR" altLang="en-US" sz="2700">
              <a:solidFill>
                <a:schemeClr val="bg1"/>
              </a:solidFill>
              <a:latin typeface="한컴 윤고딕 760"/>
              <a:ea typeface="한컴 윤고딕 760"/>
            </a:endParaRPr>
          </a:p>
        </p:txBody>
      </p:sp>
      <p:pic>
        <p:nvPicPr>
          <p:cNvPr id="4" name="그림 4" descr="에도시대 거리 풍경.jpg"/>
          <p:cNvPicPr>
            <a:picLocks noChangeAspect="1"/>
          </p:cNvPicPr>
          <p:nvPr/>
        </p:nvPicPr>
        <p:blipFill rotWithShape="1">
          <a:blip r:embed="rId2"/>
          <a:stretch>
            <a:fillRect/>
          </a:stretch>
        </p:blipFill>
        <p:spPr>
          <a:xfrm>
            <a:off x="341157" y="1196721"/>
            <a:ext cx="4086824" cy="5256657"/>
          </a:xfrm>
          <a:prstGeom prst="rect">
            <a:avLst/>
          </a:prstGeom>
        </p:spPr>
      </p:pic>
      <p:cxnSp>
        <p:nvCxnSpPr>
          <p:cNvPr id="5" name=""/>
          <p:cNvCxnSpPr/>
          <p:nvPr/>
        </p:nvCxnSpPr>
        <p:spPr>
          <a:xfrm rot="16200000" flipH="1">
            <a:off x="2138743" y="3804094"/>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4932045" y="2090737"/>
            <a:ext cx="3888486" cy="2679383"/>
          </a:xfrm>
          <a:prstGeom prst="rect">
            <a:avLst/>
          </a:prstGeom>
        </p:spPr>
        <p:txBody>
          <a:bodyPr wrap="square">
            <a:spAutoFit/>
          </a:bodyPr>
          <a:p>
            <a:pPr>
              <a:defRPr lang="ko-KR" altLang="en-US"/>
            </a:pPr>
            <a:r>
              <a:rPr lang="ko-KR" altLang="en-US" sz="3400">
                <a:latin typeface="한컴 윤고딕 760"/>
                <a:ea typeface="한컴 윤고딕 760"/>
              </a:rPr>
              <a:t># 에도(江戶)시대 일본은 동시대 여타 국가들에 비해서도 상당한 수준급의 </a:t>
            </a:r>
            <a:endParaRPr lang="ko-KR" altLang="en-US" sz="3400">
              <a:latin typeface="한컴 윤고딕 760"/>
              <a:ea typeface="한컴 윤고딕 760"/>
            </a:endParaRPr>
          </a:p>
          <a:p>
            <a:pPr>
              <a:defRPr lang="ko-KR" altLang="en-US"/>
            </a:pPr>
            <a:r>
              <a:rPr lang="ko-KR" altLang="en-US" sz="3400">
                <a:latin typeface="한컴 윤고딕 760"/>
                <a:ea typeface="한컴 윤고딕 760"/>
              </a:rPr>
              <a:t>경제대국</a:t>
            </a:r>
            <a:endParaRPr lang="ko-KR" altLang="en-US" sz="34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스시</a:t>
            </a:r>
            <a:endParaRPr lang="ko-KR" altLang="en-US" sz="2700">
              <a:solidFill>
                <a:schemeClr val="bg1"/>
              </a:solidFill>
              <a:latin typeface="한컴 윤고딕 760"/>
              <a:ea typeface="한컴 윤고딕 760"/>
            </a:endParaRPr>
          </a:p>
        </p:txBody>
      </p:sp>
      <p:pic>
        <p:nvPicPr>
          <p:cNvPr id="4" name="그림 3" descr="최장근 스시.gif"/>
          <p:cNvPicPr>
            <a:picLocks noChangeAspect="1"/>
          </p:cNvPicPr>
          <p:nvPr/>
        </p:nvPicPr>
        <p:blipFill rotWithShape="1">
          <a:blip r:embed="rId2"/>
          <a:stretch>
            <a:fillRect/>
          </a:stretch>
        </p:blipFill>
        <p:spPr>
          <a:xfrm>
            <a:off x="323469" y="1196721"/>
            <a:ext cx="3816477" cy="4824603"/>
          </a:xfrm>
          <a:prstGeom prst="rect">
            <a:avLst/>
          </a:prstGeom>
        </p:spPr>
      </p:pic>
      <p:cxnSp>
        <p:nvCxnSpPr>
          <p:cNvPr id="5" name=""/>
          <p:cNvCxnSpPr/>
          <p:nvPr/>
        </p:nvCxnSpPr>
        <p:spPr>
          <a:xfrm rot="16200000" flipH="1">
            <a:off x="2138743" y="3804094"/>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5076063" y="2513647"/>
            <a:ext cx="3096387" cy="2190751"/>
          </a:xfrm>
          <a:prstGeom prst="rect">
            <a:avLst/>
          </a:prstGeom>
        </p:spPr>
        <p:txBody>
          <a:bodyPr wrap="square">
            <a:spAutoFit/>
          </a:bodyPr>
          <a:p>
            <a:pPr>
              <a:defRPr lang="ko-KR" altLang="en-US"/>
            </a:pPr>
            <a:r>
              <a:rPr lang="ko-KR" altLang="en-US" sz="2300">
                <a:latin typeface="한컴 윤고딕 760"/>
                <a:ea typeface="한컴 윤고딕 760"/>
              </a:rPr>
              <a:t># 패스트 푸드인 스시</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18세기 간소화</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발효를 생략시켜 식초와 겨자로 맛을 냄</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참근교대</a:t>
            </a:r>
            <a:endParaRPr lang="ko-KR" altLang="en-US" sz="2700">
              <a:solidFill>
                <a:schemeClr val="bg1"/>
              </a:solidFill>
              <a:latin typeface="한컴 윤고딕 760"/>
              <a:ea typeface="한컴 윤고딕 760"/>
            </a:endParaRPr>
          </a:p>
        </p:txBody>
      </p:sp>
      <p:cxnSp>
        <p:nvCxnSpPr>
          <p:cNvPr id="4" name=""/>
          <p:cNvCxnSpPr/>
          <p:nvPr/>
        </p:nvCxnSpPr>
        <p:spPr>
          <a:xfrm rot="16200000" flipH="1">
            <a:off x="2138743" y="3876103"/>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그림 3" descr="참근교대.jpg"/>
          <p:cNvPicPr>
            <a:picLocks noChangeAspect="1"/>
          </p:cNvPicPr>
          <p:nvPr/>
        </p:nvPicPr>
        <p:blipFill rotWithShape="1">
          <a:blip r:embed="rId2"/>
          <a:stretch>
            <a:fillRect/>
          </a:stretch>
        </p:blipFill>
        <p:spPr>
          <a:xfrm>
            <a:off x="251460" y="1484757"/>
            <a:ext cx="4176522" cy="4896612"/>
          </a:xfrm>
          <a:prstGeom prst="rect">
            <a:avLst/>
          </a:prstGeom>
        </p:spPr>
      </p:pic>
      <p:sp>
        <p:nvSpPr>
          <p:cNvPr id="6" name=""/>
          <p:cNvSpPr txBox="1"/>
          <p:nvPr/>
        </p:nvSpPr>
        <p:spPr>
          <a:xfrm>
            <a:off x="4932046" y="2428685"/>
            <a:ext cx="3816477" cy="2894838"/>
          </a:xfrm>
          <a:prstGeom prst="rect">
            <a:avLst/>
          </a:prstGeom>
        </p:spPr>
        <p:txBody>
          <a:bodyPr wrap="square">
            <a:spAutoFit/>
          </a:bodyPr>
          <a:p>
            <a:pPr>
              <a:defRPr lang="ko-KR" altLang="en-US"/>
            </a:pPr>
            <a:r>
              <a:rPr lang="ko-KR" altLang="en-US" sz="2300">
                <a:latin typeface="한컴 윤고딕 760"/>
                <a:ea typeface="한컴 윤고딕 760"/>
              </a:rPr>
              <a:t># 에도에 1년씩 상주</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다이묘의 엄청난 왕래</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여관, 식당의 현금거래</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도로 인프라 발전, 수요를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집중</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3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참근교대의 단점</a:t>
            </a:r>
            <a:endParaRPr lang="ko-KR" altLang="en-US" sz="2700">
              <a:solidFill>
                <a:schemeClr val="bg1"/>
              </a:solidFill>
              <a:latin typeface="한컴 윤고딕 760"/>
              <a:ea typeface="한컴 윤고딕 760"/>
            </a:endParaRPr>
          </a:p>
        </p:txBody>
      </p:sp>
      <p:cxnSp>
        <p:nvCxnSpPr>
          <p:cNvPr id="4" name=""/>
          <p:cNvCxnSpPr/>
          <p:nvPr/>
        </p:nvCxnSpPr>
        <p:spPr>
          <a:xfrm rot="16200000" flipH="1">
            <a:off x="2138743" y="3876103"/>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그림 3" descr="ckarmsryeo ekswja.jpg"/>
          <p:cNvPicPr>
            <a:picLocks noChangeAspect="1"/>
          </p:cNvPicPr>
          <p:nvPr/>
        </p:nvPicPr>
        <p:blipFill rotWithShape="1">
          <a:blip r:embed="rId2"/>
          <a:stretch>
            <a:fillRect/>
          </a:stretch>
        </p:blipFill>
        <p:spPr>
          <a:xfrm>
            <a:off x="539556" y="1355788"/>
            <a:ext cx="4032443" cy="2577275"/>
          </a:xfrm>
          <a:prstGeom prst="rect">
            <a:avLst/>
          </a:prstGeom>
        </p:spPr>
      </p:pic>
      <p:pic>
        <p:nvPicPr>
          <p:cNvPr id="6" name="그림 4" descr="참근교대 단점.jpg"/>
          <p:cNvPicPr>
            <a:picLocks noChangeAspect="1"/>
          </p:cNvPicPr>
          <p:nvPr/>
        </p:nvPicPr>
        <p:blipFill rotWithShape="1">
          <a:blip r:embed="rId3"/>
          <a:stretch>
            <a:fillRect/>
          </a:stretch>
        </p:blipFill>
        <p:spPr>
          <a:xfrm>
            <a:off x="539556" y="4149090"/>
            <a:ext cx="4032443" cy="2319132"/>
          </a:xfrm>
          <a:prstGeom prst="rect">
            <a:avLst/>
          </a:prstGeom>
        </p:spPr>
      </p:pic>
      <p:sp>
        <p:nvSpPr>
          <p:cNvPr id="7" name=""/>
          <p:cNvSpPr txBox="1"/>
          <p:nvPr/>
        </p:nvSpPr>
        <p:spPr>
          <a:xfrm>
            <a:off x="4932045" y="2954750"/>
            <a:ext cx="4139945" cy="1843945"/>
          </a:xfrm>
          <a:prstGeom prst="rect">
            <a:avLst/>
          </a:prstGeom>
        </p:spPr>
        <p:txBody>
          <a:bodyPr wrap="square">
            <a:spAutoFit/>
          </a:bodyPr>
          <a:p>
            <a:pPr>
              <a:defRPr lang="ko-KR" altLang="en-US"/>
            </a:pPr>
            <a:r>
              <a:rPr lang="ko-KR" altLang="en-US" sz="2300">
                <a:latin typeface="한컴 윤고딕 760"/>
                <a:ea typeface="한컴 윤고딕 760"/>
              </a:rPr>
              <a:t># 인구 과밀 집중을 초래</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막부와 무사들의 풍기가 문란</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좁은방에서의 오랜 시간</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4"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5"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1-2. 사농공상 </a:t>
            </a:r>
            <a:endParaRPr lang="ko-KR" altLang="en-US" sz="2700">
              <a:solidFill>
                <a:schemeClr val="bg1"/>
              </a:solidFill>
              <a:latin typeface="한컴 윤고딕 760"/>
              <a:ea typeface="한컴 윤고딕 760"/>
            </a:endParaRPr>
          </a:p>
        </p:txBody>
      </p:sp>
      <p:pic>
        <p:nvPicPr>
          <p:cNvPr id="6" name=""/>
          <p:cNvPicPr>
            <a:picLocks noChangeAspect="1"/>
          </p:cNvPicPr>
          <p:nvPr/>
        </p:nvPicPr>
        <p:blipFill rotWithShape="1">
          <a:blip r:embed="rId2"/>
          <a:stretch>
            <a:fillRect/>
          </a:stretch>
        </p:blipFill>
        <p:spPr>
          <a:xfrm>
            <a:off x="323468" y="1916810"/>
            <a:ext cx="3744468" cy="3962512"/>
          </a:xfrm>
          <a:prstGeom prst="rect">
            <a:avLst/>
          </a:prstGeom>
        </p:spPr>
      </p:pic>
      <p:cxnSp>
        <p:nvCxnSpPr>
          <p:cNvPr id="7" name=""/>
          <p:cNvCxnSpPr/>
          <p:nvPr/>
        </p:nvCxnSpPr>
        <p:spPr>
          <a:xfrm rot="16200000" flipH="1">
            <a:off x="1778698" y="4020120"/>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
          <p:cNvSpPr txBox="1"/>
          <p:nvPr/>
        </p:nvSpPr>
        <p:spPr>
          <a:xfrm>
            <a:off x="4572000" y="2850507"/>
            <a:ext cx="4572001" cy="2195838"/>
          </a:xfrm>
          <a:prstGeom prst="rect">
            <a:avLst/>
          </a:prstGeom>
        </p:spPr>
        <p:txBody>
          <a:bodyPr wrap="square">
            <a:spAutoFit/>
          </a:bodyPr>
          <a:p>
            <a:pPr>
              <a:defRPr lang="ko-KR" altLang="en-US"/>
            </a:pPr>
            <a:r>
              <a:rPr lang="ko-KR" altLang="en-US" sz="2300">
                <a:latin typeface="한컴 윤고딕 760"/>
                <a:ea typeface="한컴 윤고딕 760"/>
              </a:rPr>
              <a:t># 사농공상 = 막번체제의 신분질서</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무사+농민+상인+공인 -&gt; 사민</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실질적인 사회적 지위</a:t>
            </a:r>
            <a:r>
              <a:rPr lang="en-US" altLang="ko-KR" sz="2300">
                <a:latin typeface="한컴 윤고딕 760"/>
                <a:ea typeface="한컴 윤고딕 760"/>
              </a:rPr>
              <a:t>x</a:t>
            </a:r>
            <a:endParaRPr lang="en-US" altLang="ko-KR" sz="2300">
              <a:latin typeface="한컴 윤고딕 760"/>
              <a:ea typeface="한컴 윤고딕 760"/>
            </a:endParaRPr>
          </a:p>
          <a:p>
            <a:pPr>
              <a:defRPr lang="ko-KR" altLang="en-US"/>
            </a:pPr>
            <a:r>
              <a:rPr lang="ko-KR" altLang="en-US" sz="2300">
                <a:latin typeface="한컴 윤고딕 760"/>
                <a:ea typeface="한컴 윤고딕 760"/>
              </a:rPr>
              <a:t>   유학적이념의 관점에서 본 순위</a:t>
            </a:r>
            <a:r>
              <a:rPr lang="ko-KR" altLang="en-US" sz="2300"/>
              <a:t> </a:t>
            </a:r>
            <a:endParaRPr lang="ko-KR" altLang="en-US" sz="2300"/>
          </a:p>
        </p:txBody>
      </p:sp>
    </p:spTree>
  </p:cSld>
  <p:clrMapOvr>
    <a:masterClrMapping/>
  </p:clrMapOvr>
  <p:transition xmlns:mc="http://schemas.openxmlformats.org/markup-compatibility/2006" xmlns:hp="http://schemas.haansoft.com/office/presentation/8.0" mc:Ignorable="hp" hp:hslDur="500"/>
</p:sld>
</file>

<file path=ppt/slides/slide4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도시생활(탈번)</a:t>
            </a:r>
            <a:endParaRPr lang="ko-KR" altLang="en-US" sz="2700">
              <a:solidFill>
                <a:schemeClr val="bg1"/>
              </a:solidFill>
              <a:latin typeface="한컴 윤고딕 760"/>
              <a:ea typeface="한컴 윤고딕 760"/>
            </a:endParaRPr>
          </a:p>
        </p:txBody>
      </p:sp>
      <p:cxnSp>
        <p:nvCxnSpPr>
          <p:cNvPr id="4" name=""/>
          <p:cNvCxnSpPr/>
          <p:nvPr/>
        </p:nvCxnSpPr>
        <p:spPr>
          <a:xfrm rot="16200000" flipH="1">
            <a:off x="2138743" y="3876103"/>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그림 3" descr="탈번.jpg"/>
          <p:cNvPicPr>
            <a:picLocks noChangeAspect="1"/>
          </p:cNvPicPr>
          <p:nvPr/>
        </p:nvPicPr>
        <p:blipFill rotWithShape="1">
          <a:blip r:embed="rId2"/>
          <a:stretch>
            <a:fillRect/>
          </a:stretch>
        </p:blipFill>
        <p:spPr>
          <a:xfrm>
            <a:off x="233772" y="1628775"/>
            <a:ext cx="4338228" cy="4536567"/>
          </a:xfrm>
          <a:prstGeom prst="rect">
            <a:avLst/>
          </a:prstGeom>
        </p:spPr>
      </p:pic>
      <p:sp>
        <p:nvSpPr>
          <p:cNvPr id="6" name=""/>
          <p:cNvSpPr txBox="1"/>
          <p:nvPr/>
        </p:nvSpPr>
        <p:spPr>
          <a:xfrm>
            <a:off x="4932045" y="2708910"/>
            <a:ext cx="3851910" cy="1842515"/>
          </a:xfrm>
          <a:prstGeom prst="rect">
            <a:avLst/>
          </a:prstGeom>
        </p:spPr>
        <p:txBody>
          <a:bodyPr wrap="square">
            <a:spAutoFit/>
          </a:bodyPr>
          <a:p>
            <a:pPr>
              <a:defRPr lang="ko-KR" altLang="en-US"/>
            </a:pPr>
            <a:r>
              <a:rPr lang="ko-KR" altLang="en-US" sz="2300">
                <a:latin typeface="한컴 윤고딕 760"/>
                <a:ea typeface="한컴 윤고딕 760"/>
              </a:rPr>
              <a:t># 다이묘의 경쟁</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무역활성화</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탈번은 심각한 죄</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4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교호의 개혁</a:t>
            </a:r>
            <a:endParaRPr lang="ko-KR" altLang="en-US" sz="2700">
              <a:solidFill>
                <a:schemeClr val="bg1"/>
              </a:solidFill>
              <a:latin typeface="한컴 윤고딕 760"/>
              <a:ea typeface="한컴 윤고딕 760"/>
            </a:endParaRPr>
          </a:p>
        </p:txBody>
      </p:sp>
      <p:cxnSp>
        <p:nvCxnSpPr>
          <p:cNvPr id="4" name=""/>
          <p:cNvCxnSpPr/>
          <p:nvPr/>
        </p:nvCxnSpPr>
        <p:spPr>
          <a:xfrm rot="16200000" flipH="1">
            <a:off x="2138743" y="3876103"/>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descr="개혁을 시도한 도쿠가와 요시무네"/>
          <p:cNvPicPr>
            <a:picLocks noChangeAspect="1" noChangeArrowheads="1"/>
          </p:cNvPicPr>
          <p:nvPr/>
        </p:nvPicPr>
        <p:blipFill rotWithShape="1">
          <a:blip r:embed="rId2"/>
          <a:srcRect/>
          <a:stretch>
            <a:fillRect/>
          </a:stretch>
        </p:blipFill>
        <p:spPr>
          <a:xfrm>
            <a:off x="288036" y="1298829"/>
            <a:ext cx="4283964" cy="2793889"/>
          </a:xfrm>
          <a:prstGeom prst="rect">
            <a:avLst/>
          </a:prstGeom>
          <a:noFill/>
        </p:spPr>
      </p:pic>
      <p:pic>
        <p:nvPicPr>
          <p:cNvPr id="6" name="Picture 4" descr="에도 시대 지폐와 금은화"/>
          <p:cNvPicPr>
            <a:picLocks noChangeAspect="1" noChangeArrowheads="1"/>
          </p:cNvPicPr>
          <p:nvPr/>
        </p:nvPicPr>
        <p:blipFill rotWithShape="1">
          <a:blip r:embed="rId3"/>
          <a:srcRect/>
          <a:stretch>
            <a:fillRect/>
          </a:stretch>
        </p:blipFill>
        <p:spPr>
          <a:xfrm>
            <a:off x="432054" y="4092718"/>
            <a:ext cx="4139946" cy="2507522"/>
          </a:xfrm>
          <a:prstGeom prst="rect">
            <a:avLst/>
          </a:prstGeom>
          <a:noFill/>
        </p:spPr>
      </p:pic>
      <p:sp>
        <p:nvSpPr>
          <p:cNvPr id="7" name=""/>
          <p:cNvSpPr txBox="1"/>
          <p:nvPr/>
        </p:nvSpPr>
        <p:spPr>
          <a:xfrm>
            <a:off x="4932044" y="2653855"/>
            <a:ext cx="4032504" cy="2194180"/>
          </a:xfrm>
          <a:prstGeom prst="rect">
            <a:avLst/>
          </a:prstGeom>
        </p:spPr>
        <p:txBody>
          <a:bodyPr wrap="square">
            <a:spAutoFit/>
          </a:bodyPr>
          <a:p>
            <a:pPr>
              <a:defRPr lang="ko-KR" altLang="en-US"/>
            </a:pPr>
            <a:r>
              <a:rPr lang="ko-KR" altLang="en-US" sz="2300">
                <a:latin typeface="한컴 윤고딕 760"/>
                <a:ea typeface="한컴 윤고딕 760"/>
              </a:rPr>
              <a:t># 도쿠가와 요시무네의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새로운 정치</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투서함과 사치 금지령</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외국 농산물의 수입</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timing>
    <p:tnLst>
      <p:par>
        <p:cTn id="1" dur="indefinite" restart="never" nodeType="tmRoot"/>
      </p:par>
    </p:tnLst>
  </p:timing>
</p:sld>
</file>

<file path=ppt/slides/slide4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세입 증대책</a:t>
            </a:r>
            <a:endParaRPr lang="ko-KR" altLang="en-US" sz="2700">
              <a:solidFill>
                <a:schemeClr val="bg1"/>
              </a:solidFill>
              <a:latin typeface="한컴 윤고딕 760"/>
              <a:ea typeface="한컴 윤고딕 760"/>
            </a:endParaRPr>
          </a:p>
        </p:txBody>
      </p:sp>
      <p:sp>
        <p:nvSpPr>
          <p:cNvPr id="4" name=""/>
          <p:cNvSpPr txBox="1"/>
          <p:nvPr/>
        </p:nvSpPr>
        <p:spPr>
          <a:xfrm>
            <a:off x="323469" y="1624393"/>
            <a:ext cx="8785097" cy="4117277"/>
          </a:xfrm>
          <a:prstGeom prst="rect">
            <a:avLst/>
          </a:prstGeom>
        </p:spPr>
        <p:txBody>
          <a:bodyPr wrap="square">
            <a:spAutoFit/>
          </a:bodyPr>
          <a:p>
            <a:pPr>
              <a:defRPr lang="ko-KR" altLang="en-US"/>
            </a:pPr>
            <a:r>
              <a:rPr lang="ko-KR" altLang="en-US" sz="3300">
                <a:latin typeface="한컴 윤고딕 760"/>
                <a:ea typeface="한컴 윤고딕 760"/>
              </a:rPr>
              <a:t># 증대책</a:t>
            </a:r>
            <a:endParaRPr lang="ko-KR" altLang="en-US" sz="3300">
              <a:latin typeface="한컴 윤고딕 760"/>
              <a:ea typeface="한컴 윤고딕 760"/>
            </a:endParaRPr>
          </a:p>
          <a:p>
            <a:pPr>
              <a:defRPr lang="ko-KR" altLang="en-US"/>
            </a:pPr>
            <a:endParaRPr lang="ko-KR" altLang="en-US" sz="3300">
              <a:latin typeface="한컴 윤고딕 760"/>
              <a:ea typeface="한컴 윤고딕 760"/>
            </a:endParaRPr>
          </a:p>
          <a:p>
            <a:pPr>
              <a:defRPr lang="ko-KR" altLang="en-US"/>
            </a:pPr>
            <a:r>
              <a:rPr lang="ko-KR" altLang="en-US" sz="3300">
                <a:latin typeface="한컴 윤고딕 760"/>
                <a:ea typeface="한컴 윤고딕 760"/>
              </a:rPr>
              <a:t>세율 인상, 전답매매 금지령</a:t>
            </a:r>
            <a:endParaRPr lang="ko-KR" altLang="en-US" sz="3300">
              <a:latin typeface="한컴 윤고딕 760"/>
              <a:ea typeface="한컴 윤고딕 760"/>
            </a:endParaRPr>
          </a:p>
          <a:p>
            <a:pPr>
              <a:defRPr lang="ko-KR" altLang="en-US"/>
            </a:pPr>
            <a:endParaRPr lang="ko-KR" altLang="en-US" sz="3300">
              <a:latin typeface="한컴 윤고딕 760"/>
              <a:ea typeface="한컴 윤고딕 760"/>
            </a:endParaRPr>
          </a:p>
          <a:p>
            <a:pPr>
              <a:defRPr lang="ko-KR" altLang="en-US"/>
            </a:pPr>
            <a:r>
              <a:rPr lang="ko-KR" altLang="en-US" sz="3300">
                <a:solidFill>
                  <a:schemeClr val="tx1"/>
                </a:solidFill>
                <a:latin typeface="한컴 윤고딕 760"/>
                <a:ea typeface="한컴 윤고딕 760"/>
              </a:rPr>
              <a:t>-</a:t>
            </a:r>
            <a:r>
              <a:rPr lang="ko-KR" altLang="en-US" sz="3300">
                <a:solidFill>
                  <a:schemeClr val="accent2">
                    <a:lumMod val="70000"/>
                  </a:schemeClr>
                </a:solidFill>
                <a:latin typeface="한컴 윤고딕 760"/>
                <a:ea typeface="한컴 윤고딕 760"/>
              </a:rPr>
              <a:t> 아게마이 제도</a:t>
            </a:r>
            <a:r>
              <a:rPr lang="ko-KR" altLang="en-US" sz="3300">
                <a:latin typeface="한컴 윤고딕 760"/>
                <a:ea typeface="한컴 윤고딕 760"/>
              </a:rPr>
              <a:t> : 정부가 다이묘들에게 </a:t>
            </a:r>
            <a:endParaRPr lang="ko-KR" altLang="en-US" sz="3300">
              <a:latin typeface="한컴 윤고딕 760"/>
              <a:ea typeface="한컴 윤고딕 760"/>
            </a:endParaRPr>
          </a:p>
          <a:p>
            <a:pPr>
              <a:defRPr lang="ko-KR" altLang="en-US"/>
            </a:pPr>
            <a:r>
              <a:rPr lang="ko-KR" altLang="en-US" sz="3300">
                <a:latin typeface="한컴 윤고딕 760"/>
                <a:ea typeface="한컴 윤고딕 760"/>
              </a:rPr>
              <a:t>                          쌀을 징수</a:t>
            </a:r>
            <a:endParaRPr lang="ko-KR" altLang="en-US" sz="3300">
              <a:latin typeface="한컴 윤고딕 760"/>
              <a:ea typeface="한컴 윤고딕 760"/>
            </a:endParaRPr>
          </a:p>
          <a:p>
            <a:pPr>
              <a:defRPr lang="ko-KR" altLang="en-US"/>
            </a:pPr>
            <a:endParaRPr lang="ko-KR" altLang="en-US" sz="3300">
              <a:latin typeface="한컴 윤고딕 760"/>
              <a:ea typeface="한컴 윤고딕 760"/>
            </a:endParaRPr>
          </a:p>
          <a:p>
            <a:pPr>
              <a:defRPr lang="ko-KR" altLang="en-US"/>
            </a:pPr>
            <a:r>
              <a:rPr lang="ko-KR" altLang="en-US" sz="3300">
                <a:solidFill>
                  <a:schemeClr val="tx1"/>
                </a:solidFill>
                <a:latin typeface="한컴 윤고딕 760"/>
                <a:ea typeface="한컴 윤고딕 760"/>
              </a:rPr>
              <a:t>-</a:t>
            </a:r>
            <a:r>
              <a:rPr lang="ko-KR" altLang="en-US" sz="3300">
                <a:solidFill>
                  <a:schemeClr val="accent2">
                    <a:lumMod val="70000"/>
                  </a:schemeClr>
                </a:solidFill>
                <a:latin typeface="한컴 윤고딕 760"/>
                <a:ea typeface="한컴 윤고딕 760"/>
              </a:rPr>
              <a:t> 조멘 제도 </a:t>
            </a:r>
            <a:r>
              <a:rPr lang="ko-KR" altLang="en-US" sz="3300">
                <a:latin typeface="한컴 윤고딕 760"/>
                <a:ea typeface="한컴 윤고딕 760"/>
              </a:rPr>
              <a:t>: 일정한 연공미를 징수</a:t>
            </a:r>
            <a:endParaRPr lang="ko-KR" altLang="en-US" sz="3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4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세출 삭감책</a:t>
            </a:r>
            <a:endParaRPr lang="ko-KR" altLang="en-US" sz="2700">
              <a:solidFill>
                <a:schemeClr val="bg1"/>
              </a:solidFill>
              <a:latin typeface="한컴 윤고딕 760"/>
              <a:ea typeface="한컴 윤고딕 760"/>
            </a:endParaRPr>
          </a:p>
        </p:txBody>
      </p:sp>
      <p:sp>
        <p:nvSpPr>
          <p:cNvPr id="4" name=""/>
          <p:cNvSpPr txBox="1"/>
          <p:nvPr/>
        </p:nvSpPr>
        <p:spPr>
          <a:xfrm>
            <a:off x="323467" y="1340739"/>
            <a:ext cx="8281038" cy="4620006"/>
          </a:xfrm>
          <a:prstGeom prst="rect">
            <a:avLst/>
          </a:prstGeom>
        </p:spPr>
        <p:txBody>
          <a:bodyPr wrap="square">
            <a:spAutoFit/>
          </a:bodyPr>
          <a:p>
            <a:pPr>
              <a:defRPr lang="ko-KR" altLang="en-US"/>
            </a:pPr>
            <a:r>
              <a:rPr lang="ko-KR" altLang="en-US" sz="3300">
                <a:latin typeface="한컴 윤고딕 760"/>
                <a:ea typeface="한컴 윤고딕 760"/>
              </a:rPr>
              <a:t># 삭감책</a:t>
            </a:r>
            <a:endParaRPr lang="ko-KR" altLang="en-US" sz="3300">
              <a:latin typeface="한컴 윤고딕 760"/>
              <a:ea typeface="한컴 윤고딕 760"/>
            </a:endParaRPr>
          </a:p>
          <a:p>
            <a:pPr>
              <a:defRPr lang="ko-KR" altLang="en-US"/>
            </a:pPr>
            <a:endParaRPr lang="ko-KR" altLang="en-US" sz="3300">
              <a:latin typeface="한컴 윤고딕 760"/>
              <a:ea typeface="한컴 윤고딕 760"/>
            </a:endParaRPr>
          </a:p>
          <a:p>
            <a:pPr>
              <a:defRPr lang="ko-KR" altLang="en-US"/>
            </a:pPr>
            <a:r>
              <a:rPr lang="ko-KR" altLang="en-US" sz="3300">
                <a:latin typeface="한컴 윤고딕 760"/>
                <a:ea typeface="한컴 윤고딕 760"/>
              </a:rPr>
              <a:t>검약령, 상대제령</a:t>
            </a:r>
            <a:endParaRPr lang="ko-KR" altLang="en-US" sz="3300">
              <a:latin typeface="한컴 윤고딕 760"/>
              <a:ea typeface="한컴 윤고딕 760"/>
            </a:endParaRPr>
          </a:p>
          <a:p>
            <a:pPr>
              <a:defRPr lang="ko-KR" altLang="en-US"/>
            </a:pPr>
            <a:endParaRPr lang="ko-KR" altLang="en-US" sz="3300">
              <a:latin typeface="한컴 윤고딕 760"/>
              <a:ea typeface="한컴 윤고딕 760"/>
            </a:endParaRPr>
          </a:p>
          <a:p>
            <a:pPr>
              <a:defRPr lang="ko-KR" altLang="en-US"/>
            </a:pPr>
            <a:r>
              <a:rPr lang="ko-KR" altLang="en-US" sz="3300">
                <a:latin typeface="한컴 윤고딕 760"/>
                <a:ea typeface="한컴 윤고딕 760"/>
              </a:rPr>
              <a:t>- </a:t>
            </a:r>
            <a:r>
              <a:rPr lang="ko-KR" altLang="en-US" sz="3300">
                <a:solidFill>
                  <a:schemeClr val="accent2">
                    <a:lumMod val="70000"/>
                  </a:schemeClr>
                </a:solidFill>
                <a:latin typeface="한컴 윤고딕 760"/>
                <a:ea typeface="한컴 윤고딕 760"/>
              </a:rPr>
              <a:t>국역보청력</a:t>
            </a:r>
            <a:r>
              <a:rPr lang="ko-KR" altLang="en-US" sz="3300">
                <a:latin typeface="한컴 윤고딕 760"/>
                <a:ea typeface="한컴 윤고딕 760"/>
              </a:rPr>
              <a:t> : 막부 부담을 관계 지역에 균등                       </a:t>
            </a:r>
            <a:endParaRPr lang="ko-KR" altLang="en-US" sz="3300">
              <a:latin typeface="한컴 윤고딕 760"/>
              <a:ea typeface="한컴 윤고딕 760"/>
            </a:endParaRPr>
          </a:p>
          <a:p>
            <a:pPr>
              <a:defRPr lang="ko-KR" altLang="en-US"/>
            </a:pPr>
            <a:r>
              <a:rPr lang="ko-KR" altLang="en-US" sz="3300">
                <a:latin typeface="한컴 윤고딕 760"/>
                <a:ea typeface="한컴 윤고딕 760"/>
              </a:rPr>
              <a:t>                     배부</a:t>
            </a:r>
            <a:endParaRPr lang="ko-KR" altLang="en-US" sz="3300">
              <a:latin typeface="한컴 윤고딕 760"/>
              <a:ea typeface="한컴 윤고딕 760"/>
            </a:endParaRPr>
          </a:p>
          <a:p>
            <a:pPr>
              <a:defRPr lang="ko-KR" altLang="en-US"/>
            </a:pPr>
            <a:endParaRPr lang="ko-KR" altLang="en-US" sz="3300">
              <a:latin typeface="한컴 윤고딕 760"/>
              <a:ea typeface="한컴 윤고딕 760"/>
            </a:endParaRPr>
          </a:p>
          <a:p>
            <a:pPr>
              <a:defRPr lang="ko-KR" altLang="en-US"/>
            </a:pPr>
            <a:r>
              <a:rPr lang="ko-KR" altLang="en-US" sz="3300">
                <a:latin typeface="한컴 윤고딕 760"/>
                <a:ea typeface="한컴 윤고딕 760"/>
              </a:rPr>
              <a:t>- </a:t>
            </a:r>
            <a:r>
              <a:rPr lang="ko-KR" altLang="en-US" sz="3300">
                <a:solidFill>
                  <a:schemeClr val="accent2">
                    <a:lumMod val="70000"/>
                  </a:schemeClr>
                </a:solidFill>
                <a:latin typeface="한컴 윤고딕 760"/>
                <a:ea typeface="한컴 윤고딕 760"/>
              </a:rPr>
              <a:t>족고제도</a:t>
            </a:r>
            <a:r>
              <a:rPr lang="ko-KR" altLang="en-US" sz="3300">
                <a:latin typeface="한컴 윤고딕 760"/>
                <a:ea typeface="한컴 윤고딕 760"/>
              </a:rPr>
              <a:t> : 신하들의 부족한 녹봉을 </a:t>
            </a:r>
            <a:endParaRPr lang="ko-KR" altLang="en-US" sz="3300">
              <a:latin typeface="한컴 윤고딕 760"/>
              <a:ea typeface="한컴 윤고딕 760"/>
            </a:endParaRPr>
          </a:p>
          <a:p>
            <a:pPr>
              <a:defRPr lang="ko-KR" altLang="en-US"/>
            </a:pPr>
            <a:r>
              <a:rPr lang="ko-KR" altLang="en-US" sz="3300">
                <a:latin typeface="한컴 윤고딕 760"/>
                <a:ea typeface="한컴 윤고딕 760"/>
              </a:rPr>
              <a:t>                  보충해주는 제도</a:t>
            </a:r>
            <a:endParaRPr lang="ko-KR" altLang="en-US" sz="3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4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상품 유통과 화폐의 흐름</a:t>
            </a:r>
            <a:endParaRPr lang="ko-KR" altLang="en-US" sz="2700">
              <a:solidFill>
                <a:schemeClr val="bg1"/>
              </a:solidFill>
              <a:latin typeface="한컴 윤고딕 760"/>
              <a:ea typeface="한컴 윤고딕 760"/>
            </a:endParaRPr>
          </a:p>
        </p:txBody>
      </p:sp>
      <p:pic>
        <p:nvPicPr>
          <p:cNvPr id="4" name="Picture 2"/>
          <p:cNvPicPr>
            <a:picLocks noChangeAspect="1" noChangeArrowheads="1"/>
          </p:cNvPicPr>
          <p:nvPr/>
        </p:nvPicPr>
        <p:blipFill rotWithShape="1">
          <a:blip r:embed="rId2"/>
          <a:srcRect/>
          <a:stretch>
            <a:fillRect/>
          </a:stretch>
        </p:blipFill>
        <p:spPr>
          <a:xfrm>
            <a:off x="251460" y="1340768"/>
            <a:ext cx="3779912" cy="4608512"/>
          </a:xfrm>
          <a:prstGeom prst="rect">
            <a:avLst/>
          </a:prstGeom>
          <a:noFill/>
          <a:ln w="9525">
            <a:noFill/>
            <a:miter/>
          </a:ln>
        </p:spPr>
      </p:pic>
      <p:cxnSp>
        <p:nvCxnSpPr>
          <p:cNvPr id="5" name=""/>
          <p:cNvCxnSpPr/>
          <p:nvPr/>
        </p:nvCxnSpPr>
        <p:spPr>
          <a:xfrm rot="16200000" flipH="1">
            <a:off x="2138743" y="3876103"/>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4932045" y="2602801"/>
            <a:ext cx="3888486" cy="2548319"/>
          </a:xfrm>
          <a:prstGeom prst="rect">
            <a:avLst/>
          </a:prstGeom>
        </p:spPr>
        <p:txBody>
          <a:bodyPr wrap="square">
            <a:spAutoFit/>
          </a:bodyPr>
          <a:p>
            <a:pPr>
              <a:defRPr lang="ko-KR" altLang="en-US"/>
            </a:pPr>
            <a:r>
              <a:rPr lang="ko-KR" altLang="en-US" sz="2300">
                <a:latin typeface="한컴 윤고딕 760"/>
                <a:ea typeface="한컴 윤고딕 760"/>
              </a:rPr>
              <a:t># 순서</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징수 - 운반 - 거래- 환전</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 수량 - 사용</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오사카지역 = 은</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에도지역 = 금</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4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05) 일본사회와 역사 _ 근세시대 : 경제</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5. 근세시대의 경제 : 동물 보호령</a:t>
            </a:r>
            <a:endParaRPr lang="ko-KR" altLang="en-US" sz="2700">
              <a:solidFill>
                <a:schemeClr val="bg1"/>
              </a:solidFill>
              <a:latin typeface="한컴 윤고딕 760"/>
              <a:ea typeface="한컴 윤고딕 760"/>
            </a:endParaRPr>
          </a:p>
        </p:txBody>
      </p:sp>
      <p:pic>
        <p:nvPicPr>
          <p:cNvPr id="4" name="Picture 2" descr="에도 막부, 개혁을 시도하다 본문 이미지 1"/>
          <p:cNvPicPr>
            <a:picLocks noChangeAspect="1" noChangeArrowheads="1"/>
          </p:cNvPicPr>
          <p:nvPr/>
        </p:nvPicPr>
        <p:blipFill rotWithShape="1">
          <a:blip r:embed="rId2"/>
          <a:srcRect/>
          <a:stretch>
            <a:fillRect/>
          </a:stretch>
        </p:blipFill>
        <p:spPr>
          <a:xfrm>
            <a:off x="215503" y="1340739"/>
            <a:ext cx="4140470" cy="4752594"/>
          </a:xfrm>
          <a:prstGeom prst="rect">
            <a:avLst/>
          </a:prstGeom>
          <a:noFill/>
        </p:spPr>
      </p:pic>
      <p:cxnSp>
        <p:nvCxnSpPr>
          <p:cNvPr id="5" name=""/>
          <p:cNvCxnSpPr/>
          <p:nvPr/>
        </p:nvCxnSpPr>
        <p:spPr>
          <a:xfrm rot="16200000" flipH="1">
            <a:off x="2138743" y="3876103"/>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5004053" y="2797683"/>
            <a:ext cx="3960495" cy="1839087"/>
          </a:xfrm>
          <a:prstGeom prst="rect">
            <a:avLst/>
          </a:prstGeom>
        </p:spPr>
        <p:txBody>
          <a:bodyPr wrap="square">
            <a:spAutoFit/>
          </a:bodyPr>
          <a:p>
            <a:pPr>
              <a:defRPr lang="ko-KR" altLang="en-US"/>
            </a:pPr>
            <a:r>
              <a:rPr lang="ko-KR" altLang="en-US" sz="2300">
                <a:latin typeface="한컴 윤고딕 760"/>
                <a:ea typeface="한컴 윤고딕 760"/>
              </a:rPr>
              <a:t># 토쿠가와 츠나요시의 명령</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출생신고와 사망신고, 제사</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생명경시의 풍조가 와전</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4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a:t>
            </a:r>
            <a:endParaRPr lang="ko-KR" altLang="en-US" sz="2700">
              <a:solidFill>
                <a:schemeClr val="bg1"/>
              </a:solidFill>
              <a:latin typeface="한컴 윤고딕 760"/>
              <a:ea typeface="한컴 윤고딕 760"/>
            </a:endParaRPr>
          </a:p>
        </p:txBody>
      </p:sp>
      <p:cxnSp>
        <p:nvCxnSpPr>
          <p:cNvPr id="10" name=""/>
          <p:cNvCxnSpPr/>
          <p:nvPr/>
        </p:nvCxnSpPr>
        <p:spPr>
          <a:xfrm rot="16200000" flipH="1">
            <a:off x="2138743" y="4020121"/>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
          <p:cNvSpPr txBox="1"/>
          <p:nvPr/>
        </p:nvSpPr>
        <p:spPr>
          <a:xfrm>
            <a:off x="5004054" y="1556763"/>
            <a:ext cx="3960494" cy="5165982"/>
          </a:xfrm>
          <a:prstGeom prst="rect">
            <a:avLst/>
          </a:prstGeom>
        </p:spPr>
        <p:txBody>
          <a:bodyPr wrap="square">
            <a:spAutoFit/>
          </a:bodyPr>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000000"/>
                </a:solidFill>
                <a:latin typeface="한컴 윤고딕 760"/>
                <a:ea typeface="한컴 윤고딕 760"/>
              </a:rPr>
              <a:t>6] 근세시대</a:t>
            </a: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대외교류</a:t>
            </a: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endParaRPr>
          </a:p>
          <a:p>
            <a:pPr marL="0" algn="l"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rgbClr val="dd9797"/>
                </a:solidFill>
                <a:latin typeface="한컴 윤고딕 760"/>
                <a:ea typeface="한컴 윤고딕 760"/>
              </a:rPr>
              <a:t> </a:t>
            </a: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rPr>
              <a:t># </a:t>
            </a: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에도시대 대외교류</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ctr" defTabSz="885826" eaLnBrk="1" latinLnBrk="1" hangingPunct="1">
              <a:defRPr lang="ko-KR" altLang="en-US"/>
            </a:pPr>
            <a:r>
              <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rPr>
              <a:t>  </a:t>
            </a:r>
            <a:endParaRPr xmlns:mc="http://schemas.openxmlformats.org/markup-compatibility/2006" xmlns:hp="http://schemas.haansoft.com/office/presentation/8.0" lang="ko-KR" altLang="en-US" sz="24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31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l"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r" defTabSz="885826" eaLnBrk="1" latinLnBrk="1" hangingPunct="1">
              <a:defRPr lang="ko-KR" altLang="en-US"/>
            </a:pP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a:p>
            <a:pPr marL="0" algn="r" defTabSz="885826" eaLnBrk="1" latinLnBrk="1" hangingPunct="1">
              <a:defRPr lang="ko-KR" altLang="en-US"/>
            </a:pPr>
            <a:r>
              <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rPr>
              <a:t>21328184 식품공학과 김주완</a:t>
            </a:r>
            <a:endParaRPr xmlns:mc="http://schemas.openxmlformats.org/markup-compatibility/2006" xmlns:hp="http://schemas.haansoft.com/office/presentation/8.0" lang="ko-KR" altLang="en-US" sz="2300" b="0" i="0" u="none" kern="1200" mc:Ignorable="hp" hp:hslEmbossed="0">
              <a:solidFill>
                <a:schemeClr val="tx1"/>
              </a:solidFill>
              <a:latin typeface="한컴 윤고딕 760"/>
              <a:ea typeface="한컴 윤고딕 760"/>
            </a:endParaRPr>
          </a:p>
        </p:txBody>
      </p:sp>
      <p:pic>
        <p:nvPicPr>
          <p:cNvPr id="12" name=""/>
          <p:cNvPicPr>
            <a:picLocks noChangeAspect="1"/>
          </p:cNvPicPr>
          <p:nvPr/>
        </p:nvPicPr>
        <p:blipFill rotWithShape="1">
          <a:blip r:embed="rId2"/>
          <a:stretch>
            <a:fillRect/>
          </a:stretch>
        </p:blipFill>
        <p:spPr>
          <a:xfrm>
            <a:off x="0" y="1052703"/>
            <a:ext cx="4427982" cy="5805296"/>
          </a:xfrm>
          <a:prstGeom prst="rect">
            <a:avLst/>
          </a:prstGeom>
          <a:effectLst>
            <a:softEdge rad="12700"/>
          </a:effectLst>
        </p:spPr>
      </p:pic>
      <p:sp>
        <p:nvSpPr>
          <p:cNvPr id="13" name=""/>
          <p:cNvSpPr/>
          <p:nvPr/>
        </p:nvSpPr>
        <p:spPr>
          <a:xfrm>
            <a:off x="0" y="1052703"/>
            <a:ext cx="4427982" cy="5805297"/>
          </a:xfrm>
          <a:prstGeom prst="rect">
            <a:avLst/>
          </a:prstGeom>
          <a:solidFill>
            <a:schemeClr val="bg1">
              <a:lumMod val="90000"/>
              <a:alpha val="57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4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 동아시아의 지리적 위치</a:t>
            </a:r>
            <a:endParaRPr lang="ko-KR" altLang="en-US" sz="2700">
              <a:solidFill>
                <a:schemeClr val="bg1"/>
              </a:solidFill>
              <a:latin typeface="한컴 윤고딕 760"/>
              <a:ea typeface="한컴 윤고딕 760"/>
            </a:endParaRPr>
          </a:p>
        </p:txBody>
      </p:sp>
      <p:cxnSp>
        <p:nvCxnSpPr>
          <p:cNvPr id="4" name=""/>
          <p:cNvCxnSpPr/>
          <p:nvPr/>
        </p:nvCxnSpPr>
        <p:spPr>
          <a:xfrm rot="16200000" flipH="1">
            <a:off x="2786824" y="3918014"/>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descr="http://postfiles14.naver.net/20151027_157/jajuwayo_1445936024438gRX1x_JPEG/31.jpg?type=w2"/>
          <p:cNvPicPr>
            <a:picLocks noChangeAspect="1" noChangeArrowheads="1"/>
          </p:cNvPicPr>
          <p:nvPr/>
        </p:nvPicPr>
        <p:blipFill rotWithShape="1">
          <a:blip r:embed="rId2"/>
          <a:srcRect/>
          <a:stretch>
            <a:fillRect/>
          </a:stretch>
        </p:blipFill>
        <p:spPr>
          <a:xfrm>
            <a:off x="179451" y="1700808"/>
            <a:ext cx="4968621" cy="3456384"/>
          </a:xfrm>
          <a:prstGeom prst="rect">
            <a:avLst/>
          </a:prstGeom>
          <a:noFill/>
        </p:spPr>
      </p:pic>
      <p:sp>
        <p:nvSpPr>
          <p:cNvPr id="6" name=""/>
          <p:cNvSpPr txBox="1"/>
          <p:nvPr/>
        </p:nvSpPr>
        <p:spPr>
          <a:xfrm>
            <a:off x="5436108" y="3065145"/>
            <a:ext cx="3600450" cy="1148334"/>
          </a:xfrm>
          <a:prstGeom prst="rect">
            <a:avLst/>
          </a:prstGeom>
        </p:spPr>
        <p:txBody>
          <a:bodyPr wrap="square">
            <a:spAutoFit/>
          </a:bodyPr>
          <a:p>
            <a:pPr>
              <a:defRPr lang="ko-KR" altLang="en-US"/>
            </a:pPr>
            <a:r>
              <a:rPr lang="ko-KR" altLang="en-US" sz="2300">
                <a:latin typeface="한컴 윤고딕 760"/>
                <a:ea typeface="한컴 윤고딕 760"/>
              </a:rPr>
              <a:t># 환태평양 조산대</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금, 은 , 구리가 다량 매장</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4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 동아시아의 지리적 위치</a:t>
            </a:r>
            <a:endParaRPr lang="ko-KR" altLang="en-US" sz="2700">
              <a:solidFill>
                <a:schemeClr val="bg1"/>
              </a:solidFill>
              <a:latin typeface="한컴 윤고딕 760"/>
              <a:ea typeface="한컴 윤고딕 760"/>
            </a:endParaRPr>
          </a:p>
        </p:txBody>
      </p:sp>
      <p:pic>
        <p:nvPicPr>
          <p:cNvPr id="4" name="Picture 2" descr="6"/>
          <p:cNvPicPr>
            <a:picLocks noChangeAspect="1" noChangeArrowheads="1"/>
          </p:cNvPicPr>
          <p:nvPr/>
        </p:nvPicPr>
        <p:blipFill rotWithShape="1">
          <a:blip r:embed="rId2"/>
          <a:srcRect/>
          <a:stretch>
            <a:fillRect/>
          </a:stretch>
        </p:blipFill>
        <p:spPr>
          <a:xfrm>
            <a:off x="256591" y="1016774"/>
            <a:ext cx="3907932" cy="5436604"/>
          </a:xfrm>
          <a:prstGeom prst="rect">
            <a:avLst/>
          </a:prstGeom>
          <a:noFill/>
        </p:spPr>
      </p:pic>
      <p:pic>
        <p:nvPicPr>
          <p:cNvPr id="5" name="Picture 3"/>
          <p:cNvPicPr>
            <a:picLocks noChangeAspect="1" noChangeArrowheads="1"/>
          </p:cNvPicPr>
          <p:nvPr/>
        </p:nvPicPr>
        <p:blipFill rotWithShape="1">
          <a:blip r:embed="rId3"/>
          <a:srcRect/>
          <a:stretch>
            <a:fillRect/>
          </a:stretch>
        </p:blipFill>
        <p:spPr>
          <a:xfrm>
            <a:off x="4588264" y="1016774"/>
            <a:ext cx="3944176" cy="2525266"/>
          </a:xfrm>
          <a:prstGeom prst="rect">
            <a:avLst/>
          </a:prstGeom>
          <a:noFill/>
          <a:ln>
            <a:noFill/>
          </a:ln>
        </p:spPr>
      </p:pic>
      <p:sp>
        <p:nvSpPr>
          <p:cNvPr id="6" name="TextBox 3"/>
          <p:cNvSpPr txBox="1"/>
          <p:nvPr/>
        </p:nvSpPr>
        <p:spPr>
          <a:xfrm>
            <a:off x="4164523" y="3645024"/>
            <a:ext cx="4979477" cy="3353946"/>
          </a:xfrm>
          <a:prstGeom prst="rect">
            <a:avLst/>
          </a:prstGeom>
          <a:noFill/>
        </p:spPr>
        <p:txBody>
          <a:bodyPr wrap="square">
            <a:spAutoFit/>
          </a:bodyPr>
          <a:lstStyle/>
          <a:p>
            <a:pPr lvl="0">
              <a:defRPr lang="ko-KR" altLang="en-US"/>
            </a:pPr>
            <a:r>
              <a:rPr lang="ko-KR" altLang="en-US" sz="2300">
                <a:latin typeface="한컴 윤고딕 760"/>
                <a:ea typeface="한컴 윤고딕 760"/>
              </a:rPr>
              <a:t># 일본의 이와미 은광</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일본은의 </a:t>
            </a:r>
            <a:r>
              <a:rPr lang="en-US" altLang="ko-KR" sz="2300">
                <a:latin typeface="한컴 윤고딕 760"/>
                <a:ea typeface="한컴 윤고딕 760"/>
              </a:rPr>
              <a:t>1/5</a:t>
            </a:r>
            <a:r>
              <a:rPr lang="ko-KR" altLang="en-US" sz="2300">
                <a:latin typeface="한컴 윤고딕 760"/>
                <a:ea typeface="한컴 윤고딕 760"/>
              </a:rPr>
              <a:t>이 채굴되는 장소</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임진왜란의 군자금을 충당한 장소</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일본 시마다현의  중부 오다시에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위치 </a:t>
            </a:r>
            <a:endParaRPr lang="ko-KR" altLang="en-US" sz="2300">
              <a:latin typeface="한컴 윤고딕 760"/>
              <a:ea typeface="한컴 윤고딕 760"/>
            </a:endParaRPr>
          </a:p>
          <a:p>
            <a:pPr lvl="0">
              <a:defRPr lang="ko-KR" altLang="en-US"/>
            </a:pPr>
            <a:endParaRPr lang="en-US" altLang="ko-KR" sz="1500"/>
          </a:p>
          <a:p>
            <a:pPr lvl="0">
              <a:defRPr lang="ko-KR" altLang="en-US"/>
            </a:pPr>
            <a:endParaRPr lang="ko-KR" altLang="en-US" sz="1500"/>
          </a:p>
        </p:txBody>
      </p:sp>
    </p:spTree>
  </p:cSld>
  <p:clrMapOvr>
    <a:masterClrMapping/>
  </p:clrMapOvr>
  <p:transition xmlns:mc="http://schemas.openxmlformats.org/markup-compatibility/2006" xmlns:hp="http://schemas.haansoft.com/office/presentation/8.0" mc:Ignorable="hp" hp:hslDur="500"/>
</p:sld>
</file>

<file path=ppt/slides/slide4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 동아시아의 은의 유통 (동영상)</a:t>
            </a:r>
            <a:endParaRPr lang="ko-KR" altLang="en-US" sz="2700">
              <a:solidFill>
                <a:schemeClr val="bg1"/>
              </a:solidFill>
              <a:latin typeface="한컴 윤고딕 760"/>
              <a:ea typeface="한컴 윤고딕 760"/>
            </a:endParaRPr>
          </a:p>
        </p:txBody>
      </p:sp>
      <p:pic>
        <p:nvPicPr>
          <p:cNvPr id="4" name="Picture 5"/>
          <p:cNvPicPr>
            <a:picLocks noChangeAspect="1" noChangeArrowheads="1"/>
          </p:cNvPicPr>
          <p:nvPr/>
        </p:nvPicPr>
        <p:blipFill rotWithShape="1">
          <a:blip r:embed="rId2"/>
          <a:srcRect/>
          <a:stretch>
            <a:fillRect/>
          </a:stretch>
        </p:blipFill>
        <p:spPr>
          <a:xfrm>
            <a:off x="1993449" y="1772816"/>
            <a:ext cx="5101158" cy="3916362"/>
          </a:xfrm>
          <a:prstGeom prst="rect">
            <a:avLst/>
          </a:prstGeom>
          <a:noFill/>
          <a:ln>
            <a:noFill/>
          </a:ln>
        </p:spPr>
      </p:pic>
      <p:sp>
        <p:nvSpPr>
          <p:cNvPr id="5" name="직사각형 6"/>
          <p:cNvSpPr/>
          <p:nvPr/>
        </p:nvSpPr>
        <p:spPr>
          <a:xfrm>
            <a:off x="2939069" y="5764614"/>
            <a:ext cx="3276945" cy="369332"/>
          </a:xfrm>
          <a:prstGeom prst="rect">
            <a:avLst/>
          </a:prstGeom>
        </p:spPr>
        <p:txBody>
          <a:bodyPr wrap="none">
            <a:spAutoFit/>
          </a:bodyPr>
          <a:lstStyle/>
          <a:p>
            <a:pPr lvl="0">
              <a:defRPr lang="ko-KR" altLang="en-US"/>
            </a:pPr>
            <a:r>
              <a:rPr lang="en-US" altLang="ko-KR"/>
              <a:t>https://youtu.be/q7TZtCF8rTI</a:t>
            </a: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1-2. 사농공상 : 무사</a:t>
            </a:r>
            <a:endParaRPr lang="ko-KR" altLang="en-US" sz="2700">
              <a:solidFill>
                <a:schemeClr val="bg1"/>
              </a:solidFill>
              <a:latin typeface="한컴 윤고딕 760"/>
              <a:ea typeface="한컴 윤고딕 760"/>
            </a:endParaRPr>
          </a:p>
        </p:txBody>
      </p:sp>
      <p:cxnSp>
        <p:nvCxnSpPr>
          <p:cNvPr id="4" name=""/>
          <p:cNvCxnSpPr/>
          <p:nvPr/>
        </p:nvCxnSpPr>
        <p:spPr>
          <a:xfrm rot="16200000" flipH="1">
            <a:off x="1778698" y="4020120"/>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
          <p:cNvPicPr>
            <a:picLocks noChangeAspect="1"/>
          </p:cNvPicPr>
          <p:nvPr/>
        </p:nvPicPr>
        <p:blipFill rotWithShape="1">
          <a:blip r:embed="rId3"/>
          <a:stretch>
            <a:fillRect/>
          </a:stretch>
        </p:blipFill>
        <p:spPr>
          <a:xfrm>
            <a:off x="179450" y="1442846"/>
            <a:ext cx="3744468" cy="4650487"/>
          </a:xfrm>
          <a:prstGeom prst="rect">
            <a:avLst/>
          </a:prstGeom>
        </p:spPr>
      </p:pic>
      <p:sp>
        <p:nvSpPr>
          <p:cNvPr id="6" name=""/>
          <p:cNvSpPr txBox="1"/>
          <p:nvPr/>
        </p:nvSpPr>
        <p:spPr>
          <a:xfrm>
            <a:off x="4572000" y="1340739"/>
            <a:ext cx="4320540" cy="5357622"/>
          </a:xfrm>
          <a:prstGeom prst="rect">
            <a:avLst/>
          </a:prstGeom>
        </p:spPr>
        <p:txBody>
          <a:bodyPr wrap="square">
            <a:spAutoFit/>
          </a:bodyPr>
          <a:p>
            <a:pPr>
              <a:defRPr lang="ko-KR" altLang="en-US"/>
            </a:pPr>
            <a:r>
              <a:rPr lang="ko-KR" altLang="en-US" sz="2300">
                <a:latin typeface="한컴 윤고딕 760"/>
                <a:ea typeface="한컴 윤고딕 760"/>
              </a:rPr>
              <a:t># 무사는 직접생산에서 분리</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'조카마치'에 거주</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'무사도' 도덕규범</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가문의 명예를 중요시하며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가게의 존속을 바라고 전투요원</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으로서의 자긍심을 가진다. (충성)</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'멸사봉공' : 사(</a:t>
            </a:r>
            <a:r>
              <a:rPr lang="ko-KR" altLang="ko-KR" sz="2300">
                <a:latin typeface="한컴 윤고딕 760"/>
                <a:ea typeface="한컴 윤고딕 760"/>
              </a:rPr>
              <a:t>私</a:t>
            </a:r>
            <a:r>
              <a:rPr lang="ko-KR" altLang="en-US" sz="2300">
                <a:latin typeface="한컴 윤고딕 760"/>
                <a:ea typeface="한컴 윤고딕 760"/>
              </a:rPr>
              <a:t>)를 버리고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공(</a:t>
            </a:r>
            <a:r>
              <a:rPr lang="ko-KR" altLang="ko-KR" sz="2300">
                <a:latin typeface="한컴 윤고딕 760"/>
                <a:ea typeface="한컴 윤고딕 760"/>
              </a:rPr>
              <a:t>公</a:t>
            </a:r>
            <a:r>
              <a:rPr lang="ko-KR" altLang="en-US" sz="2300">
                <a:latin typeface="한컴 윤고딕 760"/>
                <a:ea typeface="한컴 윤고딕 760"/>
              </a:rPr>
              <a:t>)을 위하여 일한다.</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 용기는 충성보다 무사를 </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무사답게하는 덕목이다.  </a:t>
            </a:r>
            <a:r>
              <a:rPr lang="ko-KR" altLang="en-US" sz="2300"/>
              <a:t> </a:t>
            </a:r>
            <a:endParaRPr lang="ko-KR" altLang="en-US" sz="2300"/>
          </a:p>
        </p:txBody>
      </p:sp>
    </p:spTree>
  </p:cSld>
  <p:clrMapOvr>
    <a:masterClrMapping/>
  </p:clrMapOvr>
  <p:transition xmlns:mc="http://schemas.openxmlformats.org/markup-compatibility/2006" xmlns:hp="http://schemas.haansoft.com/office/presentation/8.0" mc:Ignorable="hp" hp:hslDur="500"/>
</p:sld>
</file>

<file path=ppt/slides/slide5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a:t>
            </a:r>
            <a:endParaRPr lang="ko-KR" altLang="en-US" sz="2700">
              <a:solidFill>
                <a:schemeClr val="bg1"/>
              </a:solidFill>
              <a:latin typeface="한컴 윤고딕 760"/>
              <a:ea typeface="한컴 윤고딕 760"/>
            </a:endParaRPr>
          </a:p>
        </p:txBody>
      </p:sp>
      <p:pic>
        <p:nvPicPr>
          <p:cNvPr id="4" name="Picture 5"/>
          <p:cNvPicPr>
            <a:picLocks noChangeAspect="1" noChangeArrowheads="1"/>
          </p:cNvPicPr>
          <p:nvPr/>
        </p:nvPicPr>
        <p:blipFill rotWithShape="1">
          <a:blip r:embed="rId2"/>
          <a:srcRect/>
          <a:stretch>
            <a:fillRect/>
          </a:stretch>
        </p:blipFill>
        <p:spPr>
          <a:xfrm>
            <a:off x="2555776" y="908718"/>
            <a:ext cx="3600400" cy="2520281"/>
          </a:xfrm>
          <a:prstGeom prst="rect">
            <a:avLst/>
          </a:prstGeom>
          <a:noFill/>
          <a:ln>
            <a:noFill/>
          </a:ln>
          <a:effectLst/>
        </p:spPr>
      </p:pic>
      <p:sp>
        <p:nvSpPr>
          <p:cNvPr id="7" name="아래쪽 화살표 10"/>
          <p:cNvSpPr/>
          <p:nvPr/>
        </p:nvSpPr>
        <p:spPr>
          <a:xfrm>
            <a:off x="4139952" y="3501017"/>
            <a:ext cx="432048" cy="576064"/>
          </a:xfrm>
          <a:prstGeom prst="downArrow">
            <a:avLst>
              <a:gd name="adj1" fmla="val 50000"/>
              <a:gd name="adj2" fmla="val 50000"/>
            </a:avLst>
          </a:prstGeom>
          <a:solidFill>
            <a:srgbClr val="feb7a8"/>
          </a:solidFill>
          <a:ln algn="ctr">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9" name="직사각형 11"/>
          <p:cNvSpPr/>
          <p:nvPr/>
        </p:nvSpPr>
        <p:spPr>
          <a:xfrm>
            <a:off x="3599892" y="4158372"/>
            <a:ext cx="1584176" cy="802455"/>
          </a:xfrm>
          <a:prstGeom prst="rect">
            <a:avLst/>
          </a:prstGeom>
          <a:solidFill>
            <a:srgbClr val="ffa492"/>
          </a:solidFill>
          <a:ln algn="ctr">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0" name="TextBox 14"/>
          <p:cNvSpPr txBox="1"/>
          <p:nvPr/>
        </p:nvSpPr>
        <p:spPr>
          <a:xfrm>
            <a:off x="3671900" y="4374933"/>
            <a:ext cx="1440160" cy="395187"/>
          </a:xfrm>
          <a:prstGeom prst="rect">
            <a:avLst/>
          </a:prstGeom>
          <a:noFill/>
        </p:spPr>
        <p:txBody>
          <a:bodyPr wrap="square">
            <a:spAutoFit/>
          </a:bodyPr>
          <a:lstStyle/>
          <a:p>
            <a:pPr algn="ctr">
              <a:defRPr lang="ko-KR" altLang="en-US"/>
            </a:pPr>
            <a:r>
              <a:rPr lang="ko-KR" altLang="en-US" sz="2000">
                <a:solidFill>
                  <a:schemeClr val="bg1"/>
                </a:solidFill>
                <a:latin typeface="한컴 윤고딕 760"/>
                <a:ea typeface="한컴 윤고딕 760"/>
              </a:rPr>
              <a:t>쇄국정책</a:t>
            </a:r>
            <a:endParaRPr lang="en-US" altLang="ko-KR" sz="2000">
              <a:solidFill>
                <a:schemeClr val="bg1"/>
              </a:solidFill>
              <a:latin typeface="한컴 윤고딕 760"/>
              <a:ea typeface="한컴 윤고딕 760"/>
            </a:endParaRPr>
          </a:p>
        </p:txBody>
      </p:sp>
      <p:sp>
        <p:nvSpPr>
          <p:cNvPr id="11" name="아래쪽 화살표 17"/>
          <p:cNvSpPr/>
          <p:nvPr/>
        </p:nvSpPr>
        <p:spPr>
          <a:xfrm rot="2470519">
            <a:off x="2982191" y="4796136"/>
            <a:ext cx="432048" cy="576064"/>
          </a:xfrm>
          <a:prstGeom prst="downArrow">
            <a:avLst>
              <a:gd name="adj1" fmla="val 50000"/>
              <a:gd name="adj2" fmla="val 50000"/>
            </a:avLst>
          </a:prstGeom>
          <a:solidFill>
            <a:srgbClr val="feb7a8"/>
          </a:solidFill>
          <a:ln algn="ctr">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2" name="아래쪽 화살표 18"/>
          <p:cNvSpPr/>
          <p:nvPr/>
        </p:nvSpPr>
        <p:spPr>
          <a:xfrm rot="18617460">
            <a:off x="5435454" y="4788150"/>
            <a:ext cx="432048" cy="576064"/>
          </a:xfrm>
          <a:prstGeom prst="downArrow">
            <a:avLst>
              <a:gd name="adj1" fmla="val 50000"/>
              <a:gd name="adj2" fmla="val 50000"/>
            </a:avLst>
          </a:prstGeom>
          <a:solidFill>
            <a:srgbClr val="feb7a8"/>
          </a:solidFill>
          <a:ln algn="ctr">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3" name="직사각형 19"/>
          <p:cNvSpPr/>
          <p:nvPr/>
        </p:nvSpPr>
        <p:spPr>
          <a:xfrm>
            <a:off x="5977738" y="5517232"/>
            <a:ext cx="1584176" cy="802455"/>
          </a:xfrm>
          <a:prstGeom prst="rect">
            <a:avLst/>
          </a:prstGeom>
          <a:solidFill>
            <a:srgbClr val="ffa492"/>
          </a:solidFill>
          <a:ln algn="ctr">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4" name="TextBox 20"/>
          <p:cNvSpPr txBox="1"/>
          <p:nvPr/>
        </p:nvSpPr>
        <p:spPr>
          <a:xfrm>
            <a:off x="6044975" y="5733793"/>
            <a:ext cx="1440160" cy="388877"/>
          </a:xfrm>
          <a:prstGeom prst="rect">
            <a:avLst/>
          </a:prstGeom>
          <a:noFill/>
        </p:spPr>
        <p:txBody>
          <a:bodyPr wrap="square">
            <a:spAutoFit/>
          </a:bodyPr>
          <a:lstStyle/>
          <a:p>
            <a:pPr algn="ctr">
              <a:defRPr lang="ko-KR" altLang="en-US"/>
            </a:pPr>
            <a:r>
              <a:rPr lang="ko-KR" altLang="en-US" sz="2000">
                <a:solidFill>
                  <a:schemeClr val="bg1"/>
                </a:solidFill>
                <a:latin typeface="한컴 윤고딕 760"/>
                <a:ea typeface="한컴 윤고딕 760"/>
              </a:rPr>
              <a:t>봉건제도</a:t>
            </a:r>
            <a:endParaRPr lang="en-US" altLang="ko-KR" sz="2000">
              <a:solidFill>
                <a:schemeClr val="bg1"/>
              </a:solidFill>
              <a:latin typeface="한컴 윤고딕 760"/>
              <a:ea typeface="한컴 윤고딕 760"/>
            </a:endParaRPr>
          </a:p>
        </p:txBody>
      </p:sp>
      <p:sp>
        <p:nvSpPr>
          <p:cNvPr id="15" name="직사각형 21"/>
          <p:cNvSpPr/>
          <p:nvPr/>
        </p:nvSpPr>
        <p:spPr>
          <a:xfrm>
            <a:off x="1308475" y="5443192"/>
            <a:ext cx="1584176" cy="802455"/>
          </a:xfrm>
          <a:prstGeom prst="rect">
            <a:avLst/>
          </a:prstGeom>
          <a:solidFill>
            <a:srgbClr val="ffa492"/>
          </a:solidFill>
          <a:ln algn="ctr">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6" name="TextBox 22"/>
          <p:cNvSpPr txBox="1"/>
          <p:nvPr/>
        </p:nvSpPr>
        <p:spPr>
          <a:xfrm>
            <a:off x="1405823" y="5687252"/>
            <a:ext cx="1440160" cy="387793"/>
          </a:xfrm>
          <a:prstGeom prst="rect">
            <a:avLst/>
          </a:prstGeom>
          <a:noFill/>
        </p:spPr>
        <p:txBody>
          <a:bodyPr wrap="square">
            <a:spAutoFit/>
          </a:bodyPr>
          <a:lstStyle/>
          <a:p>
            <a:pPr algn="ctr">
              <a:defRPr lang="ko-KR" altLang="en-US"/>
            </a:pPr>
            <a:r>
              <a:rPr lang="ko-KR" altLang="en-US" sz="2000">
                <a:solidFill>
                  <a:schemeClr val="bg1"/>
                </a:solidFill>
                <a:latin typeface="한컴 윤고딕 760"/>
                <a:ea typeface="한컴 윤고딕 760"/>
              </a:rPr>
              <a:t>크리스트교</a:t>
            </a:r>
            <a:endParaRPr lang="en-US" altLang="ko-KR" sz="2000">
              <a:solidFill>
                <a:schemeClr val="bg1"/>
              </a:solidFill>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5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a:t>
            </a:r>
            <a:endParaRPr lang="ko-KR" altLang="en-US" sz="2700">
              <a:solidFill>
                <a:schemeClr val="bg1"/>
              </a:solidFill>
              <a:latin typeface="한컴 윤고딕 760"/>
              <a:ea typeface="한컴 윤고딕 760"/>
            </a:endParaRPr>
          </a:p>
        </p:txBody>
      </p:sp>
      <p:sp>
        <p:nvSpPr>
          <p:cNvPr id="4" name="타원 6"/>
          <p:cNvSpPr/>
          <p:nvPr/>
        </p:nvSpPr>
        <p:spPr>
          <a:xfrm>
            <a:off x="3563888" y="942146"/>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7"/>
          <p:cNvSpPr txBox="1"/>
          <p:nvPr/>
        </p:nvSpPr>
        <p:spPr>
          <a:xfrm>
            <a:off x="3779921" y="1442466"/>
            <a:ext cx="1440160" cy="757047"/>
          </a:xfrm>
          <a:prstGeom prst="rect">
            <a:avLst/>
          </a:prstGeom>
          <a:noFill/>
        </p:spPr>
        <p:txBody>
          <a:bodyPr wrap="square">
            <a:spAutoFit/>
          </a:bodyPr>
          <a:lstStyle/>
          <a:p>
            <a:pPr algn="ctr">
              <a:defRPr lang="ko-KR" altLang="en-US"/>
            </a:pPr>
            <a:r>
              <a:rPr lang="ko-KR" altLang="en-US" sz="2200">
                <a:solidFill>
                  <a:schemeClr val="bg1"/>
                </a:solidFill>
                <a:latin typeface="한컴 윤고딕 760"/>
                <a:ea typeface="한컴 윤고딕 760"/>
              </a:rPr>
              <a:t>크리스트교</a:t>
            </a:r>
            <a:endParaRPr lang="en-US" altLang="ko-KR" sz="2200">
              <a:solidFill>
                <a:schemeClr val="bg1"/>
              </a:solidFill>
              <a:latin typeface="한컴 윤고딕 760"/>
              <a:ea typeface="한컴 윤고딕 760"/>
            </a:endParaRPr>
          </a:p>
        </p:txBody>
      </p:sp>
      <p:sp>
        <p:nvSpPr>
          <p:cNvPr id="6" name="타원 11"/>
          <p:cNvSpPr/>
          <p:nvPr/>
        </p:nvSpPr>
        <p:spPr>
          <a:xfrm>
            <a:off x="251520" y="1006430"/>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7" name="타원 12"/>
          <p:cNvSpPr/>
          <p:nvPr/>
        </p:nvSpPr>
        <p:spPr>
          <a:xfrm>
            <a:off x="6876256" y="972790"/>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8" name="TextBox 13"/>
          <p:cNvSpPr txBox="1"/>
          <p:nvPr/>
        </p:nvSpPr>
        <p:spPr>
          <a:xfrm>
            <a:off x="431540" y="1609326"/>
            <a:ext cx="1440160" cy="417594"/>
          </a:xfrm>
          <a:prstGeom prst="rect">
            <a:avLst/>
          </a:prstGeom>
          <a:noFill/>
        </p:spPr>
        <p:txBody>
          <a:bodyPr wrap="square">
            <a:spAutoFit/>
          </a:bodyPr>
          <a:lstStyle/>
          <a:p>
            <a:pPr algn="ctr">
              <a:defRPr lang="ko-KR" altLang="en-US"/>
            </a:pPr>
            <a:r>
              <a:rPr lang="ko-KR" altLang="en-US" sz="2200">
                <a:solidFill>
                  <a:schemeClr val="bg1"/>
                </a:solidFill>
                <a:latin typeface="한컴 윤고딕 760"/>
                <a:ea typeface="한컴 윤고딕 760"/>
              </a:rPr>
              <a:t>포르투갈</a:t>
            </a:r>
            <a:endParaRPr lang="en-US" altLang="ko-KR" sz="2200">
              <a:solidFill>
                <a:schemeClr val="bg1"/>
              </a:solidFill>
              <a:latin typeface="한컴 윤고딕 760"/>
              <a:ea typeface="한컴 윤고딕 760"/>
            </a:endParaRPr>
          </a:p>
        </p:txBody>
      </p:sp>
      <p:sp>
        <p:nvSpPr>
          <p:cNvPr id="9" name="TextBox 14"/>
          <p:cNvSpPr txBox="1"/>
          <p:nvPr/>
        </p:nvSpPr>
        <p:spPr>
          <a:xfrm>
            <a:off x="7056276" y="1609326"/>
            <a:ext cx="1440160" cy="417594"/>
          </a:xfrm>
          <a:prstGeom prst="rect">
            <a:avLst/>
          </a:prstGeom>
          <a:noFill/>
        </p:spPr>
        <p:txBody>
          <a:bodyPr wrap="square">
            <a:spAutoFit/>
          </a:bodyPr>
          <a:lstStyle/>
          <a:p>
            <a:pPr algn="ctr">
              <a:defRPr lang="ko-KR" altLang="en-US"/>
            </a:pPr>
            <a:r>
              <a:rPr lang="ko-KR" altLang="en-US" sz="2200">
                <a:solidFill>
                  <a:schemeClr val="bg1"/>
                </a:solidFill>
                <a:latin typeface="한컴 윤고딕 760"/>
                <a:ea typeface="한컴 윤고딕 760"/>
              </a:rPr>
              <a:t>스페인</a:t>
            </a:r>
            <a:endParaRPr lang="en-US" altLang="ko-KR" sz="2200">
              <a:solidFill>
                <a:schemeClr val="bg1"/>
              </a:solidFill>
              <a:latin typeface="한컴 윤고딕 760"/>
              <a:ea typeface="한컴 윤고딕 760"/>
            </a:endParaRPr>
          </a:p>
        </p:txBody>
      </p:sp>
      <p:sp>
        <p:nvSpPr>
          <p:cNvPr id="10" name="등호 16"/>
          <p:cNvSpPr/>
          <p:nvPr/>
        </p:nvSpPr>
        <p:spPr>
          <a:xfrm>
            <a:off x="2411760" y="1542411"/>
            <a:ext cx="792088" cy="585112"/>
          </a:xfrm>
          <a:prstGeom prst="mathEqual">
            <a:avLst>
              <a:gd name="adj1" fmla="val 23520"/>
              <a:gd name="adj2" fmla="val 11760"/>
            </a:avLst>
          </a:prstGeom>
          <a:solidFill>
            <a:srgbClr val="feb7a8"/>
          </a:solidFill>
          <a:ln algn="ctr">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anchor="ctr">
            <a:noAutofit/>
          </a:bodyPr>
          <a:lstStyle/>
          <a:p>
            <a:pPr algn="ctr">
              <a:defRPr lang="ko-KR" altLang="en-US"/>
            </a:pPr>
            <a:endParaRPr lang="ko-KR" altLang="en-US">
              <a:solidFill>
                <a:schemeClr val="tx1"/>
              </a:solidFill>
            </a:endParaRPr>
          </a:p>
        </p:txBody>
      </p:sp>
      <p:sp>
        <p:nvSpPr>
          <p:cNvPr id="11" name="등호 17"/>
          <p:cNvSpPr/>
          <p:nvPr/>
        </p:nvSpPr>
        <p:spPr>
          <a:xfrm>
            <a:off x="5724128" y="1542411"/>
            <a:ext cx="792088" cy="585112"/>
          </a:xfrm>
          <a:prstGeom prst="mathEqual">
            <a:avLst>
              <a:gd name="adj1" fmla="val 23520"/>
              <a:gd name="adj2" fmla="val 11760"/>
            </a:avLst>
          </a:prstGeom>
          <a:solidFill>
            <a:srgbClr val="feb7a8"/>
          </a:solidFill>
          <a:ln algn="ctr">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anchor="ctr">
            <a:noAutofit/>
          </a:bodyPr>
          <a:lstStyle/>
          <a:p>
            <a:pPr algn="ctr">
              <a:defRPr lang="ko-KR" altLang="en-US"/>
            </a:pPr>
            <a:endParaRPr lang="ko-KR" altLang="en-US">
              <a:solidFill>
                <a:schemeClr val="tx1"/>
              </a:solidFill>
            </a:endParaRPr>
          </a:p>
        </p:txBody>
      </p:sp>
      <p:sp>
        <p:nvSpPr>
          <p:cNvPr id="12" name="부등호 19"/>
          <p:cNvSpPr/>
          <p:nvPr/>
        </p:nvSpPr>
        <p:spPr>
          <a:xfrm rot="16200000">
            <a:off x="3113432" y="3514084"/>
            <a:ext cx="2808311" cy="611253"/>
          </a:xfrm>
          <a:prstGeom prst="mathNotEqual">
            <a:avLst>
              <a:gd name="adj1" fmla="val 23520"/>
              <a:gd name="adj2" fmla="val 6600000"/>
              <a:gd name="adj3" fmla="val 11760"/>
            </a:avLst>
          </a:prstGeom>
          <a:solidFill>
            <a:srgbClr val="feb7a8"/>
          </a:solidFill>
          <a:ln algn="ctr">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anchor="ctr">
            <a:noAutofit/>
          </a:bodyPr>
          <a:lstStyle/>
          <a:p>
            <a:pPr algn="ctr">
              <a:defRPr lang="ko-KR" altLang="en-US"/>
            </a:pPr>
            <a:endParaRPr lang="ko-KR" altLang="en-US">
              <a:solidFill>
                <a:schemeClr val="tx1"/>
              </a:solidFill>
            </a:endParaRPr>
          </a:p>
        </p:txBody>
      </p:sp>
      <p:sp>
        <p:nvSpPr>
          <p:cNvPr id="13" name="타원 20"/>
          <p:cNvSpPr/>
          <p:nvPr/>
        </p:nvSpPr>
        <p:spPr>
          <a:xfrm>
            <a:off x="3743908" y="5007843"/>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4" name="TextBox 21"/>
          <p:cNvSpPr txBox="1"/>
          <p:nvPr/>
        </p:nvSpPr>
        <p:spPr>
          <a:xfrm>
            <a:off x="3923928" y="5651269"/>
            <a:ext cx="1440160" cy="423776"/>
          </a:xfrm>
          <a:prstGeom prst="rect">
            <a:avLst/>
          </a:prstGeom>
          <a:noFill/>
        </p:spPr>
        <p:txBody>
          <a:bodyPr wrap="square">
            <a:spAutoFit/>
          </a:bodyPr>
          <a:lstStyle/>
          <a:p>
            <a:pPr algn="ctr">
              <a:defRPr lang="ko-KR" altLang="en-US"/>
            </a:pPr>
            <a:r>
              <a:rPr lang="ko-KR" altLang="en-US" sz="2200">
                <a:solidFill>
                  <a:schemeClr val="bg1"/>
                </a:solidFill>
                <a:latin typeface="한컴 윤고딕 760"/>
                <a:ea typeface="한컴 윤고딕 760"/>
              </a:rPr>
              <a:t>일본</a:t>
            </a:r>
            <a:endParaRPr lang="en-US" altLang="ko-KR" sz="2200">
              <a:solidFill>
                <a:schemeClr val="bg1"/>
              </a:solidFill>
              <a:latin typeface="한컴 윤고딕 760"/>
              <a:ea typeface="한컴 윤고딕 760"/>
            </a:endParaRPr>
          </a:p>
        </p:txBody>
      </p:sp>
      <p:cxnSp>
        <p:nvCxnSpPr>
          <p:cNvPr id="15" name="직선 화살표 연결선 26"/>
          <p:cNvCxnSpPr/>
          <p:nvPr/>
        </p:nvCxnSpPr>
        <p:spPr>
          <a:xfrm>
            <a:off x="1763688" y="2982403"/>
            <a:ext cx="1872208" cy="2016224"/>
          </a:xfrm>
          <a:prstGeom prst="straightConnector1">
            <a:avLst/>
          </a:prstGeom>
          <a:solidFill>
            <a:schemeClr val="accent2">
              <a:lumMod val="60000"/>
              <a:lumOff val="40000"/>
            </a:schemeClr>
          </a:solidFill>
          <a:ln w="63500" algn="ctr">
            <a:solidFill>
              <a:srgbClr val="feb7a8"/>
            </a:solidFill>
            <a:headEnd type="arrow"/>
            <a:tailEnd type="arrow"/>
          </a:ln>
        </p:spPr>
        <p:style>
          <a:lnRef idx="1">
            <a:schemeClr val="dk1"/>
          </a:lnRef>
          <a:fillRef idx="0">
            <a:schemeClr val="dk1"/>
          </a:fillRef>
          <a:effectRef idx="0">
            <a:schemeClr val="dk1"/>
          </a:effectRef>
          <a:fontRef idx="minor">
            <a:schemeClr val="tx1"/>
          </a:fontRef>
        </p:style>
      </p:cxnSp>
      <p:cxnSp>
        <p:nvCxnSpPr>
          <p:cNvPr id="16" name="직선 화살표 연결선 31"/>
          <p:cNvCxnSpPr/>
          <p:nvPr/>
        </p:nvCxnSpPr>
        <p:spPr>
          <a:xfrm flipH="1">
            <a:off x="5544108" y="2934187"/>
            <a:ext cx="1692188" cy="2088232"/>
          </a:xfrm>
          <a:prstGeom prst="straightConnector1">
            <a:avLst/>
          </a:prstGeom>
          <a:solidFill>
            <a:schemeClr val="accent2">
              <a:lumMod val="60000"/>
              <a:lumOff val="40000"/>
            </a:schemeClr>
          </a:solidFill>
          <a:ln w="63500" algn="ctr">
            <a:solidFill>
              <a:srgbClr val="feb7a8"/>
            </a:solidFill>
            <a:headEnd type="arrow"/>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xmlns:mc="http://schemas.openxmlformats.org/markup-compatibility/2006" xmlns:hp="http://schemas.haansoft.com/office/presentation/8.0" mc:Ignorable="hp" hp:hslDur="500"/>
</p:sld>
</file>

<file path=ppt/slides/slide5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a:t>
            </a:r>
            <a:endParaRPr lang="ko-KR" altLang="en-US" sz="2700">
              <a:solidFill>
                <a:schemeClr val="bg1"/>
              </a:solidFill>
              <a:latin typeface="한컴 윤고딕 760"/>
              <a:ea typeface="한컴 윤고딕 760"/>
            </a:endParaRPr>
          </a:p>
        </p:txBody>
      </p:sp>
      <p:sp>
        <p:nvSpPr>
          <p:cNvPr id="4" name="타원 4"/>
          <p:cNvSpPr/>
          <p:nvPr/>
        </p:nvSpPr>
        <p:spPr>
          <a:xfrm>
            <a:off x="418958" y="1146153"/>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b="1"/>
          </a:p>
        </p:txBody>
      </p:sp>
      <p:sp>
        <p:nvSpPr>
          <p:cNvPr id="5" name="타원 5"/>
          <p:cNvSpPr/>
          <p:nvPr/>
        </p:nvSpPr>
        <p:spPr>
          <a:xfrm>
            <a:off x="3635896" y="1146153"/>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b="1"/>
          </a:p>
        </p:txBody>
      </p:sp>
      <p:sp>
        <p:nvSpPr>
          <p:cNvPr id="6" name="타원 6"/>
          <p:cNvSpPr/>
          <p:nvPr/>
        </p:nvSpPr>
        <p:spPr>
          <a:xfrm>
            <a:off x="6771109" y="1146153"/>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b="1"/>
          </a:p>
        </p:txBody>
      </p:sp>
      <p:cxnSp>
        <p:nvCxnSpPr>
          <p:cNvPr id="7" name="직선 화살표 연결선 7"/>
          <p:cNvCxnSpPr/>
          <p:nvPr/>
        </p:nvCxnSpPr>
        <p:spPr>
          <a:xfrm>
            <a:off x="2279455" y="1916832"/>
            <a:ext cx="1152128" cy="0"/>
          </a:xfrm>
          <a:prstGeom prst="straightConnector1">
            <a:avLst/>
          </a:prstGeom>
          <a:ln w="63500" algn="ctr">
            <a:solidFill>
              <a:srgbClr val="feb7a8"/>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직선 화살표 연결선 10"/>
          <p:cNvCxnSpPr/>
          <p:nvPr/>
        </p:nvCxnSpPr>
        <p:spPr>
          <a:xfrm>
            <a:off x="5511377" y="1916832"/>
            <a:ext cx="1152128" cy="0"/>
          </a:xfrm>
          <a:prstGeom prst="straightConnector1">
            <a:avLst/>
          </a:prstGeom>
          <a:ln w="63500" algn="ctr">
            <a:solidFill>
              <a:srgbClr val="feb7a8"/>
            </a:solidFill>
            <a:headEnd type="arrow"/>
            <a:tailEnd type="arrow"/>
          </a:ln>
        </p:spPr>
        <p:style>
          <a:lnRef idx="1">
            <a:schemeClr val="dk1"/>
          </a:lnRef>
          <a:fillRef idx="0">
            <a:schemeClr val="dk1"/>
          </a:fillRef>
          <a:effectRef idx="0">
            <a:schemeClr val="dk1"/>
          </a:effectRef>
          <a:fontRef idx="minor">
            <a:schemeClr val="tx1"/>
          </a:fontRef>
        </p:style>
      </p:cxnSp>
      <p:sp>
        <p:nvSpPr>
          <p:cNvPr id="9" name="TextBox 11"/>
          <p:cNvSpPr txBox="1"/>
          <p:nvPr/>
        </p:nvSpPr>
        <p:spPr>
          <a:xfrm>
            <a:off x="598978" y="1778457"/>
            <a:ext cx="1440160" cy="438963"/>
          </a:xfrm>
          <a:prstGeom prst="rect">
            <a:avLst/>
          </a:prstGeom>
          <a:noFill/>
        </p:spPr>
        <p:txBody>
          <a:bodyPr wrap="square">
            <a:spAutoFit/>
          </a:bodyPr>
          <a:lstStyle/>
          <a:p>
            <a:pPr algn="ctr">
              <a:defRPr lang="ko-KR" altLang="en-US"/>
            </a:pPr>
            <a:r>
              <a:rPr lang="ko-KR" altLang="en-US" sz="2300" b="1">
                <a:solidFill>
                  <a:schemeClr val="bg1"/>
                </a:solidFill>
                <a:latin typeface="한컴 윤고딕 760"/>
                <a:ea typeface="한컴 윤고딕 760"/>
              </a:rPr>
              <a:t>네덜란드</a:t>
            </a:r>
            <a:endParaRPr lang="en-US" altLang="ko-KR" sz="2300" b="1">
              <a:solidFill>
                <a:schemeClr val="bg1"/>
              </a:solidFill>
              <a:latin typeface="한컴 윤고딕 760"/>
              <a:ea typeface="한컴 윤고딕 760"/>
            </a:endParaRPr>
          </a:p>
        </p:txBody>
      </p:sp>
      <p:sp>
        <p:nvSpPr>
          <p:cNvPr id="10" name="TextBox 12"/>
          <p:cNvSpPr txBox="1"/>
          <p:nvPr/>
        </p:nvSpPr>
        <p:spPr>
          <a:xfrm>
            <a:off x="3815916" y="1789579"/>
            <a:ext cx="1440160" cy="437366"/>
          </a:xfrm>
          <a:prstGeom prst="rect">
            <a:avLst/>
          </a:prstGeom>
          <a:noFill/>
        </p:spPr>
        <p:txBody>
          <a:bodyPr wrap="square">
            <a:spAutoFit/>
          </a:bodyPr>
          <a:lstStyle/>
          <a:p>
            <a:pPr algn="ctr">
              <a:defRPr lang="ko-KR" altLang="en-US"/>
            </a:pPr>
            <a:r>
              <a:rPr lang="ko-KR" altLang="en-US" sz="2300" b="1">
                <a:solidFill>
                  <a:schemeClr val="bg1"/>
                </a:solidFill>
                <a:latin typeface="한컴 윤고딕 760"/>
                <a:ea typeface="한컴 윤고딕 760"/>
              </a:rPr>
              <a:t>일본</a:t>
            </a:r>
            <a:endParaRPr lang="en-US" altLang="ko-KR" sz="2300" b="1">
              <a:solidFill>
                <a:schemeClr val="bg1"/>
              </a:solidFill>
              <a:latin typeface="한컴 윤고딕 760"/>
              <a:ea typeface="한컴 윤고딕 760"/>
            </a:endParaRPr>
          </a:p>
        </p:txBody>
      </p:sp>
      <p:sp>
        <p:nvSpPr>
          <p:cNvPr id="11" name="TextBox 13"/>
          <p:cNvSpPr txBox="1"/>
          <p:nvPr/>
        </p:nvSpPr>
        <p:spPr>
          <a:xfrm>
            <a:off x="6951129" y="1792858"/>
            <a:ext cx="1440160" cy="443612"/>
          </a:xfrm>
          <a:prstGeom prst="rect">
            <a:avLst/>
          </a:prstGeom>
          <a:noFill/>
        </p:spPr>
        <p:txBody>
          <a:bodyPr wrap="square">
            <a:spAutoFit/>
          </a:bodyPr>
          <a:lstStyle/>
          <a:p>
            <a:pPr algn="ctr">
              <a:defRPr lang="ko-KR" altLang="en-US"/>
            </a:pPr>
            <a:r>
              <a:rPr lang="ko-KR" altLang="en-US" sz="2300" b="1">
                <a:solidFill>
                  <a:schemeClr val="bg1"/>
                </a:solidFill>
                <a:latin typeface="한컴 윤고딕 760"/>
                <a:ea typeface="한컴 윤고딕 760"/>
              </a:rPr>
              <a:t>영국</a:t>
            </a:r>
            <a:endParaRPr lang="en-US" altLang="ko-KR" sz="2300" b="1">
              <a:solidFill>
                <a:schemeClr val="bg1"/>
              </a:solidFill>
              <a:latin typeface="한컴 윤고딕 760"/>
              <a:ea typeface="한컴 윤고딕 760"/>
            </a:endParaRPr>
          </a:p>
        </p:txBody>
      </p:sp>
      <p:sp>
        <p:nvSpPr>
          <p:cNvPr id="12" name="TextBox 14"/>
          <p:cNvSpPr txBox="1"/>
          <p:nvPr/>
        </p:nvSpPr>
        <p:spPr>
          <a:xfrm>
            <a:off x="1043559" y="3573016"/>
            <a:ext cx="7056882" cy="3454529"/>
          </a:xfrm>
          <a:prstGeom prst="rect">
            <a:avLst/>
          </a:prstGeom>
          <a:noFill/>
        </p:spPr>
        <p:txBody>
          <a:bodyPr wrap="square">
            <a:spAutoFit/>
          </a:bodyPr>
          <a:lstStyle/>
          <a:p>
            <a:pPr lvl="0">
              <a:defRPr lang="ko-KR" altLang="en-US"/>
            </a:pPr>
            <a:r>
              <a:rPr lang="ko-KR" altLang="en-US" sz="2300" b="1">
                <a:latin typeface="한컴 윤고딕 760"/>
                <a:ea typeface="한컴 윤고딕 760"/>
              </a:rPr>
              <a:t># 막부 후기 일본과 활발한 교류를 한 네덜란드</a:t>
            </a:r>
            <a:endParaRPr lang="ko-KR" altLang="en-US" sz="2300" b="1">
              <a:latin typeface="한컴 윤고딕 760"/>
              <a:ea typeface="한컴 윤고딕 760"/>
            </a:endParaRPr>
          </a:p>
          <a:p>
            <a:pPr lvl="0">
              <a:defRPr lang="ko-KR" altLang="en-US"/>
            </a:pPr>
            <a:r>
              <a:rPr lang="en-US" altLang="ko-KR" sz="2300" b="1">
                <a:latin typeface="한컴 윤고딕 760"/>
                <a:ea typeface="한컴 윤고딕 760"/>
              </a:rPr>
              <a:t> </a:t>
            </a:r>
            <a:endParaRPr lang="en-US" altLang="ko-KR" sz="2300" b="1">
              <a:latin typeface="한컴 윤고딕 760"/>
              <a:ea typeface="한컴 윤고딕 760"/>
            </a:endParaRPr>
          </a:p>
          <a:p>
            <a:pPr lvl="0">
              <a:defRPr lang="ko-KR" altLang="en-US"/>
            </a:pPr>
            <a:endParaRPr lang="en-US" altLang="ko-KR" sz="2300" b="1">
              <a:latin typeface="한컴 윤고딕 760"/>
              <a:ea typeface="한컴 윤고딕 760"/>
            </a:endParaRPr>
          </a:p>
          <a:p>
            <a:pPr lvl="0">
              <a:defRPr lang="ko-KR" altLang="en-US"/>
            </a:pPr>
            <a:r>
              <a:rPr lang="ko-KR" altLang="en-US" sz="2300" b="1">
                <a:latin typeface="한컴 윤고딕 760"/>
                <a:ea typeface="한컴 윤고딕 760"/>
              </a:rPr>
              <a:t># 일본은 도자기</a:t>
            </a:r>
            <a:r>
              <a:rPr lang="en-US" altLang="ko-KR" sz="2300" b="1">
                <a:latin typeface="한컴 윤고딕 760"/>
                <a:ea typeface="한컴 윤고딕 760"/>
              </a:rPr>
              <a:t>, </a:t>
            </a:r>
            <a:r>
              <a:rPr lang="ko-KR" altLang="en-US" sz="2300" b="1">
                <a:latin typeface="한컴 윤고딕 760"/>
                <a:ea typeface="한컴 윤고딕 760"/>
              </a:rPr>
              <a:t>그릇 네덜란드는 무기를 서로 교류</a:t>
            </a:r>
            <a:endParaRPr lang="ko-KR" altLang="en-US" sz="2300" b="1">
              <a:latin typeface="한컴 윤고딕 760"/>
              <a:ea typeface="한컴 윤고딕 760"/>
            </a:endParaRPr>
          </a:p>
          <a:p>
            <a:pPr lvl="0">
              <a:defRPr lang="ko-KR" altLang="en-US"/>
            </a:pPr>
            <a:endParaRPr lang="en-US" altLang="ko-KR" sz="2300" b="1">
              <a:latin typeface="한컴 윤고딕 760"/>
              <a:ea typeface="한컴 윤고딕 760"/>
            </a:endParaRPr>
          </a:p>
          <a:p>
            <a:pPr lvl="0">
              <a:defRPr lang="ko-KR" altLang="en-US"/>
            </a:pPr>
            <a:endParaRPr lang="en-US" altLang="ko-KR" sz="2300" b="1">
              <a:latin typeface="한컴 윤고딕 760"/>
              <a:ea typeface="한컴 윤고딕 760"/>
            </a:endParaRPr>
          </a:p>
          <a:p>
            <a:pPr lvl="0">
              <a:defRPr lang="ko-KR" altLang="en-US"/>
            </a:pPr>
            <a:r>
              <a:rPr lang="ko-KR" altLang="en-US" sz="2300" b="1">
                <a:latin typeface="한컴 윤고딕 760"/>
                <a:ea typeface="한컴 윤고딕 760"/>
              </a:rPr>
              <a:t># 네덜란드와의 전쟁에서 패한 영국</a:t>
            </a:r>
            <a:endParaRPr lang="ko-KR" altLang="en-US" sz="2300" b="1">
              <a:latin typeface="한컴 윤고딕 760"/>
              <a:ea typeface="한컴 윤고딕 760"/>
            </a:endParaRPr>
          </a:p>
          <a:p>
            <a:pPr lvl="0">
              <a:defRPr lang="ko-KR" altLang="en-US"/>
            </a:pPr>
            <a:endParaRPr lang="en-US" altLang="ko-KR" sz="1500" b="1"/>
          </a:p>
          <a:p>
            <a:pPr lvl="0">
              <a:defRPr lang="ko-KR" altLang="en-US"/>
            </a:pPr>
            <a:endParaRPr lang="en-US" altLang="ko-KR" sz="1500" b="1"/>
          </a:p>
          <a:p>
            <a:pPr lvl="0">
              <a:defRPr lang="ko-KR" altLang="en-US"/>
            </a:pPr>
            <a:endParaRPr lang="en-US" altLang="ko-KR" sz="1500" b="1"/>
          </a:p>
          <a:p>
            <a:pPr lvl="0">
              <a:defRPr lang="ko-KR" altLang="en-US"/>
            </a:pPr>
            <a:endParaRPr lang="ko-KR" altLang="en-US" sz="1500" b="1"/>
          </a:p>
        </p:txBody>
      </p:sp>
    </p:spTree>
  </p:cSld>
  <p:clrMapOvr>
    <a:masterClrMapping/>
  </p:clrMapOvr>
  <p:transition xmlns:mc="http://schemas.openxmlformats.org/markup-compatibility/2006" xmlns:hp="http://schemas.haansoft.com/office/presentation/8.0" mc:Ignorable="hp" hp:hslDur="500"/>
</p:sld>
</file>

<file path=ppt/slides/slide5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a:t>
            </a:r>
            <a:endParaRPr lang="ko-KR" altLang="en-US" sz="2700">
              <a:solidFill>
                <a:schemeClr val="bg1"/>
              </a:solidFill>
              <a:latin typeface="한컴 윤고딕 760"/>
              <a:ea typeface="한컴 윤고딕 760"/>
            </a:endParaRPr>
          </a:p>
        </p:txBody>
      </p:sp>
      <p:pic>
        <p:nvPicPr>
          <p:cNvPr id="4" name="Picture 5"/>
          <p:cNvPicPr>
            <a:picLocks noChangeAspect="1" noChangeArrowheads="1"/>
          </p:cNvPicPr>
          <p:nvPr/>
        </p:nvPicPr>
        <p:blipFill rotWithShape="1">
          <a:blip r:embed="rId2"/>
          <a:srcRect/>
          <a:stretch>
            <a:fillRect/>
          </a:stretch>
        </p:blipFill>
        <p:spPr>
          <a:xfrm>
            <a:off x="327407" y="1340739"/>
            <a:ext cx="3888432" cy="5154550"/>
          </a:xfrm>
          <a:prstGeom prst="rect">
            <a:avLst/>
          </a:prstGeom>
          <a:noFill/>
          <a:ln>
            <a:noFill/>
          </a:ln>
          <a:effectLst/>
        </p:spPr>
      </p:pic>
      <p:cxnSp>
        <p:nvCxnSpPr>
          <p:cNvPr id="5" name=""/>
          <p:cNvCxnSpPr/>
          <p:nvPr/>
        </p:nvCxnSpPr>
        <p:spPr>
          <a:xfrm rot="16200000" flipH="1">
            <a:off x="1778698" y="3918014"/>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
          <p:cNvSpPr txBox="1"/>
          <p:nvPr/>
        </p:nvSpPr>
        <p:spPr>
          <a:xfrm>
            <a:off x="5076063" y="1556766"/>
            <a:ext cx="3672459" cy="365379"/>
          </a:xfrm>
          <a:prstGeom prst="rect">
            <a:avLst/>
          </a:prstGeom>
        </p:spPr>
        <p:txBody>
          <a:bodyPr wrap="square">
            <a:spAutoFit/>
          </a:bodyPr>
          <a:p>
            <a:pPr>
              <a:defRPr lang="ko-KR" altLang="en-US"/>
            </a:pPr>
            <a:endParaRPr lang="ko-KR" altLang="en-US"/>
          </a:p>
        </p:txBody>
      </p:sp>
      <p:sp>
        <p:nvSpPr>
          <p:cNvPr id="7" name="TextBox 6"/>
          <p:cNvSpPr txBox="1"/>
          <p:nvPr/>
        </p:nvSpPr>
        <p:spPr>
          <a:xfrm>
            <a:off x="4572000" y="1268730"/>
            <a:ext cx="4644516" cy="6044564"/>
          </a:xfrm>
          <a:prstGeom prst="rect">
            <a:avLst/>
          </a:prstGeom>
          <a:noFill/>
        </p:spPr>
        <p:txBody>
          <a:bodyPr wrap="square">
            <a:spAutoFit/>
          </a:bodyPr>
          <a:lstStyle/>
          <a:p>
            <a:pPr lvl="0">
              <a:defRPr lang="ko-KR" altLang="en-US"/>
            </a:pPr>
            <a:r>
              <a:rPr lang="ko-KR" altLang="en-US" sz="2300">
                <a:latin typeface="한컴 윤고딕 760"/>
                <a:ea typeface="한컴 윤고딕 760"/>
              </a:rPr>
              <a:t># 주인장을 부여받은 상선</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 대명으로는 시마즈 이에히사</a:t>
            </a:r>
            <a:r>
              <a:rPr lang="en-US" altLang="ko-KR" sz="2300">
                <a:latin typeface="한컴 윤고딕 760"/>
                <a:ea typeface="한컴 윤고딕 760"/>
              </a:rPr>
              <a:t>, </a:t>
            </a:r>
            <a:r>
              <a:rPr lang="ko-KR" altLang="en-US" sz="2300">
                <a:latin typeface="한컴 윤고딕 760"/>
                <a:ea typeface="한컴 윤고딕 760"/>
              </a:rPr>
              <a:t>마쓰라 시게노부</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수출 품목에는 은</a:t>
            </a:r>
            <a:r>
              <a:rPr lang="en-US" altLang="ko-KR" sz="2300">
                <a:latin typeface="한컴 윤고딕 760"/>
                <a:ea typeface="한컴 윤고딕 760"/>
              </a:rPr>
              <a:t>, </a:t>
            </a:r>
            <a:r>
              <a:rPr lang="ko-KR" altLang="en-US" sz="2300">
                <a:latin typeface="한컴 윤고딕 760"/>
                <a:ea typeface="한컴 윤고딕 760"/>
              </a:rPr>
              <a:t>동</a:t>
            </a:r>
            <a:r>
              <a:rPr lang="en-US" altLang="ko-KR" sz="2300">
                <a:latin typeface="한컴 윤고딕 760"/>
                <a:ea typeface="한컴 윤고딕 760"/>
              </a:rPr>
              <a:t>, </a:t>
            </a:r>
            <a:r>
              <a:rPr lang="ko-KR" altLang="en-US" sz="2300">
                <a:latin typeface="한컴 윤고딕 760"/>
                <a:ea typeface="한컴 윤고딕 760"/>
              </a:rPr>
              <a:t>철 등이 있음</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동남 아시아 각지로 활동 영역을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넓히는 계기</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도쿠가와의 주인을 게양한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일본상선</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쇼군의 대표자로 생각됨</a:t>
            </a:r>
            <a:endParaRPr lang="ko-KR" altLang="en-US" sz="2300">
              <a:latin typeface="한컴 윤고딕 760"/>
              <a:ea typeface="한컴 윤고딕 760"/>
            </a:endParaRPr>
          </a:p>
          <a:p>
            <a:pPr lvl="0">
              <a:defRPr lang="ko-KR" altLang="en-US"/>
            </a:pPr>
            <a:endParaRPr lang="en-US" altLang="ko-KR" sz="1500"/>
          </a:p>
          <a:p>
            <a:pPr lvl="0">
              <a:defRPr lang="ko-KR" altLang="en-US"/>
            </a:pPr>
            <a:endParaRPr lang="en-US" altLang="ko-KR" sz="1500"/>
          </a:p>
          <a:p>
            <a:pPr lvl="0">
              <a:defRPr lang="ko-KR" altLang="en-US"/>
            </a:pPr>
            <a:endParaRPr lang="ko-KR" altLang="en-US" sz="1500"/>
          </a:p>
        </p:txBody>
      </p:sp>
    </p:spTree>
  </p:cSld>
  <p:clrMapOvr>
    <a:masterClrMapping/>
  </p:clrMapOvr>
  <p:transition xmlns:mc="http://schemas.openxmlformats.org/markup-compatibility/2006" xmlns:hp="http://schemas.haansoft.com/office/presentation/8.0" mc:Ignorable="hp" hp:hslDur="500"/>
</p:sld>
</file>

<file path=ppt/slides/slide5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a:t>
            </a:r>
            <a:endParaRPr lang="ko-KR" altLang="en-US" sz="2700">
              <a:solidFill>
                <a:schemeClr val="bg1"/>
              </a:solidFill>
              <a:latin typeface="한컴 윤고딕 760"/>
              <a:ea typeface="한컴 윤고딕 760"/>
            </a:endParaRPr>
          </a:p>
        </p:txBody>
      </p:sp>
      <p:pic>
        <p:nvPicPr>
          <p:cNvPr id="4" name="Picture 2" descr="조선통신사 행렬과 구경을 나온 일본인들(ⓒ국사편찬위원회 『한국문화사』 29권)"/>
          <p:cNvPicPr>
            <a:picLocks noChangeAspect="1" noChangeArrowheads="1"/>
          </p:cNvPicPr>
          <p:nvPr/>
        </p:nvPicPr>
        <p:blipFill rotWithShape="1">
          <a:blip r:embed="rId2"/>
          <a:srcRect/>
          <a:stretch>
            <a:fillRect/>
          </a:stretch>
        </p:blipFill>
        <p:spPr>
          <a:xfrm>
            <a:off x="251460" y="1340739"/>
            <a:ext cx="3888000" cy="5154550"/>
          </a:xfrm>
          <a:prstGeom prst="rect">
            <a:avLst/>
          </a:prstGeom>
          <a:noFill/>
        </p:spPr>
      </p:pic>
      <p:cxnSp>
        <p:nvCxnSpPr>
          <p:cNvPr id="5" name=""/>
          <p:cNvCxnSpPr/>
          <p:nvPr/>
        </p:nvCxnSpPr>
        <p:spPr>
          <a:xfrm rot="16200000" flipH="1">
            <a:off x="1778698" y="3918014"/>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4"/>
          <p:cNvSpPr txBox="1"/>
          <p:nvPr/>
        </p:nvSpPr>
        <p:spPr>
          <a:xfrm>
            <a:off x="4487410" y="1597302"/>
            <a:ext cx="4644516" cy="5563592"/>
          </a:xfrm>
          <a:prstGeom prst="rect">
            <a:avLst/>
          </a:prstGeom>
          <a:noFill/>
        </p:spPr>
        <p:txBody>
          <a:bodyPr wrap="square">
            <a:spAutoFit/>
          </a:bodyPr>
          <a:lstStyle/>
          <a:p>
            <a:pPr lvl="0">
              <a:defRPr lang="ko-KR" altLang="en-US"/>
            </a:pPr>
            <a:r>
              <a:rPr lang="ko-KR" altLang="en-US" sz="2300">
                <a:latin typeface="한컴 윤고딕 760"/>
                <a:ea typeface="한컴 윤고딕 760"/>
              </a:rPr>
              <a:t># 정사와 부사를 비롯하여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수백여 명의 사절단</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a:t>
            </a:r>
            <a:r>
              <a:rPr lang="en-US" altLang="ko-KR" sz="2300">
                <a:latin typeface="한컴 윤고딕 760"/>
                <a:ea typeface="한컴 윤고딕 760"/>
              </a:rPr>
              <a:t>1811</a:t>
            </a:r>
            <a:r>
              <a:rPr lang="ko-KR" altLang="en-US" sz="2300">
                <a:latin typeface="한컴 윤고딕 760"/>
                <a:ea typeface="한컴 윤고딕 760"/>
              </a:rPr>
              <a:t>년까지 총 </a:t>
            </a:r>
            <a:r>
              <a:rPr lang="en-US" altLang="ko-KR" sz="2300">
                <a:latin typeface="한컴 윤고딕 760"/>
                <a:ea typeface="한컴 윤고딕 760"/>
              </a:rPr>
              <a:t>9</a:t>
            </a:r>
            <a:r>
              <a:rPr lang="ko-KR" altLang="en-US" sz="2300">
                <a:latin typeface="한컴 윤고딕 760"/>
                <a:ea typeface="한컴 윤고딕 760"/>
              </a:rPr>
              <a:t>회 통신사 파견</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근세시기에 조선과 일본의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교류 창구</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일본은 조선에게 동서 양의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지식을 전달</a:t>
            </a:r>
            <a:endParaRPr lang="ko-KR" altLang="en-US" sz="2300">
              <a:latin typeface="한컴 윤고딕 760"/>
              <a:ea typeface="한컴 윤고딕 760"/>
            </a:endParaRPr>
          </a:p>
          <a:p>
            <a:pPr lvl="0">
              <a:defRPr lang="ko-KR" altLang="en-US"/>
            </a:pPr>
            <a:endParaRPr lang="en-US" altLang="ko-KR" sz="2300">
              <a:latin typeface="한컴 윤고딕 760"/>
              <a:ea typeface="한컴 윤고딕 760"/>
            </a:endParaRPr>
          </a:p>
          <a:p>
            <a:pPr lvl="0">
              <a:defRPr lang="ko-KR" altLang="en-US"/>
            </a:pPr>
            <a:r>
              <a:rPr lang="ko-KR" altLang="en-US" sz="2300">
                <a:latin typeface="한컴 윤고딕 760"/>
                <a:ea typeface="한컴 윤고딕 760"/>
              </a:rPr>
              <a:t># </a:t>
            </a:r>
            <a:r>
              <a:rPr lang="en-US" altLang="ko-KR" sz="2300">
                <a:latin typeface="한컴 윤고딕 760"/>
                <a:ea typeface="한컴 윤고딕 760"/>
              </a:rPr>
              <a:t>1811</a:t>
            </a:r>
            <a:r>
              <a:rPr lang="ko-KR" altLang="en-US" sz="2300">
                <a:latin typeface="한컴 윤고딕 760"/>
                <a:ea typeface="한컴 윤고딕 760"/>
              </a:rPr>
              <a:t>년 통신사는 대마도에서 </a:t>
            </a:r>
            <a:endParaRPr lang="ko-KR" altLang="en-US" sz="2300">
              <a:latin typeface="한컴 윤고딕 760"/>
              <a:ea typeface="한컴 윤고딕 760"/>
            </a:endParaRPr>
          </a:p>
          <a:p>
            <a:pPr lvl="0">
              <a:defRPr lang="ko-KR" altLang="en-US"/>
            </a:pPr>
            <a:r>
              <a:rPr lang="ko-KR" altLang="en-US" sz="2300">
                <a:latin typeface="한컴 윤고딕 760"/>
                <a:ea typeface="한컴 윤고딕 760"/>
              </a:rPr>
              <a:t>   역지통신으로 거행</a:t>
            </a:r>
            <a:endParaRPr lang="ko-KR" altLang="en-US" sz="2300">
              <a:latin typeface="한컴 윤고딕 760"/>
              <a:ea typeface="한컴 윤고딕 760"/>
            </a:endParaRPr>
          </a:p>
          <a:p>
            <a:pPr lvl="0">
              <a:defRPr lang="ko-KR" altLang="en-US"/>
            </a:pPr>
            <a:endParaRPr lang="en-US" altLang="ko-KR" sz="1500"/>
          </a:p>
          <a:p>
            <a:pPr lvl="0">
              <a:defRPr lang="ko-KR" altLang="en-US"/>
            </a:pPr>
            <a:endParaRPr lang="en-US" altLang="ko-KR" sz="1500"/>
          </a:p>
          <a:p>
            <a:pPr lvl="0">
              <a:defRPr lang="ko-KR" altLang="en-US"/>
            </a:pPr>
            <a:endParaRPr lang="en-US" altLang="ko-KR" sz="1500"/>
          </a:p>
          <a:p>
            <a:pPr lvl="0">
              <a:defRPr lang="ko-KR" altLang="en-US"/>
            </a:pPr>
            <a:endParaRPr lang="ko-KR" altLang="en-US" sz="1500"/>
          </a:p>
        </p:txBody>
      </p:sp>
    </p:spTree>
  </p:cSld>
  <p:clrMapOvr>
    <a:masterClrMapping/>
  </p:clrMapOvr>
  <p:transition xmlns:mc="http://schemas.openxmlformats.org/markup-compatibility/2006" xmlns:hp="http://schemas.haansoft.com/office/presentation/8.0" mc:Ignorable="hp" hp:hslDur="500"/>
</p:sld>
</file>

<file path=ppt/slides/slide5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7" name="타원 5"/>
          <p:cNvSpPr/>
          <p:nvPr/>
        </p:nvSpPr>
        <p:spPr>
          <a:xfrm>
            <a:off x="5976156" y="1124797"/>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06) 일본사회와 역사 _ 근세시대 : 대외교류</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6. 근세시대 대외교류 </a:t>
            </a:r>
            <a:endParaRPr lang="ko-KR" altLang="en-US" sz="2700">
              <a:solidFill>
                <a:schemeClr val="bg1"/>
              </a:solidFill>
              <a:latin typeface="한컴 윤고딕 760"/>
              <a:ea typeface="한컴 윤고딕 760"/>
            </a:endParaRPr>
          </a:p>
        </p:txBody>
      </p:sp>
      <p:sp>
        <p:nvSpPr>
          <p:cNvPr id="9" name="타원 4"/>
          <p:cNvSpPr/>
          <p:nvPr/>
        </p:nvSpPr>
        <p:spPr>
          <a:xfrm>
            <a:off x="1081737" y="1124797"/>
            <a:ext cx="1800200" cy="1656184"/>
          </a:xfrm>
          <a:prstGeom prst="ellipse">
            <a:avLst/>
          </a:prstGeom>
          <a:solidFill>
            <a:srgbClr val="ffa49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0" name="TextBox 6"/>
          <p:cNvSpPr txBox="1"/>
          <p:nvPr/>
        </p:nvSpPr>
        <p:spPr>
          <a:xfrm>
            <a:off x="1295636" y="4648490"/>
            <a:ext cx="1440160" cy="359755"/>
          </a:xfrm>
          <a:prstGeom prst="rect">
            <a:avLst/>
          </a:prstGeom>
          <a:noFill/>
        </p:spPr>
        <p:txBody>
          <a:bodyPr wrap="square">
            <a:spAutoFit/>
          </a:bodyPr>
          <a:lstStyle/>
          <a:p>
            <a:pPr algn="ctr">
              <a:defRPr lang="ko-KR" altLang="en-US"/>
            </a:pPr>
            <a:r>
              <a:rPr lang="ko-KR" altLang="en-US">
                <a:solidFill>
                  <a:schemeClr val="bg1"/>
                </a:solidFill>
              </a:rPr>
              <a:t>미국</a:t>
            </a:r>
            <a:endParaRPr lang="en-US" altLang="ko-KR">
              <a:solidFill>
                <a:schemeClr val="bg1"/>
              </a:solidFill>
            </a:endParaRPr>
          </a:p>
        </p:txBody>
      </p:sp>
      <p:sp>
        <p:nvSpPr>
          <p:cNvPr id="11" name="TextBox 7"/>
          <p:cNvSpPr txBox="1"/>
          <p:nvPr/>
        </p:nvSpPr>
        <p:spPr>
          <a:xfrm>
            <a:off x="6156176" y="4576482"/>
            <a:ext cx="1440160" cy="369332"/>
          </a:xfrm>
          <a:prstGeom prst="rect">
            <a:avLst/>
          </a:prstGeom>
          <a:noFill/>
        </p:spPr>
        <p:txBody>
          <a:bodyPr wrap="square">
            <a:spAutoFit/>
          </a:bodyPr>
          <a:lstStyle/>
          <a:p>
            <a:pPr algn="ctr">
              <a:defRPr lang="ko-KR" altLang="en-US"/>
            </a:pPr>
            <a:r>
              <a:rPr lang="ko-KR" altLang="en-US">
                <a:solidFill>
                  <a:schemeClr val="bg1"/>
                </a:solidFill>
              </a:rPr>
              <a:t>   일본</a:t>
            </a:r>
            <a:endParaRPr lang="en-US" altLang="ko-KR">
              <a:solidFill>
                <a:schemeClr val="bg1"/>
              </a:solidFill>
            </a:endParaRPr>
          </a:p>
        </p:txBody>
      </p:sp>
      <p:cxnSp>
        <p:nvCxnSpPr>
          <p:cNvPr id="12" name="직선 화살표 연결선 8"/>
          <p:cNvCxnSpPr/>
          <p:nvPr/>
        </p:nvCxnSpPr>
        <p:spPr>
          <a:xfrm>
            <a:off x="3059832" y="1988893"/>
            <a:ext cx="2664296" cy="0"/>
          </a:xfrm>
          <a:prstGeom prst="straightConnector1">
            <a:avLst/>
          </a:prstGeom>
          <a:solidFill>
            <a:schemeClr val="accent2">
              <a:lumMod val="70000"/>
            </a:schemeClr>
          </a:solidFill>
          <a:ln w="63500" algn="ctr">
            <a:solidFill>
              <a:srgbClr val="feb7a8"/>
            </a:solidFill>
            <a:headEnd type="arrow"/>
            <a:tailEnd type="arrow"/>
          </a:ln>
        </p:spPr>
        <p:style>
          <a:lnRef idx="1">
            <a:schemeClr val="dk1"/>
          </a:lnRef>
          <a:fillRef idx="0">
            <a:schemeClr val="dk1"/>
          </a:fillRef>
          <a:effectRef idx="0">
            <a:schemeClr val="dk1"/>
          </a:effectRef>
          <a:fontRef idx="minor">
            <a:schemeClr val="tx1"/>
          </a:fontRef>
        </p:style>
      </p:cxnSp>
      <p:pic>
        <p:nvPicPr>
          <p:cNvPr id="13" name="Picture 2" descr="에도막부 말기에 대한 이미지 검색결과"/>
          <p:cNvPicPr>
            <a:picLocks noChangeAspect="1" noChangeArrowheads="1"/>
          </p:cNvPicPr>
          <p:nvPr/>
        </p:nvPicPr>
        <p:blipFill rotWithShape="1">
          <a:blip r:embed="rId2"/>
          <a:srcRect/>
          <a:stretch>
            <a:fillRect/>
          </a:stretch>
        </p:blipFill>
        <p:spPr>
          <a:xfrm>
            <a:off x="2015716" y="4149133"/>
            <a:ext cx="5076564" cy="2376254"/>
          </a:xfrm>
          <a:prstGeom prst="rect">
            <a:avLst/>
          </a:prstGeom>
          <a:noFill/>
        </p:spPr>
      </p:pic>
      <p:sp>
        <p:nvSpPr>
          <p:cNvPr id="14" name="아래쪽 화살표 11"/>
          <p:cNvSpPr/>
          <p:nvPr/>
        </p:nvSpPr>
        <p:spPr>
          <a:xfrm>
            <a:off x="4139952" y="2276925"/>
            <a:ext cx="576064" cy="1512168"/>
          </a:xfrm>
          <a:prstGeom prst="downArrow">
            <a:avLst>
              <a:gd name="adj1" fmla="val 50000"/>
              <a:gd name="adj2" fmla="val 50000"/>
            </a:avLst>
          </a:prstGeom>
          <a:solidFill>
            <a:srgbClr val="feb7a8"/>
          </a:solidFill>
          <a:ln algn="ctr">
            <a:solidFill>
              <a:srgbClr val="feb7a8"/>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5" name="TextBox 14"/>
          <p:cNvSpPr txBox="1"/>
          <p:nvPr/>
        </p:nvSpPr>
        <p:spPr>
          <a:xfrm>
            <a:off x="1261757" y="1768223"/>
            <a:ext cx="1440160" cy="439672"/>
          </a:xfrm>
          <a:prstGeom prst="rect">
            <a:avLst/>
          </a:prstGeom>
          <a:noFill/>
        </p:spPr>
        <p:txBody>
          <a:bodyPr wrap="square">
            <a:spAutoFit/>
          </a:bodyPr>
          <a:lstStyle/>
          <a:p>
            <a:pPr algn="ctr">
              <a:defRPr lang="ko-KR" altLang="en-US"/>
            </a:pPr>
            <a:r>
              <a:rPr lang="ko-KR" altLang="en-US" sz="2300">
                <a:solidFill>
                  <a:schemeClr val="bg1"/>
                </a:solidFill>
                <a:latin typeface="한컴 윤고딕 760"/>
                <a:ea typeface="한컴 윤고딕 760"/>
              </a:rPr>
              <a:t>미국</a:t>
            </a:r>
            <a:endParaRPr lang="en-US" altLang="ko-KR" sz="2300">
              <a:solidFill>
                <a:schemeClr val="bg1"/>
              </a:solidFill>
              <a:latin typeface="한컴 윤고딕 760"/>
              <a:ea typeface="한컴 윤고딕 760"/>
            </a:endParaRPr>
          </a:p>
        </p:txBody>
      </p:sp>
      <p:sp>
        <p:nvSpPr>
          <p:cNvPr id="16" name="TextBox 15"/>
          <p:cNvSpPr txBox="1"/>
          <p:nvPr/>
        </p:nvSpPr>
        <p:spPr>
          <a:xfrm>
            <a:off x="6156176" y="1768223"/>
            <a:ext cx="1440160" cy="439672"/>
          </a:xfrm>
          <a:prstGeom prst="rect">
            <a:avLst/>
          </a:prstGeom>
          <a:noFill/>
        </p:spPr>
        <p:txBody>
          <a:bodyPr wrap="square">
            <a:spAutoFit/>
          </a:bodyPr>
          <a:lstStyle/>
          <a:p>
            <a:pPr algn="ctr">
              <a:defRPr lang="ko-KR" altLang="en-US"/>
            </a:pPr>
            <a:r>
              <a:rPr lang="ko-KR" altLang="en-US" sz="2300">
                <a:solidFill>
                  <a:schemeClr val="bg1"/>
                </a:solidFill>
                <a:latin typeface="한컴 윤고딕 760"/>
                <a:ea typeface="한컴 윤고딕 760"/>
              </a:rPr>
              <a:t>일본</a:t>
            </a:r>
            <a:endParaRPr lang="en-US" altLang="ko-KR" sz="2300">
              <a:solidFill>
                <a:schemeClr val="bg1"/>
              </a:solidFill>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1-2. 사농공상 : 상인</a:t>
            </a:r>
            <a:r>
              <a:rPr lang="ko-KR" altLang="ko-KR" sz="2700" b="1">
                <a:latin typeface="한컴 윤고딕 760"/>
                <a:ea typeface="한컴 윤고딕 760"/>
              </a:rPr>
              <a:t>·</a:t>
            </a:r>
            <a:r>
              <a:rPr lang="ko-KR" altLang="en-US" sz="2700">
                <a:latin typeface="한컴 윤고딕 760"/>
                <a:ea typeface="한컴 윤고딕 760"/>
              </a:rPr>
              <a:t>공인</a:t>
            </a:r>
            <a:endParaRPr lang="ko-KR" altLang="en-US" sz="2700">
              <a:latin typeface="한컴 윤고딕 760"/>
              <a:ea typeface="한컴 윤고딕 760"/>
            </a:endParaRPr>
          </a:p>
        </p:txBody>
      </p:sp>
      <p:cxnSp>
        <p:nvCxnSpPr>
          <p:cNvPr id="4" name=""/>
          <p:cNvCxnSpPr/>
          <p:nvPr/>
        </p:nvCxnSpPr>
        <p:spPr>
          <a:xfrm rot="16200000" flipH="1">
            <a:off x="914590" y="4020120"/>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
          <p:cNvPicPr>
            <a:picLocks noChangeAspect="1"/>
          </p:cNvPicPr>
          <p:nvPr/>
        </p:nvPicPr>
        <p:blipFill rotWithShape="1">
          <a:blip r:embed="rId2"/>
          <a:stretch>
            <a:fillRect/>
          </a:stretch>
        </p:blipFill>
        <p:spPr>
          <a:xfrm>
            <a:off x="179450" y="1844801"/>
            <a:ext cx="3072003" cy="3888486"/>
          </a:xfrm>
          <a:prstGeom prst="rect">
            <a:avLst/>
          </a:prstGeom>
        </p:spPr>
      </p:pic>
      <p:sp>
        <p:nvSpPr>
          <p:cNvPr id="6" name=""/>
          <p:cNvSpPr txBox="1"/>
          <p:nvPr/>
        </p:nvSpPr>
        <p:spPr>
          <a:xfrm>
            <a:off x="3635882" y="2852928"/>
            <a:ext cx="5508118" cy="1840992"/>
          </a:xfrm>
          <a:prstGeom prst="rect">
            <a:avLst/>
          </a:prstGeom>
        </p:spPr>
        <p:txBody>
          <a:bodyPr wrap="square">
            <a:spAutoFit/>
          </a:bodyPr>
          <a:p>
            <a:pPr>
              <a:defRPr lang="ko-KR" altLang="en-US"/>
            </a:pPr>
            <a:r>
              <a:rPr lang="ko-KR" altLang="en-US" sz="2300">
                <a:latin typeface="한컴 윤고딕 760"/>
                <a:ea typeface="한컴 윤고딕 760"/>
              </a:rPr>
              <a:t># 조카마치 또는 교통의 요지에서 거주</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상인과 공인들 중 도시상공업자는 '조닌'</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조닌은 무사거주지역과 분리되어 생활</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1-2. 사농공상 : </a:t>
            </a:r>
            <a:r>
              <a:rPr lang="ko-KR" altLang="en-US" sz="2700">
                <a:latin typeface="한컴 윤고딕 760"/>
                <a:ea typeface="한컴 윤고딕 760"/>
              </a:rPr>
              <a:t>농민</a:t>
            </a:r>
            <a:endParaRPr lang="ko-KR" altLang="en-US" sz="2700">
              <a:latin typeface="한컴 윤고딕 760"/>
              <a:ea typeface="한컴 윤고딕 760"/>
            </a:endParaRPr>
          </a:p>
        </p:txBody>
      </p:sp>
      <p:cxnSp>
        <p:nvCxnSpPr>
          <p:cNvPr id="4" name=""/>
          <p:cNvCxnSpPr/>
          <p:nvPr/>
        </p:nvCxnSpPr>
        <p:spPr>
          <a:xfrm rot="16200000" flipH="1">
            <a:off x="1346644" y="4020120"/>
            <a:ext cx="5154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
          <p:cNvPicPr>
            <a:picLocks noChangeAspect="1"/>
          </p:cNvPicPr>
          <p:nvPr/>
        </p:nvPicPr>
        <p:blipFill rotWithShape="1">
          <a:blip r:embed="rId2"/>
          <a:stretch>
            <a:fillRect/>
          </a:stretch>
        </p:blipFill>
        <p:spPr>
          <a:xfrm>
            <a:off x="107442" y="1628775"/>
            <a:ext cx="3600450" cy="4752594"/>
          </a:xfrm>
          <a:prstGeom prst="rect">
            <a:avLst/>
          </a:prstGeom>
        </p:spPr>
      </p:pic>
      <p:sp>
        <p:nvSpPr>
          <p:cNvPr id="6" name=""/>
          <p:cNvSpPr txBox="1"/>
          <p:nvPr/>
        </p:nvSpPr>
        <p:spPr>
          <a:xfrm>
            <a:off x="3995928" y="2776537"/>
            <a:ext cx="5148072" cy="2193608"/>
          </a:xfrm>
          <a:prstGeom prst="rect">
            <a:avLst/>
          </a:prstGeom>
        </p:spPr>
        <p:txBody>
          <a:bodyPr wrap="square">
            <a:spAutoFit/>
          </a:bodyPr>
          <a:p>
            <a:pPr>
              <a:defRPr lang="ko-KR" altLang="en-US"/>
            </a:pPr>
            <a:r>
              <a:rPr lang="ko-KR" altLang="en-US" sz="2300">
                <a:latin typeface="한컴 윤고딕 760"/>
                <a:ea typeface="한컴 윤고딕 760"/>
              </a:rPr>
              <a:t># 농민은 '햐쿠쇼' </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이들은 원칙적으로 조닌이 될 수 없음</a:t>
            </a:r>
            <a:endParaRPr lang="ko-KR" altLang="en-US" sz="2300">
              <a:latin typeface="한컴 윤고딕 760"/>
              <a:ea typeface="한컴 윤고딕 760"/>
            </a:endParaRPr>
          </a:p>
          <a:p>
            <a:pPr>
              <a:defRPr lang="ko-KR" altLang="en-US"/>
            </a:pP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조닌 = 도시에 거주, 절대적 소비층</a:t>
            </a:r>
            <a:endParaRPr lang="ko-KR" altLang="en-US" sz="2300">
              <a:latin typeface="한컴 윤고딕 760"/>
              <a:ea typeface="한컴 윤고딕 760"/>
            </a:endParaRPr>
          </a:p>
          <a:p>
            <a:pPr>
              <a:defRPr lang="ko-KR" altLang="en-US"/>
            </a:pPr>
            <a:r>
              <a:rPr lang="ko-KR" altLang="en-US" sz="2300">
                <a:latin typeface="한컴 윤고딕 760"/>
                <a:ea typeface="한컴 윤고딕 760"/>
              </a:rPr>
              <a:t>   햐쿠쇼 = 농촌에 거주, 농업생산</a:t>
            </a:r>
            <a:endParaRPr lang="ko-KR" altLang="en-US" sz="2300">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pic>
        <p:nvPicPr>
          <p:cNvPr id="19" name=""/>
          <p:cNvPicPr>
            <a:picLocks noChangeAspect="1"/>
          </p:cNvPicPr>
          <p:nvPr/>
        </p:nvPicPr>
        <p:blipFill rotWithShape="1">
          <a:blip r:embed="rId2"/>
          <a:stretch>
            <a:fillRect/>
          </a:stretch>
        </p:blipFill>
        <p:spPr>
          <a:xfrm>
            <a:off x="332112" y="1121177"/>
            <a:ext cx="8479775" cy="5335735"/>
          </a:xfrm>
          <a:prstGeom prst="rect">
            <a:avLst/>
          </a:prstGeom>
        </p:spPr>
      </p:pic>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sp>
        <p:nvSpPr>
          <p:cNvPr id="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1-3. 무사의 특권</a:t>
            </a:r>
            <a:endParaRPr lang="ko-KR" altLang="en-US" sz="2700">
              <a:solidFill>
                <a:schemeClr val="bg1"/>
              </a:solidFill>
              <a:latin typeface="한컴 윤고딕 760"/>
              <a:ea typeface="한컴 윤고딕 760"/>
            </a:endParaRPr>
          </a:p>
        </p:txBody>
      </p:sp>
      <p:sp>
        <p:nvSpPr>
          <p:cNvPr id="20" name=""/>
          <p:cNvSpPr/>
          <p:nvPr/>
        </p:nvSpPr>
        <p:spPr>
          <a:xfrm>
            <a:off x="332112" y="1121177"/>
            <a:ext cx="8488420" cy="5335735"/>
          </a:xfrm>
          <a:prstGeom prst="rect">
            <a:avLst/>
          </a:prstGeom>
          <a:solidFill>
            <a:schemeClr val="bg1">
              <a:alpha val="70000"/>
            </a:schemeClr>
          </a:solidFill>
          <a:ln algn="ctr">
            <a:solidFill>
              <a:schemeClr val="tx1">
                <a:lumMod val="40000"/>
                <a:lumOff val="60000"/>
              </a:schemeClr>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b="1"/>
          </a:p>
        </p:txBody>
      </p:sp>
      <p:sp>
        <p:nvSpPr>
          <p:cNvPr id="7" name=""/>
          <p:cNvSpPr/>
          <p:nvPr/>
        </p:nvSpPr>
        <p:spPr>
          <a:xfrm>
            <a:off x="1035970" y="2884932"/>
            <a:ext cx="1599374" cy="1664208"/>
          </a:xfrm>
          <a:prstGeom prst="ellipse">
            <a:avLst/>
          </a:prstGeom>
          <a:noFill/>
          <a:ln w="101600" algn="ctr">
            <a:solidFill>
              <a:srgbClr val="e84f42"/>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11" name=""/>
          <p:cNvSpPr/>
          <p:nvPr/>
        </p:nvSpPr>
        <p:spPr>
          <a:xfrm>
            <a:off x="899540" y="2780918"/>
            <a:ext cx="1872234" cy="1872234"/>
          </a:xfrm>
          <a:prstGeom prst="ellipse">
            <a:avLst/>
          </a:prstGeom>
          <a:noFill/>
          <a:ln w="28575" algn="ctr">
            <a:solidFill>
              <a:srgbClr val="e84f42"/>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4" name=""/>
          <p:cNvSpPr/>
          <p:nvPr/>
        </p:nvSpPr>
        <p:spPr>
          <a:xfrm>
            <a:off x="6364636" y="2956941"/>
            <a:ext cx="1599374" cy="1664208"/>
          </a:xfrm>
          <a:prstGeom prst="ellipse">
            <a:avLst/>
          </a:prstGeom>
          <a:noFill/>
          <a:ln w="101600" algn="ctr">
            <a:solidFill>
              <a:srgbClr val="e84f42"/>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5" name=""/>
          <p:cNvSpPr/>
          <p:nvPr/>
        </p:nvSpPr>
        <p:spPr>
          <a:xfrm>
            <a:off x="6228207" y="2852928"/>
            <a:ext cx="1872234" cy="1872234"/>
          </a:xfrm>
          <a:prstGeom prst="ellipse">
            <a:avLst/>
          </a:prstGeom>
          <a:noFill/>
          <a:ln w="28575" algn="ctr">
            <a:solidFill>
              <a:srgbClr val="e84f42"/>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16" name=""/>
          <p:cNvSpPr txBox="1"/>
          <p:nvPr/>
        </p:nvSpPr>
        <p:spPr>
          <a:xfrm>
            <a:off x="1302246" y="3429000"/>
            <a:ext cx="1066823" cy="643509"/>
          </a:xfrm>
          <a:prstGeom prst="rect">
            <a:avLst/>
          </a:prstGeom>
        </p:spPr>
        <p:txBody>
          <a:bodyPr wrap="square">
            <a:spAutoFit/>
          </a:bodyPr>
          <a:p>
            <a:pPr algn="ctr">
              <a:defRPr lang="ko-KR" altLang="en-US"/>
            </a:pPr>
            <a:r>
              <a:rPr lang="ko-KR" altLang="en-US">
                <a:latin typeface="한컴 윤고딕 760"/>
                <a:ea typeface="한컴 윤고딕 760"/>
              </a:rPr>
              <a:t>묘지의 특권</a:t>
            </a:r>
            <a:endParaRPr lang="ko-KR" altLang="en-US">
              <a:latin typeface="한컴 윤고딕 760"/>
              <a:ea typeface="한컴 윤고딕 760"/>
            </a:endParaRPr>
          </a:p>
        </p:txBody>
      </p:sp>
      <p:sp>
        <p:nvSpPr>
          <p:cNvPr id="17" name=""/>
          <p:cNvSpPr txBox="1"/>
          <p:nvPr/>
        </p:nvSpPr>
        <p:spPr>
          <a:xfrm>
            <a:off x="3923919" y="3429000"/>
            <a:ext cx="1260281" cy="643509"/>
          </a:xfrm>
          <a:prstGeom prst="rect">
            <a:avLst/>
          </a:prstGeom>
        </p:spPr>
        <p:txBody>
          <a:bodyPr wrap="square">
            <a:spAutoFit/>
          </a:bodyPr>
          <a:p>
            <a:pPr algn="ctr">
              <a:defRPr lang="ko-KR" altLang="en-US"/>
            </a:pPr>
            <a:r>
              <a:rPr lang="ko-KR" altLang="en-US">
                <a:latin typeface="한컴 윤고딕 760"/>
                <a:ea typeface="한컴 윤고딕 760"/>
              </a:rPr>
              <a:t>다이토의 특권</a:t>
            </a:r>
            <a:endParaRPr lang="ko-KR" altLang="en-US">
              <a:latin typeface="한컴 윤고딕 760"/>
              <a:ea typeface="한컴 윤고딕 760"/>
            </a:endParaRPr>
          </a:p>
        </p:txBody>
      </p:sp>
      <p:sp>
        <p:nvSpPr>
          <p:cNvPr id="18" name=""/>
          <p:cNvSpPr txBox="1"/>
          <p:nvPr/>
        </p:nvSpPr>
        <p:spPr>
          <a:xfrm>
            <a:off x="6300215" y="3573018"/>
            <a:ext cx="1732656" cy="640461"/>
          </a:xfrm>
          <a:prstGeom prst="rect">
            <a:avLst/>
          </a:prstGeom>
        </p:spPr>
        <p:txBody>
          <a:bodyPr wrap="square">
            <a:spAutoFit/>
          </a:bodyPr>
          <a:p>
            <a:pPr algn="ctr">
              <a:defRPr lang="ko-KR" altLang="en-US"/>
            </a:pPr>
            <a:r>
              <a:rPr lang="ko-KR" altLang="en-US">
                <a:latin typeface="한컴 윤고딕 760"/>
                <a:ea typeface="한컴 윤고딕 760"/>
              </a:rPr>
              <a:t>기리스테고멘의 특권</a:t>
            </a:r>
            <a:endParaRPr lang="ko-KR" altLang="en-US">
              <a:latin typeface="한컴 윤고딕 760"/>
              <a:ea typeface="한컴 윤고딕 760"/>
            </a:endParaRPr>
          </a:p>
        </p:txBody>
      </p:sp>
      <p:sp>
        <p:nvSpPr>
          <p:cNvPr id="21" name=""/>
          <p:cNvSpPr/>
          <p:nvPr/>
        </p:nvSpPr>
        <p:spPr>
          <a:xfrm>
            <a:off x="3772312" y="2916935"/>
            <a:ext cx="1599374" cy="1664208"/>
          </a:xfrm>
          <a:prstGeom prst="ellipse">
            <a:avLst/>
          </a:prstGeom>
          <a:noFill/>
          <a:ln w="101600" algn="ctr">
            <a:solidFill>
              <a:srgbClr val="e84f42"/>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22" name=""/>
          <p:cNvSpPr/>
          <p:nvPr/>
        </p:nvSpPr>
        <p:spPr>
          <a:xfrm>
            <a:off x="3635883" y="2812922"/>
            <a:ext cx="1872234" cy="1872234"/>
          </a:xfrm>
          <a:prstGeom prst="ellipse">
            <a:avLst/>
          </a:prstGeom>
          <a:noFill/>
          <a:ln w="28575" algn="ctr">
            <a:solidFill>
              <a:srgbClr val="e84f42"/>
            </a:solid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
          <p:cNvSpPr txBox="1"/>
          <p:nvPr/>
        </p:nvSpPr>
        <p:spPr>
          <a:xfrm>
            <a:off x="-72008" y="48767"/>
            <a:ext cx="5364098" cy="283845"/>
          </a:xfrm>
          <a:prstGeom prst="rect">
            <a:avLst/>
          </a:prstGeom>
        </p:spPr>
        <p:txBody>
          <a:bodyPr wrap="square">
            <a:spAutoFit/>
          </a:bodyPr>
          <a:lstStyle/>
          <a:p>
            <a:pPr>
              <a:defRPr lang="ko-KR" altLang="en-US"/>
            </a:pPr>
            <a:r>
              <a:rPr lang="ko-KR" altLang="en-US" sz="1300">
                <a:solidFill>
                  <a:schemeClr val="accent2">
                    <a:lumMod val="60000"/>
                    <a:lumOff val="40000"/>
                  </a:schemeClr>
                </a:solidFill>
                <a:latin typeface="한컴 윤고딕 760"/>
                <a:ea typeface="한컴 윤고딕 760"/>
              </a:rPr>
              <a:t>01) 일본사회와 역사 _ 근세시대 : 신분</a:t>
            </a:r>
            <a:endParaRPr lang="ko-KR" altLang="en-US" sz="1300">
              <a:solidFill>
                <a:schemeClr val="accent2">
                  <a:lumMod val="60000"/>
                  <a:lumOff val="40000"/>
                </a:schemeClr>
              </a:solidFill>
              <a:latin typeface="한컴 윤고딕 760"/>
              <a:ea typeface="한컴 윤고딕 760"/>
            </a:endParaRPr>
          </a:p>
        </p:txBody>
      </p:sp>
      <p:pic>
        <p:nvPicPr>
          <p:cNvPr id="6" name=""/>
          <p:cNvPicPr>
            <a:picLocks noChangeAspect="1"/>
          </p:cNvPicPr>
          <p:nvPr/>
        </p:nvPicPr>
        <p:blipFill rotWithShape="1">
          <a:blip r:embed="rId2"/>
          <a:stretch>
            <a:fillRect/>
          </a:stretch>
        </p:blipFill>
        <p:spPr>
          <a:xfrm>
            <a:off x="1007553" y="2376487"/>
            <a:ext cx="7128892" cy="2864518"/>
          </a:xfrm>
          <a:prstGeom prst="rect">
            <a:avLst/>
          </a:prstGeom>
        </p:spPr>
      </p:pic>
      <p:cxnSp>
        <p:nvCxnSpPr>
          <p:cNvPr id="8" name=""/>
          <p:cNvCxnSpPr/>
          <p:nvPr/>
        </p:nvCxnSpPr>
        <p:spPr>
          <a:xfrm rot="5400000" flipH="1" flipV="1">
            <a:off x="4824031" y="1815275"/>
            <a:ext cx="936117" cy="864106"/>
          </a:xfrm>
          <a:prstGeom prst="bent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
          <p:cNvSpPr txBox="1"/>
          <p:nvPr/>
        </p:nvSpPr>
        <p:spPr>
          <a:xfrm>
            <a:off x="5292090" y="1330070"/>
            <a:ext cx="1584198" cy="449200"/>
          </a:xfrm>
          <a:prstGeom prst="rect">
            <a:avLst/>
          </a:prstGeom>
        </p:spPr>
        <p:txBody>
          <a:bodyPr wrap="square">
            <a:spAutoFit/>
          </a:bodyPr>
          <a:p>
            <a:pPr>
              <a:defRPr lang="ko-KR" altLang="en-US"/>
            </a:pPr>
            <a:r>
              <a:rPr lang="ko-KR" altLang="en-US" sz="2400">
                <a:latin typeface="한컴 윤고딕 760"/>
                <a:ea typeface="한컴 윤고딕 760"/>
              </a:rPr>
              <a:t>가타나</a:t>
            </a:r>
            <a:endParaRPr lang="ko-KR" altLang="en-US" sz="2400">
              <a:latin typeface="한컴 윤고딕 760"/>
              <a:ea typeface="한컴 윤고딕 760"/>
            </a:endParaRPr>
          </a:p>
        </p:txBody>
      </p:sp>
      <p:cxnSp>
        <p:nvCxnSpPr>
          <p:cNvPr id="10" name=""/>
          <p:cNvCxnSpPr/>
          <p:nvPr/>
        </p:nvCxnSpPr>
        <p:spPr>
          <a:xfrm rot="5400000">
            <a:off x="1377448" y="4354392"/>
            <a:ext cx="1780525" cy="936119"/>
          </a:xfrm>
          <a:prstGeom prst="bent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
          <p:cNvSpPr txBox="1"/>
          <p:nvPr/>
        </p:nvSpPr>
        <p:spPr>
          <a:xfrm>
            <a:off x="1259584" y="5712714"/>
            <a:ext cx="2016254" cy="452628"/>
          </a:xfrm>
          <a:prstGeom prst="rect">
            <a:avLst/>
          </a:prstGeom>
        </p:spPr>
        <p:txBody>
          <a:bodyPr wrap="square">
            <a:spAutoFit/>
          </a:bodyPr>
          <a:p>
            <a:pPr>
              <a:defRPr lang="ko-KR" altLang="en-US"/>
            </a:pPr>
            <a:r>
              <a:rPr lang="ko-KR" altLang="en-US" sz="2400">
                <a:latin typeface="한컴 윤고딕 760"/>
                <a:ea typeface="한컴 윤고딕 760"/>
              </a:rPr>
              <a:t>와카자시</a:t>
            </a:r>
            <a:endParaRPr lang="ko-KR" altLang="en-US" sz="2400">
              <a:latin typeface="한컴 윤고딕 760"/>
              <a:ea typeface="한컴 윤고딕 760"/>
            </a:endParaRPr>
          </a:p>
        </p:txBody>
      </p:sp>
      <p:sp>
        <p:nvSpPr>
          <p:cNvPr id="12" name=""/>
          <p:cNvSpPr/>
          <p:nvPr/>
        </p:nvSpPr>
        <p:spPr>
          <a:xfrm>
            <a:off x="1007554" y="2376487"/>
            <a:ext cx="7128892" cy="2864518"/>
          </a:xfrm>
          <a:prstGeom prst="rect">
            <a:avLst/>
          </a:prstGeom>
          <a:solidFill>
            <a:schemeClr val="bg1">
              <a:alpha val="23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p>
            <a:pPr algn="ctr">
              <a:defRPr lang="ko-KR" altLang="en-US"/>
            </a:pPr>
            <a:endParaRPr lang="ko-KR" altLang="en-US"/>
          </a:p>
        </p:txBody>
      </p:sp>
      <p:sp>
        <p:nvSpPr>
          <p:cNvPr id="13" name=""/>
          <p:cNvSpPr/>
          <p:nvPr/>
        </p:nvSpPr>
        <p:spPr>
          <a:xfrm>
            <a:off x="0" y="260603"/>
            <a:ext cx="9144000" cy="504063"/>
          </a:xfrm>
          <a:prstGeom prst="rect">
            <a:avLst/>
          </a:prstGeom>
          <a:solidFill>
            <a:schemeClr val="accent2">
              <a:lumMod val="60000"/>
              <a:lumOff val="40000"/>
            </a:schemeClr>
          </a:solidFill>
          <a:ln algn="ctr">
            <a:noFill/>
          </a:ln>
        </p:spPr>
        <p:style>
          <a:lnRef idx="2">
            <a:schemeClr val="accent1">
              <a:shade val="2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tabLst>
                <a:tab pos="2430304" algn="l"/>
              </a:tabLst>
              <a:defRPr lang="ko-KR" altLang="en-US"/>
            </a:pPr>
            <a:r>
              <a:rPr lang="ko-KR" altLang="en-US" sz="2700">
                <a:solidFill>
                  <a:schemeClr val="bg1"/>
                </a:solidFill>
                <a:latin typeface="한컴 윤고딕 760"/>
                <a:ea typeface="한컴 윤고딕 760"/>
              </a:rPr>
              <a:t>1-3. 무사의 특권</a:t>
            </a:r>
            <a:endParaRPr lang="ko-KR" altLang="en-US" sz="2700">
              <a:solidFill>
                <a:schemeClr val="bg1"/>
              </a:solidFill>
              <a:latin typeface="한컴 윤고딕 760"/>
              <a:ea typeface="한컴 윤고딕 760"/>
            </a:endParaRPr>
          </a:p>
        </p:txBody>
      </p:sp>
    </p:spTree>
  </p:cSld>
  <p:clrMapOvr>
    <a:masterClrMapping/>
  </p:clrMapOvr>
  <p:transition xmlns:mc="http://schemas.openxmlformats.org/markup-compatibility/2006" xmlns:hp="http://schemas.haansoft.com/office/presentation/8.0" mc:Ignorable="hp" hp:hslDur="500"/>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Times New Roman"/>
      </a:majorFont>
      <a:minorFont>
        <a:latin typeface="함초롬돋움"/>
        <a:ea typeface="함초롬돋움"/>
        <a:cs typeface="Times New Roman"/>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1670</ep:Words>
  <ep:PresentationFormat>화면 슬라이드 쇼(4:3)</ep:PresentationFormat>
  <ep:Paragraphs>347</ep:Paragraphs>
  <ep:Slides>55</ep:Slides>
  <ep:Notes>6</ep:Notes>
  <ep:TotalTime>0</ep:TotalTime>
  <ep:HiddenSlides>0</ep:HiddenSlides>
  <ep:MMClips>0</ep:MMClips>
  <ep:HeadingPairs>
    <vt:vector size="4" baseType="variant">
      <vt:variant>
        <vt:lpstr>테마</vt:lpstr>
      </vt:variant>
      <vt:variant>
        <vt:i4>1</vt:i4>
      </vt:variant>
      <vt:variant>
        <vt:lpstr>슬라이드 제목</vt:lpstr>
      </vt:variant>
      <vt:variant>
        <vt:i4>55</vt:i4>
      </vt:variant>
    </vt:vector>
  </ep:HeadingPairs>
  <ep:TitlesOfParts>
    <vt:vector size="56" baseType="lpstr">
      <vt:lpstr>한컴오피스</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슬라이드 45</vt:lpstr>
      <vt:lpstr>슬라이드 46</vt:lpstr>
      <vt:lpstr>슬라이드 47</vt:lpstr>
      <vt:lpstr>슬라이드 48</vt:lpstr>
      <vt:lpstr>슬라이드 49</vt:lpstr>
      <vt:lpstr>슬라이드 50</vt:lpstr>
      <vt:lpstr>슬라이드 51</vt:lpstr>
      <vt:lpstr>슬라이드 52</vt:lpstr>
      <vt:lpstr>슬라이드 53</vt:lpstr>
      <vt:lpstr>슬라이드 54</vt:lpstr>
      <vt:lpstr>슬라이드 55</vt:lpstr>
    </vt:vector>
  </ep:TitlesOfParts>
  <ep:HyperlinkBase/>
  <ep:Application>Hancom Office Hanshow 2014</ep:Application>
  <ep:AppVersion>0901.0000.01</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2017-10-10T07:24:30.331</dcterms:created>
  <dc:creator>이주경</dc:creator>
  <cp:lastModifiedBy>이주경</cp:lastModifiedBy>
  <dcterms:modified xsi:type="dcterms:W3CDTF">2017-10-10T13:43:45.284</dcterms:modified>
  <cp:revision>67</cp:revision>
</cp:coreProperties>
</file>