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0" r:id="rId1"/>
  </p:sldMasterIdLst>
  <p:sldIdLst>
    <p:sldId id="256" r:id="rId2"/>
    <p:sldId id="258" r:id="rId3"/>
    <p:sldId id="259" r:id="rId4"/>
    <p:sldId id="268" r:id="rId5"/>
    <p:sldId id="269" r:id="rId6"/>
    <p:sldId id="260" r:id="rId7"/>
    <p:sldId id="261" r:id="rId8"/>
    <p:sldId id="272" r:id="rId9"/>
    <p:sldId id="262" r:id="rId10"/>
    <p:sldId id="26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51" d="100"/>
          <a:sy n="151" d="100"/>
        </p:scale>
        <p:origin x="336" y="132"/>
      </p:cViewPr>
      <p:guideLst>
        <p:guide orient="horz" pos="16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8" y="1660922"/>
            <a:ext cx="4857767" cy="241101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FEC12-A4C9-4837-AF94-AD867782C04C}" type="datetime1">
              <a:rPr lang="ko-KR" altLang="en-US"/>
              <a:pPr>
                <a:defRPr/>
              </a:pPr>
              <a:t>2018-12-06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597818"/>
            <a:ext cx="9144000" cy="1102518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4767262"/>
            <a:ext cx="2133600" cy="273843"/>
          </a:xfrm>
        </p:spPr>
        <p:txBody>
          <a:bodyPr/>
          <a:lstStyle/>
          <a:p>
            <a:pPr>
              <a:defRPr/>
            </a:pPr>
            <a:fld id="{CA348888-F454-4AD2-BA62-3AF29D9807C0}" type="datetime1">
              <a:rPr lang="ko-KR" altLang="en-US"/>
              <a:pPr>
                <a:defRPr/>
              </a:pPr>
              <a:t>2018-12-06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3843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4767262"/>
            <a:ext cx="2133600" cy="273843"/>
          </a:xfrm>
        </p:spPr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gradFill flip="none" rotWithShape="1">
          <a:gsLst>
            <a:gs pos="0">
              <a:schemeClr val="bg1">
                <a:lumMod val="95000"/>
                <a:alpha val="20000"/>
              </a:schemeClr>
            </a:gs>
            <a:gs pos="52000">
              <a:schemeClr val="bg1">
                <a:lumMod val="95000"/>
                <a:alpha val="50000"/>
              </a:schemeClr>
            </a:gs>
            <a:gs pos="100000">
              <a:schemeClr val="bg1">
                <a:lumMod val="95000"/>
                <a:alpha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z8PxcRhzQx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_LbJRqqUGI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2283718"/>
            <a:ext cx="9144000" cy="2880320"/>
            <a:chOff x="0" y="3363838"/>
            <a:chExt cx="9144000" cy="1800200"/>
          </a:xfr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순서도: 수동 입력 3"/>
            <p:cNvSpPr/>
            <p:nvPr/>
          </p:nvSpPr>
          <p:spPr>
            <a:xfrm flipH="1">
              <a:off x="0" y="3363838"/>
              <a:ext cx="1080000" cy="180020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5" name="순서도: 수동 입력 4"/>
            <p:cNvSpPr/>
            <p:nvPr/>
          </p:nvSpPr>
          <p:spPr>
            <a:xfrm>
              <a:off x="8064000" y="3363838"/>
              <a:ext cx="1080000" cy="180020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80000" y="3723878"/>
              <a:ext cx="6984000" cy="144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000" b="1" dirty="0" err="1"/>
                <a:t>일본어일본학과</a:t>
              </a:r>
              <a:endParaRPr lang="en-US" altLang="ko-KR" sz="2000" b="1" dirty="0"/>
            </a:p>
            <a:p>
              <a:pPr algn="ctr">
                <a:defRPr/>
              </a:pPr>
              <a:endParaRPr lang="en-US" altLang="ko-KR" sz="2000" b="1" dirty="0"/>
            </a:p>
            <a:p>
              <a:pPr algn="ctr">
                <a:defRPr/>
              </a:pPr>
              <a:r>
                <a:rPr lang="en-US" altLang="ko-KR" sz="2000" b="1" dirty="0"/>
                <a:t>21501613</a:t>
              </a:r>
            </a:p>
            <a:p>
              <a:pPr algn="ctr">
                <a:defRPr/>
              </a:pPr>
              <a:endParaRPr lang="en-US" altLang="ko-KR" sz="2000" b="1" dirty="0"/>
            </a:p>
            <a:p>
              <a:pPr algn="ctr">
                <a:defRPr/>
              </a:pPr>
              <a:r>
                <a:rPr lang="ko-KR" altLang="en-US" sz="2000" b="1" dirty="0" err="1"/>
                <a:t>민규태</a:t>
              </a:r>
              <a:endParaRPr lang="en-US" altLang="ko-KR" sz="2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78914" y="1020673"/>
            <a:ext cx="6786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800" b="1" dirty="0">
                <a:solidFill>
                  <a:srgbClr val="0070C0"/>
                </a:solidFill>
                <a:latin typeface="맑은 고딕"/>
                <a:ea typeface="맑은 고딕"/>
                <a:cs typeface="Calibri"/>
              </a:rPr>
              <a:t>현대 일본의 문화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1403648" y="1923678"/>
            <a:ext cx="6192688" cy="84670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5000" spc="0" dirty="0">
                <a:solidFill>
                  <a:srgbClr val="0070C0"/>
                </a:solidFill>
                <a:ea typeface="나눔고딕"/>
                <a:cs typeface="Calibri"/>
              </a:rPr>
              <a:t>감사합니다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altLang="ko-KR" sz="120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611560" y="170334"/>
            <a:ext cx="295232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ko-KR" altLang="en-US" sz="2800" spc="0">
                <a:solidFill>
                  <a:srgbClr val="0070C0"/>
                </a:solidFill>
                <a:latin typeface="맑은 고딕"/>
                <a:ea typeface="맑은 고딕"/>
                <a:cs typeface="Calibri"/>
              </a:rPr>
              <a:t>목 차</a:t>
            </a:r>
            <a:endParaRPr lang="en-US" sz="2800" spc="0">
              <a:solidFill>
                <a:srgbClr val="0070C0"/>
              </a:solidFill>
              <a:latin typeface="맑은 고딕"/>
              <a:ea typeface="맑은 고딕"/>
              <a:cs typeface="Calibri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499992" y="738353"/>
            <a:ext cx="108000" cy="3559848"/>
            <a:chOff x="4499992" y="738353"/>
            <a:chExt cx="108000" cy="3559848"/>
          </a:xfrm>
        </p:grpSpPr>
        <p:sp>
          <p:nvSpPr>
            <p:cNvPr id="30" name="Oval 6"/>
            <p:cNvSpPr/>
            <p:nvPr/>
          </p:nvSpPr>
          <p:spPr>
            <a:xfrm>
              <a:off x="4499992" y="738353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Connector 9"/>
            <p:cNvCxnSpPr/>
            <p:nvPr/>
          </p:nvCxnSpPr>
          <p:spPr>
            <a:xfrm>
              <a:off x="4545712" y="993241"/>
              <a:ext cx="0" cy="50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"/>
            <p:cNvSpPr/>
            <p:nvPr/>
          </p:nvSpPr>
          <p:spPr>
            <a:xfrm>
              <a:off x="4499992" y="1667049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11"/>
            <p:cNvCxnSpPr/>
            <p:nvPr/>
          </p:nvCxnSpPr>
          <p:spPr>
            <a:xfrm>
              <a:off x="4545712" y="1921937"/>
              <a:ext cx="0" cy="46800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2"/>
            <p:cNvSpPr/>
            <p:nvPr/>
          </p:nvSpPr>
          <p:spPr>
            <a:xfrm>
              <a:off x="4499992" y="2531145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0000"/>
                  </a:srgbClr>
                </a:gs>
                <a:gs pos="100000">
                  <a:srgbClr val="00B050">
                    <a:alpha val="7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13"/>
            <p:cNvCxnSpPr/>
            <p:nvPr/>
          </p:nvCxnSpPr>
          <p:spPr>
            <a:xfrm>
              <a:off x="4545712" y="2785473"/>
              <a:ext cx="0" cy="46800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4"/>
            <p:cNvSpPr/>
            <p:nvPr/>
          </p:nvSpPr>
          <p:spPr>
            <a:xfrm>
              <a:off x="4499992" y="3395241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Connector 15"/>
            <p:cNvCxnSpPr/>
            <p:nvPr/>
          </p:nvCxnSpPr>
          <p:spPr>
            <a:xfrm>
              <a:off x="4545712" y="3650129"/>
              <a:ext cx="0" cy="468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6"/>
            <p:cNvSpPr/>
            <p:nvPr/>
          </p:nvSpPr>
          <p:spPr>
            <a:xfrm>
              <a:off x="4499992" y="4206761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2" name="Text Box 39"/>
          <p:cNvSpPr txBox="1">
            <a:spLocks noChangeArrowheads="1"/>
          </p:cNvSpPr>
          <p:nvPr/>
        </p:nvSpPr>
        <p:spPr bwMode="black">
          <a:xfrm>
            <a:off x="4860032" y="1021905"/>
            <a:ext cx="3960440" cy="30546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marL="400050" indent="-400050" eaLnBrk="1" hangingPunct="1">
              <a:spcBef>
                <a:spcPct val="50000"/>
              </a:spcBef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I.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대중문화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marL="400050" indent="-4000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아이돌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, </a:t>
            </a: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애니메이션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, </a:t>
            </a: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게임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marL="400050" indent="-400050" eaLnBrk="1" hangingPunct="1">
              <a:spcBef>
                <a:spcPct val="50000"/>
              </a:spcBef>
              <a:buFontTx/>
              <a:buChar char="-"/>
              <a:defRPr/>
            </a:pP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marL="400050" indent="-400050" eaLnBrk="1" hangingPunct="1">
              <a:spcBef>
                <a:spcPct val="50000"/>
              </a:spcBef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II.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축제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marL="400050" indent="-4000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ko-KR" alt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마츠리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,</a:t>
            </a: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 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3</a:t>
            </a: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대 </a:t>
            </a:r>
            <a:r>
              <a:rPr lang="ko-KR" alt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마츠리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marL="400050" indent="-400050" eaLnBrk="1" hangingPunct="1">
              <a:spcBef>
                <a:spcPct val="50000"/>
              </a:spcBef>
              <a:buFontTx/>
              <a:buChar char="-"/>
              <a:defRPr/>
            </a:pP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marL="400050" indent="-400050" eaLnBrk="1" hangingPunct="1">
              <a:spcBef>
                <a:spcPct val="50000"/>
              </a:spcBef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III.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 스포츠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 </a:t>
            </a:r>
          </a:p>
          <a:p>
            <a:pPr marL="400050" indent="-400050" eaLnBrk="1" hangingPunct="1">
              <a:spcBef>
                <a:spcPct val="50000"/>
              </a:spcBef>
              <a:defRPr/>
            </a:pP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- </a:t>
            </a: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스모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, </a:t>
            </a: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야구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srgbClr val="0070C0"/>
                  </a:solidFill>
                  <a:latin typeface="Calibri"/>
                  <a:cs typeface="Calibri"/>
                </a:rPr>
                <a:t>Grow                                                                                        He</a:t>
              </a:r>
              <a:r>
                <a:rPr lang="en-US" altLang="ko-KR" sz="1200" dirty="0">
                  <a:solidFill>
                    <a:srgbClr val="00B050"/>
                  </a:solidFill>
                  <a:latin typeface="Calibri"/>
                  <a:cs typeface="Calibri"/>
                </a:rPr>
                <a:t>al</a:t>
              </a:r>
              <a:r>
                <a:rPr lang="en-US" altLang="ko-KR" sz="1200" dirty="0">
                  <a:solidFill>
                    <a:srgbClr val="0070C0"/>
                  </a:solidFill>
                  <a:latin typeface="Calibri"/>
                  <a:cs typeface="Calibri"/>
                </a:rPr>
                <a:t>                                                                                            </a:t>
              </a:r>
              <a:r>
                <a:rPr lang="en-US" altLang="ko-KR" sz="1200" dirty="0">
                  <a:solidFill>
                    <a:srgbClr val="00B050"/>
                  </a:solidFill>
                  <a:latin typeface="Calibri"/>
                  <a:cs typeface="Calibri"/>
                </a:rPr>
                <a:t>Live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52625" y="1179513"/>
            <a:ext cx="2811263" cy="2811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611560" y="170334"/>
            <a:ext cx="4246192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pc="0" dirty="0">
                <a:solidFill>
                  <a:srgbClr val="0070C0"/>
                </a:solidFill>
                <a:ea typeface="나눔고딕"/>
                <a:cs typeface="Calibri"/>
              </a:rPr>
              <a:t>I. </a:t>
            </a:r>
            <a:r>
              <a:rPr lang="ko-KR" altLang="en-US" spc="0" dirty="0">
                <a:solidFill>
                  <a:srgbClr val="0070C0"/>
                </a:solidFill>
                <a:ea typeface="나눔고딕"/>
                <a:cs typeface="Calibri"/>
              </a:rPr>
              <a:t>대중문화</a:t>
            </a:r>
            <a:endParaRPr lang="en-US" spc="0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altLang="ko-KR" sz="120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AFD8608-4FC6-4C24-B130-3DB88ACB07D9}"/>
              </a:ext>
            </a:extLst>
          </p:cNvPr>
          <p:cNvSpPr txBox="1"/>
          <p:nvPr/>
        </p:nvSpPr>
        <p:spPr>
          <a:xfrm>
            <a:off x="7333866" y="54623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아이돌 문화</a:t>
            </a:r>
          </a:p>
        </p:txBody>
      </p:sp>
      <p:pic>
        <p:nvPicPr>
          <p:cNvPr id="1026" name="Picture 2" descr="http://image.kmib.co.kr/online_image/2017/1206/611815110011959753_1.jpg">
            <a:extLst>
              <a:ext uri="{FF2B5EF4-FFF2-40B4-BE49-F238E27FC236}">
                <a16:creationId xmlns:a16="http://schemas.microsoft.com/office/drawing/2014/main" id="{FFD84680-FC9B-4A8E-8EEB-C24D91EF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3188"/>
            <a:ext cx="2376264" cy="16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-bgr-com.vimg.net/wp-content/uploads/2012/06/akb48.jpg">
            <a:extLst>
              <a:ext uri="{FF2B5EF4-FFF2-40B4-BE49-F238E27FC236}">
                <a16:creationId xmlns:a16="http://schemas.microsoft.com/office/drawing/2014/main" id="{0B2BDDE5-71F8-4BB1-B1CE-BA21CDB5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45" y="915566"/>
            <a:ext cx="2473077" cy="176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CrzTlLWe2w4/UDcd1icjnlI/AAAAAAAAAa4/_5E6P3-cZ-w/s400/DSCN1125.JPG">
            <a:extLst>
              <a:ext uri="{FF2B5EF4-FFF2-40B4-BE49-F238E27FC236}">
                <a16:creationId xmlns:a16="http://schemas.microsoft.com/office/drawing/2014/main" id="{ED48DA79-4A23-4331-8C60-51D8141D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80" y="2838201"/>
            <a:ext cx="2451342" cy="16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ìë¼ì ë§ì¸ ëª¨í  ì¤ &quot;ë¦¬ë ì¤ë¸, í ê·¸ë§ë ìê° íìë¤&quot;_ì´ë¯¸ì§">
            <a:extLst>
              <a:ext uri="{FF2B5EF4-FFF2-40B4-BE49-F238E27FC236}">
                <a16:creationId xmlns:a16="http://schemas.microsoft.com/office/drawing/2014/main" id="{A6371E0E-EE39-41D2-9873-AC11E901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65" y="1580770"/>
            <a:ext cx="259228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[ì´ììì¹]âíë¡ëì¤48â ì´ê°ìÂ·ë¯¸ì¼ìí¤ ì¬ì¿ ë¼ ë§ê³  ëê° ë ìë">
            <a:extLst>
              <a:ext uri="{FF2B5EF4-FFF2-40B4-BE49-F238E27FC236}">
                <a16:creationId xmlns:a16="http://schemas.microsoft.com/office/drawing/2014/main" id="{7EC82DF0-BFDC-48D7-A371-1B3F8C2F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6" y="2785355"/>
            <a:ext cx="2604268" cy="14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5431A-5FB5-44C6-B5DE-03C51A1B9E1C}"/>
              </a:ext>
            </a:extLst>
          </p:cNvPr>
          <p:cNvSpPr txBox="1"/>
          <p:nvPr/>
        </p:nvSpPr>
        <p:spPr>
          <a:xfrm>
            <a:off x="5907206" y="3562730"/>
            <a:ext cx="294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7"/>
              </a:rPr>
              <a:t>https://www.youtube.com/watch?v=z8PxcRhzQxY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611560" y="170334"/>
            <a:ext cx="4248472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pc="0" dirty="0">
                <a:solidFill>
                  <a:srgbClr val="0070C0"/>
                </a:solidFill>
                <a:ea typeface="나눔고딕"/>
                <a:cs typeface="Calibri"/>
              </a:rPr>
              <a:t>I. </a:t>
            </a:r>
            <a:r>
              <a:rPr lang="ko-KR" altLang="en-US" spc="0" dirty="0">
                <a:solidFill>
                  <a:srgbClr val="0070C0"/>
                </a:solidFill>
                <a:ea typeface="나눔고딕"/>
                <a:cs typeface="Calibri"/>
              </a:rPr>
              <a:t>대중문화</a:t>
            </a:r>
            <a:endParaRPr lang="en-US" spc="0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altLang="ko-KR" sz="120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CAD687-DC43-48F5-A652-EDF0622623D4}"/>
              </a:ext>
            </a:extLst>
          </p:cNvPr>
          <p:cNvSpPr txBox="1"/>
          <p:nvPr/>
        </p:nvSpPr>
        <p:spPr>
          <a:xfrm>
            <a:off x="6804248" y="82461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애니메이션</a:t>
            </a:r>
          </a:p>
        </p:txBody>
      </p:sp>
      <p:pic>
        <p:nvPicPr>
          <p:cNvPr id="2050" name="Picture 2" descr="ì¼ë³¸ ì ëë©ì´ìì ëí ì´ë¯¸ì§ ê²ìê²°ê³¼">
            <a:extLst>
              <a:ext uri="{FF2B5EF4-FFF2-40B4-BE49-F238E27FC236}">
                <a16:creationId xmlns:a16="http://schemas.microsoft.com/office/drawing/2014/main" id="{7E739CD0-A575-497D-A39C-00CCC85E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258"/>
            <a:ext cx="1865883" cy="26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ì¼ë³¸ ì ëë©ì´ìì ëí ì´ë¯¸ì§ ê²ìê²°ê³¼">
            <a:extLst>
              <a:ext uri="{FF2B5EF4-FFF2-40B4-BE49-F238E27FC236}">
                <a16:creationId xmlns:a16="http://schemas.microsoft.com/office/drawing/2014/main" id="{FF58D79F-A846-4FB8-B1FC-E4C63099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12" y="1815460"/>
            <a:ext cx="1732979" cy="24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ìí¼ì¤ì ëí ì´ë¯¸ì§ ê²ìê²°ê³¼">
            <a:extLst>
              <a:ext uri="{FF2B5EF4-FFF2-40B4-BE49-F238E27FC236}">
                <a16:creationId xmlns:a16="http://schemas.microsoft.com/office/drawing/2014/main" id="{57C61638-F4C8-4405-81C6-19DBC658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29" y="970534"/>
            <a:ext cx="2754939" cy="9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ë¸ë¦¬ì¹ ë¡ê³ ì ëí ì´ë¯¸ì§ ê²ìê²°ê³¼">
            <a:extLst>
              <a:ext uri="{FF2B5EF4-FFF2-40B4-BE49-F238E27FC236}">
                <a16:creationId xmlns:a16="http://schemas.microsoft.com/office/drawing/2014/main" id="{1239FCF7-7797-4B69-90F2-CC5E8A31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65" y="2017433"/>
            <a:ext cx="2076250" cy="10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ê´ë ¨ ì´ë¯¸ì§">
            <a:extLst>
              <a:ext uri="{FF2B5EF4-FFF2-40B4-BE49-F238E27FC236}">
                <a16:creationId xmlns:a16="http://schemas.microsoft.com/office/drawing/2014/main" id="{668D30FB-107D-443B-BBB3-AF93B95EE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1" t="33743" r="23375" b="42529"/>
          <a:stretch/>
        </p:blipFill>
        <p:spPr bwMode="auto">
          <a:xfrm>
            <a:off x="3412365" y="3178812"/>
            <a:ext cx="2808643" cy="6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306B38-6843-4BD3-A99C-4CC4FB551118}"/>
              </a:ext>
            </a:extLst>
          </p:cNvPr>
          <p:cNvSpPr txBox="1"/>
          <p:nvPr/>
        </p:nvSpPr>
        <p:spPr>
          <a:xfrm>
            <a:off x="6281972" y="142531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시장 점유율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관련 상품 판매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만화책 </a:t>
            </a:r>
            <a:r>
              <a:rPr lang="en-US" altLang="ko-KR" dirty="0"/>
              <a:t>-&gt; </a:t>
            </a:r>
            <a:r>
              <a:rPr lang="ko-KR" altLang="en-US" dirty="0"/>
              <a:t>애니메이션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오타쿠</a:t>
            </a:r>
            <a:r>
              <a:rPr lang="ko-KR" altLang="en-US" dirty="0"/>
              <a:t> 문화 형성</a:t>
            </a:r>
            <a:endParaRPr lang="en-US" alt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611560" y="87975"/>
            <a:ext cx="4248472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pc="0" dirty="0">
                <a:solidFill>
                  <a:srgbClr val="0070C0"/>
                </a:solidFill>
                <a:ea typeface="나눔고딕"/>
                <a:cs typeface="Calibri"/>
              </a:rPr>
              <a:t>I. </a:t>
            </a:r>
            <a:r>
              <a:rPr lang="ko-KR" altLang="en-US" spc="0" dirty="0">
                <a:solidFill>
                  <a:srgbClr val="0070C0"/>
                </a:solidFill>
                <a:ea typeface="나눔고딕"/>
                <a:cs typeface="Calibri"/>
              </a:rPr>
              <a:t>대중문화</a:t>
            </a:r>
            <a:endParaRPr lang="en-US" spc="0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altLang="ko-KR" sz="120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2592E63-99A0-4D56-BA42-B3FE93FDE6A2}"/>
              </a:ext>
            </a:extLst>
          </p:cNvPr>
          <p:cNvSpPr txBox="1"/>
          <p:nvPr/>
        </p:nvSpPr>
        <p:spPr>
          <a:xfrm>
            <a:off x="8150026" y="22070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게임</a:t>
            </a:r>
          </a:p>
        </p:txBody>
      </p:sp>
      <p:pic>
        <p:nvPicPr>
          <p:cNvPr id="3074" name="Picture 2" descr="ëª¬í ìëì ëí ì´ë¯¸ì§ ê²ìê²°ê³¼">
            <a:extLst>
              <a:ext uri="{FF2B5EF4-FFF2-40B4-BE49-F238E27FC236}">
                <a16:creationId xmlns:a16="http://schemas.microsoft.com/office/drawing/2014/main" id="{9EEF0B81-956C-477E-AE09-1BBC2346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" y="646916"/>
            <a:ext cx="3300958" cy="21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ìí¼ë§ë¦¬ì¤ì ëí ì´ë¯¸ì§ ê²ìê²°ê³¼">
            <a:extLst>
              <a:ext uri="{FF2B5EF4-FFF2-40B4-BE49-F238E27FC236}">
                <a16:creationId xmlns:a16="http://schemas.microsoft.com/office/drawing/2014/main" id="{955B1696-6EAD-4843-AB3E-596872A1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91" y="2876403"/>
            <a:ext cx="2203623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ê´ë ¨ ì´ë¯¸ì§">
            <a:extLst>
              <a:ext uri="{FF2B5EF4-FFF2-40B4-BE49-F238E27FC236}">
                <a16:creationId xmlns:a16="http://schemas.microsoft.com/office/drawing/2014/main" id="{EB31EA8E-FF2D-4626-A6D6-ABE5CD41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" y="2876403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9C812-5FFF-4D16-BA85-7FCC2D429960}"/>
              </a:ext>
            </a:extLst>
          </p:cNvPr>
          <p:cNvSpPr txBox="1"/>
          <p:nvPr/>
        </p:nvSpPr>
        <p:spPr>
          <a:xfrm>
            <a:off x="5652120" y="3007419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콘솔 게임 다수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콘솔 시장 점유율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두터운 팬 층 보유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3084" name="Picture 12" descr="IMG_0044.PNG">
            <a:extLst>
              <a:ext uri="{FF2B5EF4-FFF2-40B4-BE49-F238E27FC236}">
                <a16:creationId xmlns:a16="http://schemas.microsoft.com/office/drawing/2014/main" id="{C745B8C2-0BD1-48EF-96FD-948B6F05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46916"/>
            <a:ext cx="5306218" cy="21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rgbClr val="A5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160718"/>
          </a:xfrm>
          <a:prstGeom prst="rect">
            <a:avLst/>
          </a:prstGeom>
          <a:solidFill>
            <a:srgbClr val="3D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4360" y="338760"/>
            <a:ext cx="6247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/>
                <a:ea typeface="나눔손글씨 펜"/>
              </a:rPr>
              <a:t>II.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/>
                <a:ea typeface="나눔손글씨 펜"/>
              </a:rPr>
              <a:t>축제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820800" y="838800"/>
            <a:ext cx="38232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ì¼ë³¸ ì¶ì ">
            <a:extLst>
              <a:ext uri="{FF2B5EF4-FFF2-40B4-BE49-F238E27FC236}">
                <a16:creationId xmlns:a16="http://schemas.microsoft.com/office/drawing/2014/main" id="{558CC97C-4FBA-40C7-B447-A907F2A4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880"/>
            <a:ext cx="2829694" cy="1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ê´ë ¨ ì´ë¯¸ì§">
            <a:extLst>
              <a:ext uri="{FF2B5EF4-FFF2-40B4-BE49-F238E27FC236}">
                <a16:creationId xmlns:a16="http://schemas.microsoft.com/office/drawing/2014/main" id="{B0CC1632-ABC5-4CAB-B00B-13705F76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101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ê´ë ¨ ì´ë¯¸ì§">
            <a:extLst>
              <a:ext uri="{FF2B5EF4-FFF2-40B4-BE49-F238E27FC236}">
                <a16:creationId xmlns:a16="http://schemas.microsoft.com/office/drawing/2014/main" id="{84E488E0-B709-478B-BB4F-268316E9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71018"/>
            <a:ext cx="278793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85B31D-6D32-450A-A26C-E5B86A6FEF60}"/>
              </a:ext>
            </a:extLst>
          </p:cNvPr>
          <p:cNvSpPr txBox="1"/>
          <p:nvPr/>
        </p:nvSpPr>
        <p:spPr>
          <a:xfrm>
            <a:off x="5942328" y="206769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축제의 나라 일본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젊음과 전통의 공존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4110" name="Picture 14" descr="ê´ë ¨ ì´ë¯¸ì§">
            <a:extLst>
              <a:ext uri="{FF2B5EF4-FFF2-40B4-BE49-F238E27FC236}">
                <a16:creationId xmlns:a16="http://schemas.microsoft.com/office/drawing/2014/main" id="{7DE4530F-5341-4BED-BE22-9B76C662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89" y="1058232"/>
            <a:ext cx="2449841" cy="18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20945A-E8A9-493F-922A-69A9FF297445}"/>
              </a:ext>
            </a:extLst>
          </p:cNvPr>
          <p:cNvSpPr txBox="1"/>
          <p:nvPr/>
        </p:nvSpPr>
        <p:spPr>
          <a:xfrm>
            <a:off x="7767984" y="7404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마츠리</a:t>
            </a:r>
            <a:endParaRPr lang="ko-KR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rgbClr val="A5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160718"/>
          </a:xfrm>
          <a:prstGeom prst="rect">
            <a:avLst/>
          </a:prstGeom>
          <a:solidFill>
            <a:srgbClr val="3D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4360" y="338760"/>
            <a:ext cx="6247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/>
                <a:ea typeface="나눔손글씨 펜"/>
              </a:rPr>
              <a:t>II.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/>
                <a:ea typeface="나눔손글씨 펜"/>
              </a:rPr>
              <a:t>축제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820800" y="838800"/>
            <a:ext cx="38232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mblogthumb-phinf.pstatic.net/20160530_297/dymg98_1464582428043yOavu_JPEG/03-%C4%AD%B4%D9%B8%B6%C3%F7%B8%AE%C7%E0%BB%E7.jpg?type=w2">
            <a:extLst>
              <a:ext uri="{FF2B5EF4-FFF2-40B4-BE49-F238E27FC236}">
                <a16:creationId xmlns:a16="http://schemas.microsoft.com/office/drawing/2014/main" id="{F8D2D864-D56A-4258-BBCB-0F6FE463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0" y="1012216"/>
            <a:ext cx="2618044" cy="17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blogthumb-phinf.pstatic.net/20160530_42/dymg98_1464582598897lgbTQ_JPEG/05-%BE%DF%B8%B6%BA%B8%C4%DA.jpg?type=w2">
            <a:extLst>
              <a:ext uri="{FF2B5EF4-FFF2-40B4-BE49-F238E27FC236}">
                <a16:creationId xmlns:a16="http://schemas.microsoft.com/office/drawing/2014/main" id="{9EA39290-7BD8-4E78-BAF4-D997639C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76" y="1012216"/>
            <a:ext cx="2668320" cy="17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blogthumb-phinf.pstatic.net/20160530_178/dymg98_1464583193350NOMVs_JPEG/08-%C8%C4%B3%AA%C5%E4%B1%B3.jpg?type=w2">
            <a:extLst>
              <a:ext uri="{FF2B5EF4-FFF2-40B4-BE49-F238E27FC236}">
                <a16:creationId xmlns:a16="http://schemas.microsoft.com/office/drawing/2014/main" id="{32F55CFE-364D-4E15-A8EC-C9CF446C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48" y="1014994"/>
            <a:ext cx="2835264" cy="17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C7492-C9F6-4181-97FF-276EA3C8372F}"/>
              </a:ext>
            </a:extLst>
          </p:cNvPr>
          <p:cNvSpPr txBox="1"/>
          <p:nvPr/>
        </p:nvSpPr>
        <p:spPr>
          <a:xfrm>
            <a:off x="6732240" y="483518"/>
            <a:ext cx="194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일본 </a:t>
            </a:r>
            <a:r>
              <a:rPr lang="en-US" altLang="ko-KR" b="1" dirty="0"/>
              <a:t>3</a:t>
            </a:r>
            <a:r>
              <a:rPr lang="ko-KR" altLang="en-US" b="1" dirty="0"/>
              <a:t>대 </a:t>
            </a:r>
            <a:r>
              <a:rPr lang="ko-KR" altLang="en-US" b="1" dirty="0" err="1"/>
              <a:t>마츠리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E99F3-BD31-4B4B-B569-94FAD727A508}"/>
              </a:ext>
            </a:extLst>
          </p:cNvPr>
          <p:cNvSpPr txBox="1"/>
          <p:nvPr/>
        </p:nvSpPr>
        <p:spPr>
          <a:xfrm>
            <a:off x="341040" y="3003798"/>
            <a:ext cx="2618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400" dirty="0"/>
              <a:t>도쿄 간다 </a:t>
            </a:r>
            <a:r>
              <a:rPr lang="ko-KR" altLang="en-US" sz="1400" dirty="0" err="1"/>
              <a:t>마츠리</a:t>
            </a:r>
            <a:endParaRPr lang="en-US" altLang="ko-KR" sz="1400" dirty="0"/>
          </a:p>
          <a:p>
            <a:pPr marL="171450" indent="-171450">
              <a:buFontTx/>
              <a:buChar char="-"/>
            </a:pPr>
            <a:endParaRPr lang="en-US" altLang="ko-KR" sz="1400" dirty="0"/>
          </a:p>
          <a:p>
            <a:pPr marL="171450" indent="-171450">
              <a:buFontTx/>
              <a:buChar char="-"/>
            </a:pPr>
            <a:r>
              <a:rPr lang="en-US" altLang="ko-KR" sz="1400" dirty="0"/>
              <a:t>5</a:t>
            </a:r>
            <a:r>
              <a:rPr lang="ko-KR" altLang="en-US" sz="1400" dirty="0"/>
              <a:t>월 </a:t>
            </a:r>
            <a:r>
              <a:rPr lang="en-US" altLang="ko-KR" sz="1400" dirty="0"/>
              <a:t>14</a:t>
            </a:r>
            <a:r>
              <a:rPr lang="ko-KR" altLang="en-US" sz="1400" dirty="0"/>
              <a:t>일</a:t>
            </a:r>
            <a:r>
              <a:rPr lang="en-US" altLang="ko-KR" sz="1400" dirty="0"/>
              <a:t>~20</a:t>
            </a:r>
            <a:r>
              <a:rPr lang="ko-KR" altLang="en-US" sz="1400" dirty="0"/>
              <a:t>일</a:t>
            </a:r>
            <a:endParaRPr lang="en-US" altLang="ko-KR" sz="1400" dirty="0"/>
          </a:p>
          <a:p>
            <a:pPr marL="171450" indent="-171450">
              <a:buFontTx/>
              <a:buChar char="-"/>
            </a:pPr>
            <a:endParaRPr lang="en-US" altLang="ko-KR" sz="1400" dirty="0"/>
          </a:p>
          <a:p>
            <a:pPr marL="171450" indent="-171450">
              <a:buFontTx/>
              <a:buChar char="-"/>
            </a:pPr>
            <a:r>
              <a:rPr lang="ko-KR" altLang="en-US" sz="1400" dirty="0" err="1"/>
              <a:t>도쿠가와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이에야스가</a:t>
            </a:r>
            <a:r>
              <a:rPr lang="ko-KR" altLang="en-US" sz="1400" dirty="0"/>
              <a:t> </a:t>
            </a:r>
            <a:endParaRPr lang="en-US" altLang="ko-KR" sz="1400" dirty="0"/>
          </a:p>
          <a:p>
            <a:r>
              <a:rPr lang="ko-KR" altLang="en-US" sz="1400" dirty="0" err="1"/>
              <a:t>세키가하라</a:t>
            </a:r>
            <a:r>
              <a:rPr lang="ko-KR" altLang="en-US" sz="1400" dirty="0"/>
              <a:t> 전투에서 승리한             것을 기념으로 시작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0C2BE-1105-411E-A95B-2244DFF05980}"/>
              </a:ext>
            </a:extLst>
          </p:cNvPr>
          <p:cNvSpPr txBox="1"/>
          <p:nvPr/>
        </p:nvSpPr>
        <p:spPr>
          <a:xfrm>
            <a:off x="3035966" y="3023183"/>
            <a:ext cx="29890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오사카 텐진 </a:t>
            </a:r>
            <a:r>
              <a:rPr lang="ko-KR" altLang="en-US" sz="1400" dirty="0" err="1"/>
              <a:t>마츠리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r>
              <a:rPr lang="en-US" altLang="ko-KR" sz="1400" dirty="0"/>
              <a:t>- 7</a:t>
            </a:r>
            <a:r>
              <a:rPr lang="ko-KR" altLang="en-US" sz="1400" dirty="0"/>
              <a:t>월 </a:t>
            </a:r>
            <a:r>
              <a:rPr lang="en-US" altLang="ko-KR" sz="1400" dirty="0"/>
              <a:t>24~25</a:t>
            </a:r>
            <a:r>
              <a:rPr lang="ko-KR" altLang="en-US" sz="1400" dirty="0"/>
              <a:t>일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역모죄로 몰려 억울하게 죽은 </a:t>
            </a:r>
            <a:r>
              <a:rPr lang="ko-KR" altLang="en-US" sz="1400" dirty="0" err="1"/>
              <a:t>스가와라노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미치자네를</a:t>
            </a:r>
            <a:r>
              <a:rPr lang="ko-KR" altLang="en-US" sz="1400" dirty="0"/>
              <a:t> 기리는 것으로 시작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4D882-233C-41A0-B360-238541B1CCA9}"/>
              </a:ext>
            </a:extLst>
          </p:cNvPr>
          <p:cNvSpPr txBox="1"/>
          <p:nvPr/>
        </p:nvSpPr>
        <p:spPr>
          <a:xfrm>
            <a:off x="6024994" y="3003798"/>
            <a:ext cx="2718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교토 기온 </a:t>
            </a:r>
            <a:r>
              <a:rPr lang="ko-KR" altLang="en-US" sz="1400" dirty="0" err="1"/>
              <a:t>마츠리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- 7</a:t>
            </a:r>
            <a:r>
              <a:rPr lang="ko-KR" altLang="en-US" sz="1400" dirty="0"/>
              <a:t>월 </a:t>
            </a:r>
            <a:r>
              <a:rPr lang="en-US" altLang="ko-KR" sz="1400" dirty="0"/>
              <a:t>1</a:t>
            </a:r>
            <a:r>
              <a:rPr lang="ko-KR" altLang="en-US" sz="1400" dirty="0"/>
              <a:t>일부터 </a:t>
            </a:r>
            <a:r>
              <a:rPr lang="en-US" altLang="ko-KR" sz="1400" dirty="0"/>
              <a:t>31</a:t>
            </a:r>
            <a:r>
              <a:rPr lang="ko-KR" altLang="en-US" sz="1400" dirty="0"/>
              <a:t>일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전염병</a:t>
            </a:r>
            <a:r>
              <a:rPr lang="en-US" altLang="ko-KR" sz="1400" dirty="0"/>
              <a:t>(</a:t>
            </a:r>
            <a:r>
              <a:rPr lang="ko-KR" altLang="en-US" sz="1400" dirty="0"/>
              <a:t>흑사병</a:t>
            </a:r>
            <a:r>
              <a:rPr lang="en-US" altLang="ko-KR" sz="1400" dirty="0"/>
              <a:t>)</a:t>
            </a:r>
            <a:r>
              <a:rPr lang="ko-KR" altLang="en-US" sz="1400" dirty="0"/>
              <a:t>을 퇴치하기 위해 기원제를 열었던 것이 유래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일본의 무형민속문화재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/>
          <p:nvPr/>
        </p:nvSpPr>
        <p:spPr>
          <a:xfrm>
            <a:off x="395536" y="195486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spcBef>
                <a:spcPts val="700"/>
              </a:spcBef>
              <a:defRPr/>
            </a:pPr>
            <a:r>
              <a:rPr lang="en-US" altLang="ko-KR" sz="2800" b="1" u="sng" strike="noStrike" cap="none" spc="-100" dirty="0">
                <a:solidFill>
                  <a:srgbClr val="009900"/>
                </a:solidFill>
                <a:latin typeface="맑은 고딕"/>
                <a:ea typeface="맑은 고딕"/>
              </a:rPr>
              <a:t>III. </a:t>
            </a:r>
            <a:r>
              <a:rPr lang="ko-KR" altLang="en-US" sz="2800" b="1" u="sng" strike="noStrike" cap="none" spc="-100" dirty="0">
                <a:solidFill>
                  <a:srgbClr val="009900"/>
                </a:solidFill>
                <a:latin typeface="맑은 고딕"/>
                <a:ea typeface="맑은 고딕"/>
              </a:rPr>
              <a:t>스포츠</a:t>
            </a:r>
            <a:endParaRPr lang="ko-KR" altLang="en-US" sz="2800" b="1" u="sng" strike="noStrike" cap="none" dirty="0">
              <a:solidFill>
                <a:srgbClr val="0070C0"/>
              </a:solidFill>
              <a:latin typeface="맑은 고딕"/>
              <a:ea typeface="맑은 고딕"/>
            </a:endParaRPr>
          </a:p>
        </p:txBody>
      </p:sp>
      <p:pic>
        <p:nvPicPr>
          <p:cNvPr id="6146" name="Picture 2" descr="ê´ë ¨ ì´ë¯¸ì§">
            <a:extLst>
              <a:ext uri="{FF2B5EF4-FFF2-40B4-BE49-F238E27FC236}">
                <a16:creationId xmlns:a16="http://schemas.microsoft.com/office/drawing/2014/main" id="{E5CEA48F-98FF-46BF-B1DD-D13788AC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3141"/>
            <a:ext cx="3172497" cy="20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6430F-66B6-4ABC-9FFE-12FCB95ED2BC}"/>
              </a:ext>
            </a:extLst>
          </p:cNvPr>
          <p:cNvSpPr txBox="1"/>
          <p:nvPr/>
        </p:nvSpPr>
        <p:spPr>
          <a:xfrm>
            <a:off x="8028384" y="838475"/>
            <a:ext cx="72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스모</a:t>
            </a:r>
          </a:p>
        </p:txBody>
      </p:sp>
      <p:pic>
        <p:nvPicPr>
          <p:cNvPr id="6150" name="Picture 6" descr="ê´ë ¨ ì´ë¯¸ì§">
            <a:extLst>
              <a:ext uri="{FF2B5EF4-FFF2-40B4-BE49-F238E27FC236}">
                <a16:creationId xmlns:a16="http://schemas.microsoft.com/office/drawing/2014/main" id="{C907998D-6FA0-401F-96D1-8A03630F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61" y="2643758"/>
            <a:ext cx="2758827" cy="18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ê´ë ¨ ì´ë¯¸ì§">
            <a:extLst>
              <a:ext uri="{FF2B5EF4-FFF2-40B4-BE49-F238E27FC236}">
                <a16:creationId xmlns:a16="http://schemas.microsoft.com/office/drawing/2014/main" id="{2AC9855D-641D-4EC7-A2EE-B03E7E89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7" y="1364334"/>
            <a:ext cx="2916930" cy="19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F689E-D5C6-485C-AC88-6EFE1246B1AE}"/>
              </a:ext>
            </a:extLst>
          </p:cNvPr>
          <p:cNvSpPr txBox="1"/>
          <p:nvPr/>
        </p:nvSpPr>
        <p:spPr>
          <a:xfrm>
            <a:off x="6300192" y="2046930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국민적인 전통 스포츠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신에게 공양하기 위한 의식 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생각보다 많은 외국인 선수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6837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/>
          <p:nvPr/>
        </p:nvSpPr>
        <p:spPr>
          <a:xfrm>
            <a:off x="387985" y="230505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spcBef>
                <a:spcPts val="700"/>
              </a:spcBef>
              <a:defRPr/>
            </a:pPr>
            <a:r>
              <a:rPr lang="en-US" altLang="ko-KR" sz="2800" b="1" u="sng" strike="noStrike" cap="none" spc="-100" dirty="0">
                <a:solidFill>
                  <a:srgbClr val="009900"/>
                </a:solidFill>
                <a:latin typeface="맑은 고딕"/>
                <a:ea typeface="맑은 고딕"/>
              </a:rPr>
              <a:t>III. </a:t>
            </a:r>
            <a:r>
              <a:rPr lang="ko-KR" altLang="en-US" sz="2800" b="1" u="sng" strike="noStrike" cap="none" spc="-100" dirty="0">
                <a:solidFill>
                  <a:srgbClr val="009900"/>
                </a:solidFill>
                <a:latin typeface="맑은 고딕"/>
                <a:ea typeface="맑은 고딕"/>
              </a:rPr>
              <a:t>스포츠</a:t>
            </a:r>
            <a:endParaRPr lang="ko-KR" altLang="en-US" sz="2800" b="1" u="sng" strike="noStrike" cap="none" dirty="0">
              <a:solidFill>
                <a:srgbClr val="0070C0"/>
              </a:solidFill>
              <a:latin typeface="맑은 고딕"/>
              <a:ea typeface="맑은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07817-7507-4079-B862-1D3E0AB8F1A1}"/>
              </a:ext>
            </a:extLst>
          </p:cNvPr>
          <p:cNvSpPr txBox="1"/>
          <p:nvPr/>
        </p:nvSpPr>
        <p:spPr>
          <a:xfrm>
            <a:off x="7380312" y="8325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야구</a:t>
            </a:r>
          </a:p>
        </p:txBody>
      </p:sp>
      <p:pic>
        <p:nvPicPr>
          <p:cNvPr id="7170" name="Picture 2" descr="OSK200808050100">
            <a:extLst>
              <a:ext uri="{FF2B5EF4-FFF2-40B4-BE49-F238E27FC236}">
                <a16:creationId xmlns:a16="http://schemas.microsoft.com/office/drawing/2014/main" id="{EDA1FD3A-BC5F-4DC3-A9B1-B726301A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4749"/>
            <a:ext cx="2934072" cy="18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ê³ ììì ëí ì´ë¯¸ì§ ê²ìê²°ê³¼">
            <a:extLst>
              <a:ext uri="{FF2B5EF4-FFF2-40B4-BE49-F238E27FC236}">
                <a16:creationId xmlns:a16="http://schemas.microsoft.com/office/drawing/2014/main" id="{684507CF-53E2-4496-A291-F98B6F97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1786"/>
            <a:ext cx="3096344" cy="20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ê´ë ¨ ì´ë¯¸ì§">
            <a:extLst>
              <a:ext uri="{FF2B5EF4-FFF2-40B4-BE49-F238E27FC236}">
                <a16:creationId xmlns:a16="http://schemas.microsoft.com/office/drawing/2014/main" id="{BF8ACA6A-DC64-4295-9B00-6CC0A237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26" y="2715202"/>
            <a:ext cx="2934072" cy="22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ì´ì¹ë¡ì ëí ì´ë¯¸ì§ ê²ìê²°ê³¼">
            <a:extLst>
              <a:ext uri="{FF2B5EF4-FFF2-40B4-BE49-F238E27FC236}">
                <a16:creationId xmlns:a16="http://schemas.microsoft.com/office/drawing/2014/main" id="{F1D02A37-0CC7-4D8A-9EF0-42FD5617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43" y="924858"/>
            <a:ext cx="2947457" cy="17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730445-22AD-436F-80A2-F249ED94FDD1}"/>
              </a:ext>
            </a:extLst>
          </p:cNvPr>
          <p:cNvSpPr txBox="1"/>
          <p:nvPr/>
        </p:nvSpPr>
        <p:spPr>
          <a:xfrm>
            <a:off x="6300192" y="4373691"/>
            <a:ext cx="281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6"/>
              </a:rPr>
              <a:t>https://www.youtube.com/watch?v=Y_LbJRqqUGI</a:t>
            </a:r>
            <a:endParaRPr lang="ko-KR" altLang="en-US" dirty="0"/>
          </a:p>
        </p:txBody>
      </p:sp>
      <p:pic>
        <p:nvPicPr>
          <p:cNvPr id="1026" name="Picture 2" descr="ê´ë ¨ ì´ë¯¸ì§">
            <a:extLst>
              <a:ext uri="{FF2B5EF4-FFF2-40B4-BE49-F238E27FC236}">
                <a16:creationId xmlns:a16="http://schemas.microsoft.com/office/drawing/2014/main" id="{EF8C51C9-3680-4094-9879-667F8C35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50" y="1347614"/>
            <a:ext cx="25487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198</Words>
  <Application>Microsoft Office PowerPoint</Application>
  <PresentationFormat>화면 슬라이드 쇼(16:9)</PresentationFormat>
  <Paragraphs>74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나눔손글씨 펜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136</cp:revision>
  <dcterms:created xsi:type="dcterms:W3CDTF">2016-04-14T05:41:11Z</dcterms:created>
  <dcterms:modified xsi:type="dcterms:W3CDTF">2018-12-05T21:28:30Z</dcterms:modified>
  <cp:version>1000.0000.01</cp:version>
</cp:coreProperties>
</file>