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3" r:id="rId2"/>
    <p:sldMasterId id="2147483675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삼성" initials="삼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91" autoAdjust="0"/>
    <p:restoredTop sz="96381"/>
  </p:normalViewPr>
  <p:slideViewPr>
    <p:cSldViewPr snapToObjects="1">
      <p:cViewPr varScale="1">
        <p:scale>
          <a:sx n="111" d="100"/>
          <a:sy n="111" d="100"/>
        </p:scale>
        <p:origin x="-1614" y="-84"/>
      </p:cViewPr>
      <p:guideLst>
        <p:guide orient="horz" pos="2154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6T02:29:39.476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6059F-62E0-4B03-8903-8EB7DF76E41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DEC5A-038F-473C-8262-70EC1D931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92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45AE0-753D-44A0-8EAC-80DC43BBFE6B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8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4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0859F0-ECC5-49A7-A917-E8A2224B11A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3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4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0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4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0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7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0859F0-ECC5-49A7-A917-E8A2224B11A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03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48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3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96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7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5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80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58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4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3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04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35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71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32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5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610E9C-C9F7-468A-8EAF-12B455F62410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9" y="58855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0859F0-ECC5-49A7-A917-E8A2224B11A7}" type="slidenum">
              <a:rPr lang="ko-KR" altLang="en-US" smtClean="0">
                <a:solidFill>
                  <a:srgbClr val="534949"/>
                </a:solidFill>
              </a:rPr>
              <a:pPr/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3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cTuTxeem9E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youtu.be/hOdqtVK8vqs?list=RDhOdqtVK8vqs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hyperlink" Target="https://news.sbs.co.kr/news/endPage.do?news_id=N10040707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981075" y="1657413"/>
            <a:ext cx="7344918" cy="9318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dirty="0">
                <a:latin typeface="문체부 훈민정음체"/>
                <a:ea typeface="문체부 훈민정음체"/>
              </a:rPr>
              <a:t>독도영토학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63648" y="2708910"/>
            <a:ext cx="5688711" cy="57607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3000" b="0" i="0" spc="5" dirty="0">
                <a:solidFill>
                  <a:schemeClr val="tx1"/>
                </a:solidFill>
                <a:latin typeface="문체부 훈민정음체"/>
                <a:ea typeface="문체부 훈민정음체"/>
              </a:rPr>
              <a:t>일본이 독도를 주장하기 위해 </a:t>
            </a:r>
            <a:r>
              <a:rPr lang="ko-KR" altLang="en-US" sz="3000" b="0" i="0" spc="5" dirty="0" err="1">
                <a:solidFill>
                  <a:schemeClr val="tx1"/>
                </a:solidFill>
                <a:latin typeface="문체부 훈민정음체"/>
                <a:ea typeface="문체부 훈민정음체"/>
              </a:rPr>
              <a:t>하는노력</a:t>
            </a:r>
            <a:r>
              <a:rPr lang="ko-KR" altLang="en-US" sz="3000" b="0" i="0" spc="5" dirty="0">
                <a:solidFill>
                  <a:schemeClr val="tx1"/>
                </a:solidFill>
                <a:latin typeface="문체부 훈민정음체"/>
                <a:ea typeface="문체부 훈민정음체"/>
              </a:rPr>
              <a:t> 교육</a:t>
            </a:r>
            <a:endParaRPr lang="en-US" altLang="ko-KR" sz="3000" b="0" i="0" spc="5" dirty="0">
              <a:solidFill>
                <a:schemeClr val="tx1"/>
              </a:solidFill>
              <a:latin typeface="문체부 훈민정음체"/>
              <a:ea typeface="문체부 제목 바탕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698058-DE9B-443F-AF8A-E3C144DEEB10}"/>
              </a:ext>
            </a:extLst>
          </p:cNvPr>
          <p:cNvSpPr txBox="1"/>
          <p:nvPr/>
        </p:nvSpPr>
        <p:spPr>
          <a:xfrm>
            <a:off x="6804310" y="5200587"/>
            <a:ext cx="1991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화학공학과</a:t>
            </a:r>
            <a:endParaRPr lang="en-US" altLang="ko-KR" sz="2000" dirty="0"/>
          </a:p>
          <a:p>
            <a:r>
              <a:rPr lang="en-US" altLang="ko-KR" sz="2000" dirty="0"/>
              <a:t>21824691</a:t>
            </a:r>
          </a:p>
          <a:p>
            <a:r>
              <a:rPr lang="ko-KR" altLang="en-US" sz="2000" dirty="0" err="1"/>
              <a:t>황하정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5698" y="188640"/>
            <a:ext cx="4824536" cy="122413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latin typeface="DFKai-SB" panose="03000509000000000000" pitchFamily="65" charset="-120"/>
                <a:ea typeface="HY울릉도M" panose="02030600000101010101" pitchFamily="18" charset="-127"/>
              </a:rPr>
              <a:t> 목차</a:t>
            </a:r>
            <a:endParaRPr lang="ko-KR" altLang="en-US" dirty="0">
              <a:latin typeface="DFKai-SB" panose="03000509000000000000" pitchFamily="65" charset="-120"/>
              <a:ea typeface="HY울릉도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47667" y="1844824"/>
            <a:ext cx="6513719" cy="3240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sz="3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독도에 대한 일본인들의 관심</a:t>
            </a:r>
            <a:endParaRPr lang="en-US" altLang="ko-KR" sz="32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32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일본이 잘못된 인식을 가지게 된 이유</a:t>
            </a:r>
            <a:endParaRPr lang="en-US" altLang="ko-KR" sz="32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19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8792" cy="504056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독도</a:t>
            </a:r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에 대한 </a:t>
            </a:r>
            <a:r>
              <a:rPr lang="ko-KR" altLang="en-US" sz="3600" b="1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일본인</a:t>
            </a:r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들의 관심 </a:t>
            </a:r>
            <a:endParaRPr lang="ko-KR" altLang="en-US" sz="36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FFCCFF"/>
            </a:solidFill>
          </a:ln>
          <a:effectLst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400" dirty="0" smtClean="0">
                <a:solidFill>
                  <a:srgbClr val="FF0000"/>
                </a:solidFill>
              </a:rPr>
              <a:t>♥</a:t>
            </a:r>
            <a:r>
              <a:rPr lang="en-US" altLang="ko-KR" sz="1400" dirty="0" smtClean="0">
                <a:hlinkClick r:id="rId2"/>
              </a:rPr>
              <a:t>Https://youtu.be/ocTuTxeem9E</a:t>
            </a:r>
            <a:r>
              <a:rPr lang="ko-KR" altLang="en-US" sz="1400" dirty="0" smtClean="0">
                <a:solidFill>
                  <a:srgbClr val="FF0000"/>
                </a:solidFill>
              </a:rPr>
              <a:t> ♥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2800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독도가 자기 땅 이라고 주장하는 사람들</a:t>
            </a:r>
            <a:endParaRPr lang="en-US" altLang="ko-KR" sz="2800" dirty="0" smtClean="0"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marL="0" indent="0">
              <a:buNone/>
            </a:pPr>
            <a:endParaRPr lang="en-US" altLang="ko-KR" sz="1600" dirty="0" smtClean="0"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36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@</a:t>
            </a:r>
            <a:r>
              <a:rPr lang="ko-KR" altLang="en-US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정치인</a:t>
            </a:r>
            <a:r>
              <a:rPr lang="en-US" altLang="ko-KR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외교관</a:t>
            </a:r>
            <a:r>
              <a:rPr lang="en-US" altLang="ko-KR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공무원</a:t>
            </a:r>
            <a:r>
              <a:rPr lang="en-US" altLang="ko-KR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2800" dirty="0" err="1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시마네현</a:t>
            </a:r>
            <a:r>
              <a:rPr lang="en-US" altLang="ko-KR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그 현의 어부들</a:t>
            </a:r>
            <a:r>
              <a:rPr lang="en-US" altLang="ko-KR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역사학자</a:t>
            </a:r>
            <a:r>
              <a:rPr lang="en-US" altLang="ko-KR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,</a:t>
            </a:r>
            <a:r>
              <a:rPr lang="ko-KR" altLang="en-US" sz="28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 해양지질학자 </a:t>
            </a:r>
            <a:r>
              <a:rPr lang="ko-KR" altLang="en-US" sz="1200" dirty="0" smtClean="0">
                <a:solidFill>
                  <a:srgbClr val="FF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등</a:t>
            </a:r>
            <a:endParaRPr lang="en-US" altLang="ko-KR" sz="1200" dirty="0" smtClean="0">
              <a:solidFill>
                <a:srgbClr val="FF0000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9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03232" cy="922114"/>
          </a:xfr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4800" dirty="0" smtClean="0">
                <a:latin typeface="HY산B" panose="02030600000101010101" pitchFamily="18" charset="-127"/>
                <a:ea typeface="HY산B" panose="02030600000101010101" pitchFamily="18" charset="-127"/>
                <a:cs typeface="Arial Unicode MS" panose="020B0604020202020204" pitchFamily="50" charset="-127"/>
              </a:rPr>
              <a:t>독도에 대한 일본 교육 </a:t>
            </a:r>
            <a:endParaRPr lang="ko-KR" altLang="en-US" sz="4800" dirty="0">
              <a:latin typeface="HY산B" panose="02030600000101010101" pitchFamily="18" charset="-127"/>
              <a:ea typeface="HY산B" panose="02030600000101010101" pitchFamily="18" charset="-127"/>
              <a:cs typeface="Arial Unicode MS" panose="020B0604020202020204" pitchFamily="50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077072"/>
            <a:ext cx="5832648" cy="267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1484792"/>
            <a:ext cx="5472608" cy="25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3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sz="4200" dirty="0"/>
              <a:t> 정부가 </a:t>
            </a:r>
            <a:r>
              <a:rPr lang="ko-KR" altLang="en-US" sz="4200" dirty="0" smtClean="0"/>
              <a:t>해야 할  대책</a:t>
            </a:r>
            <a:r>
              <a:rPr lang="en-US" altLang="ko-KR" sz="4200" dirty="0" smtClean="0"/>
              <a:t>:</a:t>
            </a:r>
            <a:r>
              <a:rPr lang="ko-KR" altLang="en-US" sz="4200" dirty="0" smtClean="0"/>
              <a:t> 일본에 </a:t>
            </a:r>
            <a:r>
              <a:rPr lang="ko-KR" altLang="en-US" sz="4200" dirty="0"/>
              <a:t>대한 대처 대신</a:t>
            </a:r>
            <a:r>
              <a:rPr lang="en-US" altLang="ko-KR" sz="4200" dirty="0"/>
              <a:t>, </a:t>
            </a:r>
            <a:r>
              <a:rPr lang="ko-KR" altLang="en-US" sz="4200" dirty="0"/>
              <a:t>국제적인 홍보와 수정 </a:t>
            </a:r>
            <a:r>
              <a:rPr lang="ko-KR" altLang="en-US" sz="4200" dirty="0" smtClean="0"/>
              <a:t>요청</a:t>
            </a:r>
            <a:r>
              <a:rPr lang="ko-KR" altLang="en-US" sz="4200" dirty="0"/>
              <a:t/>
            </a:r>
            <a:br>
              <a:rPr lang="ko-KR" altLang="en-US" sz="4200" dirty="0"/>
            </a:br>
            <a:r>
              <a:rPr lang="ko-KR" altLang="en-US" sz="4200" dirty="0"/>
              <a:t> </a:t>
            </a:r>
            <a:endParaRPr lang="en-US" altLang="ko-KR" sz="4200" dirty="0" smtClean="0"/>
          </a:p>
          <a:p>
            <a:r>
              <a:rPr lang="ko-KR" altLang="en-US" sz="4200" dirty="0" smtClean="0"/>
              <a:t>교육 면 강화 필요</a:t>
            </a:r>
            <a:r>
              <a:rPr lang="en-US" altLang="ko-KR" sz="4200" dirty="0"/>
              <a:t>: </a:t>
            </a:r>
            <a:r>
              <a:rPr lang="ko-KR" altLang="en-US" sz="4200" dirty="0" smtClean="0"/>
              <a:t>실효지배는 </a:t>
            </a:r>
            <a:r>
              <a:rPr lang="ko-KR" altLang="en-US" sz="4200" dirty="0"/>
              <a:t>우리나라라 하지만</a:t>
            </a:r>
            <a:r>
              <a:rPr lang="en-US" altLang="ko-KR" sz="4200" dirty="0"/>
              <a:t>, </a:t>
            </a:r>
            <a:r>
              <a:rPr lang="ko-KR" altLang="en-US" sz="4200" dirty="0"/>
              <a:t>현재 중학교 </a:t>
            </a:r>
            <a:r>
              <a:rPr lang="en-US" altLang="ko-KR" sz="4200" dirty="0"/>
              <a:t>3</a:t>
            </a:r>
            <a:r>
              <a:rPr lang="ko-KR" altLang="en-US" sz="4200" dirty="0"/>
              <a:t>학년 교과서에서는 </a:t>
            </a:r>
            <a:r>
              <a:rPr lang="en-US" altLang="ko-KR" sz="4200" dirty="0"/>
              <a:t>"</a:t>
            </a:r>
            <a:r>
              <a:rPr lang="ko-KR" altLang="en-US" sz="4200" dirty="0"/>
              <a:t>독도는 </a:t>
            </a:r>
            <a:r>
              <a:rPr lang="ko-KR" altLang="en-US" sz="4200" dirty="0" smtClean="0"/>
              <a:t>우리땅</a:t>
            </a:r>
            <a:r>
              <a:rPr lang="en-US" altLang="ko-KR" sz="4200" dirty="0" smtClean="0"/>
              <a:t>"</a:t>
            </a:r>
            <a:r>
              <a:rPr lang="ko-KR" altLang="en-US" sz="4200" dirty="0"/>
              <a:t>만 써놓고 있으니 우리나라 사람들의 독도에 대한 지식이 </a:t>
            </a:r>
            <a:r>
              <a:rPr lang="ko-KR" altLang="en-US" sz="4200" dirty="0" smtClean="0"/>
              <a:t>빈약할 수밖에 </a:t>
            </a:r>
            <a:r>
              <a:rPr lang="ko-KR" altLang="en-US" sz="4200" dirty="0"/>
              <a:t>없다</a:t>
            </a:r>
            <a:r>
              <a:rPr lang="en-US" altLang="ko-KR" sz="4200" dirty="0"/>
              <a:t>. </a:t>
            </a:r>
            <a:endParaRPr lang="en-US" altLang="ko-KR" sz="4200" dirty="0" smtClean="0"/>
          </a:p>
          <a:p>
            <a:endParaRPr lang="en-US" altLang="ko-KR" sz="4200" dirty="0"/>
          </a:p>
          <a:p>
            <a:r>
              <a:rPr lang="ko-KR" altLang="en-US" sz="4200" dirty="0" smtClean="0"/>
              <a:t>따라서 </a:t>
            </a:r>
            <a:r>
              <a:rPr lang="ko-KR" altLang="en-US" sz="4200" dirty="0"/>
              <a:t>교과서는 </a:t>
            </a:r>
            <a:r>
              <a:rPr lang="ko-KR" altLang="en-US" sz="4200" dirty="0" smtClean="0"/>
              <a:t>여러 가지 </a:t>
            </a:r>
            <a:r>
              <a:rPr lang="ko-KR" altLang="en-US" sz="4200" dirty="0"/>
              <a:t>역사적 근거를 대가며 독도에 대해서 좀 더 </a:t>
            </a:r>
            <a:r>
              <a:rPr lang="ko-KR" altLang="en-US" sz="4200" dirty="0" smtClean="0"/>
              <a:t>심도 있게 </a:t>
            </a:r>
            <a:r>
              <a:rPr lang="ko-KR" altLang="en-US" sz="4200" dirty="0"/>
              <a:t>다룰 필요가 </a:t>
            </a:r>
            <a:r>
              <a:rPr lang="ko-KR" altLang="en-US" sz="4200" dirty="0" smtClean="0"/>
              <a:t>있다</a:t>
            </a:r>
            <a:r>
              <a:rPr lang="en-US" altLang="ko-KR" sz="4200" dirty="0" smtClean="0"/>
              <a:t>.</a:t>
            </a:r>
            <a:r>
              <a:rPr lang="en-US" altLang="ko-KR" sz="4200" dirty="0"/>
              <a:t/>
            </a:r>
            <a:br>
              <a:rPr lang="en-US" altLang="ko-KR" sz="4200" dirty="0"/>
            </a:br>
            <a:r>
              <a:rPr lang="en-US" altLang="ko-KR" sz="4200" dirty="0"/>
              <a:t> </a:t>
            </a:r>
            <a:endParaRPr lang="ko-KR" altLang="en-US" sz="4200" dirty="0"/>
          </a:p>
          <a:p>
            <a:endParaRPr lang="ko-KR" altLang="en-US" sz="3600" cap="all" spc="-60" dirty="0">
              <a:solidFill>
                <a:schemeClr val="tx2"/>
              </a:solidFill>
              <a:latin typeface="HY강M" panose="02030600000101010101" pitchFamily="18" charset="-127"/>
              <a:ea typeface="HY강M" panose="02030600000101010101" pitchFamily="18" charset="-127"/>
              <a:cs typeface="+mj-cs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3" y="620688"/>
            <a:ext cx="5698976" cy="903630"/>
          </a:xfrm>
        </p:spPr>
        <p:txBody>
          <a:bodyPr>
            <a:normAutofit fontScale="90000"/>
          </a:bodyPr>
          <a:lstStyle/>
          <a:p>
            <a:r>
              <a:rPr lang="ko-KR" altLang="en-US" sz="2800" dirty="0" smtClean="0"/>
              <a:t>이런 인식을 </a:t>
            </a:r>
            <a:r>
              <a:rPr lang="ko-KR" altLang="en-US" sz="2800" dirty="0" err="1" smtClean="0"/>
              <a:t>바꾸기위해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해야하는일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17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282020" y="2059752"/>
            <a:ext cx="5896967" cy="17081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3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일본의</a:t>
            </a:r>
            <a:endParaRPr lang="en-US" altLang="ko-KR" sz="35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  <a:p>
            <a:r>
              <a:rPr lang="ko-KR" altLang="en-US" sz="3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잘못된 인식이 다른 나라에 </a:t>
            </a:r>
            <a:endParaRPr lang="en-US" altLang="ko-KR" sz="35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  <a:p>
            <a:r>
              <a:rPr lang="ko-KR" altLang="en-US" sz="3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미치는 영향</a:t>
            </a:r>
            <a:endParaRPr lang="en-US" altLang="ko-KR" sz="35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87212" y="643773"/>
            <a:ext cx="51917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1564" y="361356"/>
            <a:ext cx="2774150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01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654" y="6134985"/>
            <a:ext cx="102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ko-KR" altLang="en-US" dirty="0" smtClean="0">
                <a:solidFill>
                  <a:prstClr val="black"/>
                </a:solidFill>
              </a:rPr>
              <a:t>  회계학과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4956" y="6504319"/>
            <a:ext cx="150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  21810443 </a:t>
            </a:r>
            <a:r>
              <a:rPr lang="ko-KR" altLang="en-US" dirty="0" smtClean="0">
                <a:solidFill>
                  <a:prstClr val="black"/>
                </a:solidFill>
              </a:rPr>
              <a:t>김수빈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4" y="361356"/>
            <a:ext cx="2774150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02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43131" y="1375054"/>
            <a:ext cx="14173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prstClr val="white">
                    <a:lumMod val="6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0 1</a:t>
            </a:r>
            <a:endParaRPr lang="en-US" altLang="ko-KR" sz="2000" b="1" spc="-150" dirty="0" smtClean="0">
              <a:solidFill>
                <a:prstClr val="white">
                  <a:lumMod val="6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8810" y="1490473"/>
            <a:ext cx="5177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우리나라에 미치는 영향</a:t>
            </a:r>
            <a:endParaRPr lang="en-US" altLang="ko-KR" sz="2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43131" y="2476373"/>
            <a:ext cx="14173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prstClr val="white">
                    <a:lumMod val="6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0 2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838810" y="2553317"/>
            <a:ext cx="5177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한</a:t>
            </a:r>
            <a:r>
              <a:rPr lang="en-US" altLang="ko-KR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·</a:t>
            </a:r>
            <a:r>
              <a:rPr lang="ko-KR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일 외교문제</a:t>
            </a:r>
            <a:endParaRPr lang="en-US" altLang="ko-KR" sz="2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243131" y="4468133"/>
            <a:ext cx="14173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prstClr val="white">
                    <a:lumMod val="6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0 4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838810" y="3645149"/>
            <a:ext cx="5177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나라가 본 독도 </a:t>
            </a:r>
            <a:endParaRPr lang="en-US" altLang="ko-KR" sz="2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43131" y="3529733"/>
            <a:ext cx="14173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prstClr val="white">
                    <a:lumMod val="6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0 3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838810" y="4628686"/>
            <a:ext cx="5177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독도를 위한 우리의 해결방안 </a:t>
            </a:r>
            <a:endParaRPr lang="en-US" altLang="ko-KR" sz="2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68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3" y="361356"/>
            <a:ext cx="5206319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03 </a:t>
            </a:r>
            <a:r>
              <a:rPr lang="ko-KR" alt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우리나라에 미치는 영향</a:t>
            </a:r>
            <a:endParaRPr lang="en-US" altLang="ko-KR" sz="15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238361" y="1900856"/>
            <a:ext cx="1728192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714063" y="1906610"/>
            <a:ext cx="1728192" cy="1872208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194152" y="1886475"/>
            <a:ext cx="1728192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2370" y="2544800"/>
            <a:ext cx="114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역사왜곡 문제점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553" y="2587933"/>
            <a:ext cx="129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풍부</a:t>
            </a:r>
            <a:r>
              <a:rPr lang="ko-KR" altLang="en-US" dirty="0">
                <a:solidFill>
                  <a:prstClr val="black"/>
                </a:solidFill>
              </a:rPr>
              <a:t>한</a:t>
            </a:r>
            <a:r>
              <a:rPr lang="ko-KR" altLang="en-US" dirty="0" smtClean="0">
                <a:solidFill>
                  <a:prstClr val="black"/>
                </a:solidFill>
              </a:rPr>
              <a:t> 천연자원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2981" y="2544800"/>
            <a:ext cx="117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어업의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발달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3" y="361356"/>
            <a:ext cx="5206319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04 </a:t>
            </a:r>
            <a:r>
              <a:rPr lang="ko-KR" alt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한</a:t>
            </a:r>
            <a:r>
              <a:rPr lang="en-US" altLang="ko-KR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·</a:t>
            </a:r>
            <a:r>
              <a:rPr lang="ko-KR" alt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일 외교문제</a:t>
            </a:r>
            <a:endParaRPr lang="en-US" altLang="ko-KR" sz="15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700461" y="1900856"/>
            <a:ext cx="1728192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007688" y="1900856"/>
            <a:ext cx="1728192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2704" y="2596325"/>
            <a:ext cx="114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 무역 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208" y="2596325"/>
            <a:ext cx="117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사회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2" y="361356"/>
            <a:ext cx="706166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04-1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한</a:t>
            </a:r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·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일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무역 수지 추이 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47" y="1147317"/>
            <a:ext cx="4494944" cy="51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2" y="361356"/>
            <a:ext cx="7061661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04-2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한</a:t>
            </a:r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·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일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아리따-돋움(TTF)-Bold" panose="02020603020101020101" pitchFamily="18" charset="-127"/>
              </a:rPr>
              <a:t>문화교</a:t>
            </a:r>
            <a:r>
              <a:rPr lang="ko-KR" altLang="en-U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아리따-돋움(TTF)-Bold" panose="02020603020101020101" pitchFamily="18" charset="-127"/>
              </a:rPr>
              <a:t>류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1" y="1355784"/>
            <a:ext cx="5524887" cy="39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671322"/>
          </a:xfrm>
        </p:spPr>
        <p:txBody>
          <a:bodyPr vert="horz" lIns="91440" tIns="45720" rIns="91440" bIns="45720" anchor="ctr">
            <a:noAutofit/>
          </a:bodyPr>
          <a:lstStyle/>
          <a:p>
            <a:pPr algn="l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백제 M"/>
                <a:ea typeface="한컴 백제 M"/>
              </a:rPr>
              <a:t>유치원생의 교육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107176" y="1152144"/>
            <a:ext cx="8586132" cy="1149244"/>
            <a:chOff x="107176" y="1085469"/>
            <a:chExt cx="8586132" cy="1149244"/>
          </a:xfrm>
        </p:grpSpPr>
        <p:pic>
          <p:nvPicPr>
            <p:cNvPr id="1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18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13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3780"/>
            </a:bodyPr>
            <a:lstStyle/>
            <a:p>
              <a:pPr algn="ctr" defTabSz="914400" eaLnBrk="1" latinLnBrk="1" hangingPunct="1">
                <a:lnSpc>
                  <a:spcPct val="80000"/>
                </a:lnSpc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050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1</a:t>
              </a:r>
            </a:p>
          </p:txBody>
        </p:sp>
        <p:pic>
          <p:nvPicPr>
            <p:cNvPr id="14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15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0692" y="2889736"/>
            <a:ext cx="8242616" cy="204478"/>
          </a:xfrm>
          <a:prstGeom prst="rect">
            <a:avLst/>
          </a:prstGeom>
        </p:spPr>
      </p:pic>
      <p:pic>
        <p:nvPicPr>
          <p:cNvPr id="36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043535"/>
            <a:ext cx="1152410" cy="1149244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algn="l" defTabSz="914400" eaLnBrk="1" latinLnBrk="1" hangingPunct="1">
              <a:lnSpc>
                <a:spcPct val="8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4400" spc="5">
                <a:latin typeface="한컴 백제 M"/>
                <a:ea typeface="한컴 백제 M"/>
                <a:cs typeface="+mj-cs"/>
              </a:rPr>
              <a:t>초등학생의 교육</a:t>
            </a:r>
            <a:endParaRPr lang="ko-KR" altLang="en-US" sz="4400" b="0" i="0" spc="5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38" name="직사각형 5"/>
          <p:cNvSpPr/>
          <p:nvPr/>
        </p:nvSpPr>
        <p:spPr>
          <a:xfrm>
            <a:off x="457962" y="2282496"/>
            <a:ext cx="478101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51770" lnSpcReduction="10000"/>
          </a:bodyPr>
          <a:lstStyle/>
          <a:p>
            <a:pPr algn="ctr" defTabSz="914400" eaLnBrk="1" latinLnBrk="1" hangingPunct="1">
              <a:lnSpc>
                <a:spcPct val="8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9790" b="1" i="0" spc="5">
                <a:solidFill>
                  <a:schemeClr val="tx1"/>
                </a:solidFill>
                <a:latin typeface="문체부 훈민정음체"/>
                <a:ea typeface="문체부 훈민정음체"/>
                <a:cs typeface="+mj-cs"/>
              </a:rPr>
              <a:t>2</a:t>
            </a:r>
          </a:p>
        </p:txBody>
      </p:sp>
      <p:pic>
        <p:nvPicPr>
          <p:cNvPr id="39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092315" y="2724654"/>
            <a:ext cx="1455038" cy="267320"/>
          </a:xfrm>
          <a:prstGeom prst="rect">
            <a:avLst/>
          </a:prstGeom>
        </p:spPr>
      </p:pic>
      <p:pic>
        <p:nvPicPr>
          <p:cNvPr id="40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74889" y="2406010"/>
            <a:ext cx="577540" cy="442780"/>
          </a:xfrm>
          <a:prstGeom prst="rect">
            <a:avLst/>
          </a:prstGeom>
        </p:spPr>
      </p:pic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 lang="ko-KR" altLang="en-US"/>
            </a:pPr>
            <a:r>
              <a:rPr lang="ko-KR" altLang="en-US" sz="4400" b="0" i="0" spc="5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초</a:t>
            </a:r>
            <a:r>
              <a:rPr lang="ko-KR" altLang="en-US" sz="4400" spc="5">
                <a:latin typeface="한컴 백제 M"/>
                <a:ea typeface="한컴 백제 M"/>
              </a:rPr>
              <a:t>ㆍ중ㆍ고등학생의 교육</a:t>
            </a:r>
            <a:endParaRPr lang="ko-KR" altLang="en-US" sz="4400" b="0" i="0" spc="5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07442" y="2932027"/>
            <a:ext cx="8586132" cy="1149244"/>
            <a:chOff x="107176" y="1085469"/>
            <a:chExt cx="8586132" cy="1149244"/>
          </a:xfrm>
        </p:grpSpPr>
        <p:pic>
          <p:nvPicPr>
            <p:cNvPr id="43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44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45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960" lnSpcReduction="10000"/>
            </a:bodyPr>
            <a:lstStyle/>
            <a:p>
              <a:pPr algn="ctr" defTabSz="914400" eaLnBrk="1" latinLnBrk="1" hangingPunct="1">
                <a:lnSpc>
                  <a:spcPct val="80000"/>
                </a:lnSpc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377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3</a:t>
              </a:r>
            </a:p>
          </p:txBody>
        </p:sp>
        <p:pic>
          <p:nvPicPr>
            <p:cNvPr id="46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47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640" lnSpcReduction="10000"/>
          </a:bodyPr>
          <a:lstStyle/>
          <a:p>
            <a:pPr algn="l" defTabSz="914400" eaLnBrk="1" latinLnBrk="1" hangingPunct="1">
              <a:lnSpc>
                <a:spcPct val="80000"/>
              </a:lnSpc>
              <a:spcBef>
                <a:spcPct val="0"/>
              </a:spcBef>
              <a:buNone/>
              <a:defRPr lang="ko-KR" altLang="en-US"/>
            </a:pPr>
            <a:endParaRPr lang="ko-KR" altLang="en-US" sz="5615" b="0" i="0" spc="5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68661" y="3816490"/>
            <a:ext cx="8586132" cy="1149244"/>
            <a:chOff x="107176" y="1085469"/>
            <a:chExt cx="8586132" cy="1149244"/>
          </a:xfrm>
        </p:grpSpPr>
        <p:pic>
          <p:nvPicPr>
            <p:cNvPr id="5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51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52" name="직사각형 5"/>
            <p:cNvSpPr/>
            <p:nvPr/>
          </p:nvSpPr>
          <p:spPr>
            <a:xfrm>
              <a:off x="457962" y="1324429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960" lnSpcReduction="10000"/>
            </a:bodyPr>
            <a:lstStyle/>
            <a:p>
              <a:pPr algn="ctr" defTabSz="914400" eaLnBrk="1" latinLnBrk="1" hangingPunct="1">
                <a:lnSpc>
                  <a:spcPct val="80000"/>
                </a:lnSpc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377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4</a:t>
              </a:r>
            </a:p>
          </p:txBody>
        </p:sp>
        <p:pic>
          <p:nvPicPr>
            <p:cNvPr id="53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54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321" y="3898198"/>
            <a:ext cx="5223189" cy="757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>
                <a:latin typeface="한컴 백제 M"/>
                <a:ea typeface="한컴 백제 M"/>
              </a:rPr>
              <a:t>외국인을 위한 교육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5" y="326850"/>
            <a:ext cx="5612423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05 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다른 나라가 본 독도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14793" r="18137" b="14793"/>
          <a:stretch/>
        </p:blipFill>
        <p:spPr bwMode="auto">
          <a:xfrm>
            <a:off x="971469" y="1210432"/>
            <a:ext cx="5852689" cy="50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5" y="369983"/>
            <a:ext cx="5612423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06 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다른 나라가 본 독도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9307" r="28646" b="23671"/>
          <a:stretch/>
        </p:blipFill>
        <p:spPr bwMode="auto">
          <a:xfrm>
            <a:off x="436049" y="1968406"/>
            <a:ext cx="4540731" cy="34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21365" r="36293" b="31398"/>
          <a:stretch/>
        </p:blipFill>
        <p:spPr bwMode="auto">
          <a:xfrm>
            <a:off x="5070859" y="1570969"/>
            <a:ext cx="3933644" cy="405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5220" y="2940004"/>
            <a:ext cx="101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바탕"/>
                <a:ea typeface="바탕"/>
              </a:rPr>
              <a:t>☞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4" y="361356"/>
            <a:ext cx="7252769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07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각국 세계 지도의 독도 지명 표기 현황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en-U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2011</a:t>
            </a:r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년 자료 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자료제공 </a:t>
            </a:r>
            <a:r>
              <a:rPr lang="en-U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: </a:t>
            </a:r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외교통상부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16171" y="4244772"/>
            <a:ext cx="189009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미표기</a:t>
            </a:r>
            <a:endParaRPr lang="ko-KR" altLang="en-US" sz="15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370053" y="4118000"/>
            <a:ext cx="651621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387937" y="3571534"/>
            <a:ext cx="651621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387937" y="2529581"/>
            <a:ext cx="651621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370053" y="3050040"/>
            <a:ext cx="651621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370053" y="2041928"/>
            <a:ext cx="651621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447323" y="4211991"/>
            <a:ext cx="18900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독도</a:t>
            </a:r>
            <a:r>
              <a:rPr lang="en-US" altLang="ko-KR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-</a:t>
            </a:r>
            <a:r>
              <a:rPr lang="ko-KR" altLang="en-US" sz="15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다케시마</a:t>
            </a:r>
            <a:endParaRPr lang="en-US" altLang="ko-KR" sz="15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병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기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791836" y="4231544"/>
            <a:ext cx="201981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독도</a:t>
            </a:r>
            <a:endParaRPr lang="ko-KR" altLang="en-US" sz="15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813820" y="4223491"/>
            <a:ext cx="189009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기</a:t>
            </a:r>
            <a:r>
              <a: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타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1632578" y="2092756"/>
            <a:ext cx="1679967" cy="115940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 flipV="1">
            <a:off x="3312545" y="3252159"/>
            <a:ext cx="1315617" cy="47445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4628163" y="3726611"/>
            <a:ext cx="1423601" cy="25016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381284" y="4227518"/>
            <a:ext cx="189009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다케시</a:t>
            </a:r>
            <a:r>
              <a:rPr lang="ko-KR" altLang="en-US" sz="15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마</a:t>
            </a:r>
            <a:endParaRPr lang="ko-KR" altLang="en-US" sz="15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 flipV="1">
            <a:off x="6051765" y="3640353"/>
            <a:ext cx="1592569" cy="3364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78640" y="1958196"/>
            <a:ext cx="146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2587(76.5)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6328" y="2865374"/>
            <a:ext cx="10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B9BD5">
                    <a:lumMod val="50000"/>
                  </a:srgbClr>
                </a:solidFill>
              </a:rPr>
              <a:t>352(10.4)</a:t>
            </a:r>
            <a:endParaRPr lang="ko-KR" alt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30860" y="3370219"/>
            <a:ext cx="100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B9BD5">
                    <a:lumMod val="50000"/>
                  </a:srgbClr>
                </a:solidFill>
              </a:rPr>
              <a:t>130(3.9)</a:t>
            </a:r>
            <a:endParaRPr lang="ko-KR" alt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0168" y="3503126"/>
            <a:ext cx="100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B9BD5">
                    <a:lumMod val="50000"/>
                  </a:srgbClr>
                </a:solidFill>
              </a:rPr>
              <a:t>58(1.7)</a:t>
            </a:r>
            <a:endParaRPr lang="ko-KR" alt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77111" y="3241928"/>
            <a:ext cx="92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B9BD5">
                    <a:lumMod val="50000"/>
                  </a:srgbClr>
                </a:solidFill>
              </a:rPr>
              <a:t>253(7.5)</a:t>
            </a:r>
            <a:endParaRPr lang="ko-KR" altLang="en-US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1565" y="361356"/>
            <a:ext cx="7611097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08 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다른 나라가 본 독도의 대한 생각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7408" y="5780749"/>
            <a:ext cx="2818208" cy="6924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아모레 퍼시픽의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아리따 돋</a:t>
            </a:r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움</a:t>
            </a:r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체를 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사용 하였습니다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177213" y="1475117"/>
            <a:ext cx="4185103" cy="3623094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4" t="21159" r="64563" b="66479"/>
          <a:stretch/>
        </p:blipFill>
        <p:spPr bwMode="auto">
          <a:xfrm>
            <a:off x="2177213" y="1475117"/>
            <a:ext cx="4271531" cy="36230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578026" y="2279254"/>
            <a:ext cx="6496301" cy="14773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9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안 </a:t>
            </a:r>
            <a:r>
              <a:rPr lang="ko-KR" altLang="en-US" sz="9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녕</a:t>
            </a:r>
            <a:r>
              <a:rPr lang="ko-KR" altLang="en-US" sz="9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</a:t>
            </a:r>
            <a:r>
              <a:rPr lang="en-US" altLang="ko-KR" sz="9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~~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27954" y="652398"/>
            <a:ext cx="51917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1564" y="361356"/>
            <a:ext cx="2774150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Light" panose="02020603020101020101" pitchFamily="18" charset="-127"/>
                <a:ea typeface="아리따-돋움(TTF)-Bold" panose="02020603020101020101" pitchFamily="18" charset="-127"/>
              </a:rPr>
              <a:t>10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71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유치원생의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 u="sng" dirty="0">
                <a:hlinkClick r:id="rId4"/>
              </a:rPr>
              <a:t>https://news.sbs.co.kr/news/endPage.do?news_id=N1004070766</a:t>
            </a: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32B4632-00E7-43A9-8F06-1D20B2156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2708900"/>
            <a:ext cx="4486582" cy="2448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초등학생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내용 개체 틀 8">
            <a:extLst>
              <a:ext uri="{FF2B5EF4-FFF2-40B4-BE49-F238E27FC236}">
                <a16:creationId xmlns:a16="http://schemas.microsoft.com/office/drawing/2014/main" xmlns="" id="{F598F919-E1C5-4E2E-AD36-7EAE6B1F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/>
              <a:t>메치가</a:t>
            </a:r>
            <a:r>
              <a:rPr lang="ko-KR" altLang="en-US" sz="2400" dirty="0"/>
              <a:t> 있던 섬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메치</a:t>
            </a:r>
            <a:r>
              <a:rPr lang="en-US" altLang="ko-KR" sz="2400" dirty="0"/>
              <a:t>=</a:t>
            </a:r>
            <a:r>
              <a:rPr lang="ko-KR" altLang="en-US" sz="2400" dirty="0"/>
              <a:t>강치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DA011E3-8743-4C34-9E28-1A5FA972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3591260" cy="237633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D995935-7C1C-4599-BD90-405DE41F2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0" y="2266094"/>
            <a:ext cx="2214871" cy="27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</a:t>
            </a:r>
            <a:r>
              <a:rPr lang="ko-KR" altLang="en-US" dirty="0" err="1"/>
              <a:t>초중고등학생의</a:t>
            </a:r>
            <a:r>
              <a:rPr lang="ko-KR" altLang="en-US" dirty="0"/>
              <a:t>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r>
              <a:rPr lang="ko-KR" altLang="en-US" sz="2000" dirty="0"/>
              <a:t>학습지도령</a:t>
            </a:r>
            <a:r>
              <a:rPr lang="en-US" altLang="ko-KR" sz="2000" dirty="0"/>
              <a:t>?</a:t>
            </a:r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47D7D7CA-0755-47A3-8ED3-DC60BB0C4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" y="1600200"/>
            <a:ext cx="2977229" cy="16968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A7C1FBC4-B6D2-490D-836C-395C38F8C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2928654"/>
            <a:ext cx="3153905" cy="16968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752A1A2-D48F-444C-874E-1D38C69D0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00" y="1654166"/>
            <a:ext cx="2392113" cy="16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외국인을 위한교육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 b="1" dirty="0"/>
              <a:t>유튜브</a:t>
            </a:r>
            <a:endParaRPr lang="en-US" altLang="ko-KR" sz="2400" b="1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r>
              <a:rPr lang="ko-KR" altLang="en-US" dirty="0"/>
              <a:t>                                    </a:t>
            </a:r>
            <a:endParaRPr lang="ko-KR" altLang="en-US" sz="105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98762"/>
            <a:ext cx="1306227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521239" y="260604"/>
            <a:ext cx="478101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4400" b="1" i="0" spc="5" dirty="0">
              <a:solidFill>
                <a:schemeClr val="tx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94DBFC3-A452-4A18-8769-F7B9A2920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" y="2086916"/>
            <a:ext cx="3547026" cy="33823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16900EB2-6307-49E1-B901-7A4915042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22" y="2000418"/>
            <a:ext cx="2952763" cy="2016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035E41-6EC3-45AA-A5B0-E1B53C0671A8}"/>
              </a:ext>
            </a:extLst>
          </p:cNvPr>
          <p:cNvSpPr txBox="1"/>
          <p:nvPr/>
        </p:nvSpPr>
        <p:spPr>
          <a:xfrm>
            <a:off x="4653184" y="4221110"/>
            <a:ext cx="266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영상중들</a:t>
            </a:r>
            <a:r>
              <a:rPr lang="ko-KR" altLang="en-US" sz="2000" dirty="0"/>
              <a:t> 중 한 장면</a:t>
            </a:r>
          </a:p>
        </p:txBody>
      </p:sp>
    </p:spTree>
    <p:extLst>
      <p:ext uri="{BB962C8B-B14F-4D97-AF65-F5344CB8AC3E}">
        <p14:creationId xmlns:p14="http://schemas.microsoft.com/office/powerpoint/2010/main" val="342603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외국인을 위한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xmlns="" id="{B551AAF3-CA11-4C2F-A2D0-B18462AE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08406"/>
            <a:ext cx="4608640" cy="3446887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9390" y="5333"/>
            <a:ext cx="1306227" cy="1302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77D272-639F-438D-9103-FAC12DB3C44E}"/>
              </a:ext>
            </a:extLst>
          </p:cNvPr>
          <p:cNvSpPr txBox="1"/>
          <p:nvPr/>
        </p:nvSpPr>
        <p:spPr>
          <a:xfrm>
            <a:off x="3423472" y="1379007"/>
            <a:ext cx="242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 외무성사이트</a:t>
            </a:r>
          </a:p>
        </p:txBody>
      </p:sp>
    </p:spTree>
    <p:extLst>
      <p:ext uri="{BB962C8B-B14F-4D97-AF65-F5344CB8AC3E}">
        <p14:creationId xmlns:p14="http://schemas.microsoft.com/office/powerpoint/2010/main" val="353181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15234" y="3962348"/>
            <a:ext cx="898017" cy="834823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1632585" y="1196721"/>
            <a:ext cx="5771007" cy="796989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dirty="0">
                <a:latin typeface="문체부 훈민정음체"/>
                <a:ea typeface="문체부 훈민정음체"/>
              </a:rPr>
              <a:t>감사합니다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8892" y="3962348"/>
            <a:ext cx="898017" cy="8348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0234" y="3962348"/>
            <a:ext cx="898017" cy="8348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60603" y="3962348"/>
            <a:ext cx="898017" cy="8348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13239" y="3995046"/>
            <a:ext cx="898017" cy="8348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3962348"/>
            <a:ext cx="898017" cy="834823"/>
          </a:xfrm>
          <a:prstGeom prst="rect">
            <a:avLst/>
          </a:prstGeom>
        </p:spPr>
      </p:pic>
      <p:sp>
        <p:nvSpPr>
          <p:cNvPr id="10" name="직사각형 5"/>
          <p:cNvSpPr/>
          <p:nvPr/>
        </p:nvSpPr>
        <p:spPr>
          <a:xfrm>
            <a:off x="389572" y="403364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4086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9892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독</a:t>
            </a:r>
          </a:p>
        </p:txBody>
      </p:sp>
      <p:sp>
        <p:nvSpPr>
          <p:cNvPr id="11" name="직사각형 5"/>
          <p:cNvSpPr/>
          <p:nvPr/>
        </p:nvSpPr>
        <p:spPr>
          <a:xfrm>
            <a:off x="1205484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23437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도</a:t>
            </a:r>
          </a:p>
        </p:txBody>
      </p:sp>
      <p:sp>
        <p:nvSpPr>
          <p:cNvPr id="12" name="직사각형 5"/>
          <p:cNvSpPr/>
          <p:nvPr/>
        </p:nvSpPr>
        <p:spPr>
          <a:xfrm>
            <a:off x="2026158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52777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3" name="직사각형 5"/>
          <p:cNvSpPr/>
          <p:nvPr/>
        </p:nvSpPr>
        <p:spPr>
          <a:xfrm>
            <a:off x="3130677" y="404736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우</a:t>
            </a:r>
          </a:p>
        </p:txBody>
      </p:sp>
      <p:sp>
        <p:nvSpPr>
          <p:cNvPr id="15" name="직사각형 5"/>
          <p:cNvSpPr/>
          <p:nvPr/>
        </p:nvSpPr>
        <p:spPr>
          <a:xfrm>
            <a:off x="3947160" y="4048505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리</a:t>
            </a:r>
          </a:p>
        </p:txBody>
      </p:sp>
      <p:sp>
        <p:nvSpPr>
          <p:cNvPr id="16" name="직사각형 5"/>
          <p:cNvSpPr/>
          <p:nvPr/>
        </p:nvSpPr>
        <p:spPr>
          <a:xfrm>
            <a:off x="4772025" y="4038980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  <p:sp>
        <p:nvSpPr>
          <p:cNvPr id="17" name="직사각형 5"/>
          <p:cNvSpPr/>
          <p:nvPr/>
        </p:nvSpPr>
        <p:spPr>
          <a:xfrm>
            <a:off x="3122295" y="4037838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29513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8" name="직사각형 5"/>
          <p:cNvSpPr/>
          <p:nvPr/>
        </p:nvSpPr>
        <p:spPr>
          <a:xfrm>
            <a:off x="3947732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69154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9" name="직사각형 5"/>
          <p:cNvSpPr/>
          <p:nvPr/>
        </p:nvSpPr>
        <p:spPr>
          <a:xfrm>
            <a:off x="4768406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2214392"/>
          </a:xfrm>
        </p:spPr>
        <p:txBody>
          <a:bodyPr>
            <a:noAutofit/>
          </a:bodyPr>
          <a:lstStyle/>
          <a:p>
            <a:r>
              <a:rPr lang="ko-KR" altLang="en-US" sz="5400" dirty="0" smtClean="0">
                <a:latin typeface="HY백송B" panose="02030600000101010101" pitchFamily="18" charset="-127"/>
                <a:ea typeface="HY백송B" panose="02030600000101010101" pitchFamily="18" charset="-127"/>
              </a:rPr>
              <a:t>일본인들의 잘못된 인식</a:t>
            </a:r>
            <a:endParaRPr lang="ko-KR" altLang="en-US" sz="5400" dirty="0"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754" y="5921230"/>
            <a:ext cx="141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ko-KR" altLang="en-US" dirty="0" smtClean="0">
                <a:solidFill>
                  <a:prstClr val="black"/>
                </a:solidFill>
              </a:rPr>
              <a:t>  호텔관광학과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9707" y="6331790"/>
            <a:ext cx="155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  21912820 </a:t>
            </a:r>
            <a:r>
              <a:rPr lang="ko-KR" altLang="en-US" dirty="0" err="1" smtClean="0">
                <a:solidFill>
                  <a:prstClr val="black"/>
                </a:solidFill>
              </a:rPr>
              <a:t>심세이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필수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화면 슬라이드 쇼(4:3)</PresentationFormat>
  <Paragraphs>135</Paragraphs>
  <Slides>24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한컴오피스</vt:lpstr>
      <vt:lpstr>필수</vt:lpstr>
      <vt:lpstr>3_Office 테마</vt:lpstr>
      <vt:lpstr>독도영토학</vt:lpstr>
      <vt:lpstr>유치원생의 교육</vt:lpstr>
      <vt:lpstr>     유치원생의 교육</vt:lpstr>
      <vt:lpstr>     초등학생 교육</vt:lpstr>
      <vt:lpstr>     초중고등학생의 교육</vt:lpstr>
      <vt:lpstr>    외국인을 위한교육</vt:lpstr>
      <vt:lpstr>     외국인을 위한 교육</vt:lpstr>
      <vt:lpstr>감사합니다</vt:lpstr>
      <vt:lpstr>일본인들의 잘못된 인식</vt:lpstr>
      <vt:lpstr> 목차</vt:lpstr>
      <vt:lpstr>독도에 대한 일본인들의 관심 </vt:lpstr>
      <vt:lpstr>독도에 대한 일본 교육 </vt:lpstr>
      <vt:lpstr>이런 인식을 바꾸기위해 해야하는일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MS</cp:lastModifiedBy>
  <cp:revision>34</cp:revision>
  <dcterms:created xsi:type="dcterms:W3CDTF">2013-03-14T13:18:49Z</dcterms:created>
  <dcterms:modified xsi:type="dcterms:W3CDTF">2019-03-30T14:32:36Z</dcterms:modified>
</cp:coreProperties>
</file>