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9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04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65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19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91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67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37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4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5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7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2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7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8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4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7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37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A810C4-1087-4265-991B-2C02A5C9A739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9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cUUli_N41lk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4B7CC-03BD-47D0-8800-0BA51207B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일본국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현대 군사 문화와 시스템 전반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66ECB5A-8C8C-45D0-908E-EC2C17CDB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433391"/>
            <a:ext cx="7197726" cy="35780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 </a:t>
            </a:r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r>
              <a:rPr lang="en-US" altLang="ko-KR" dirty="0"/>
              <a:t>21*0**34 *</a:t>
            </a:r>
            <a:r>
              <a:rPr lang="ko-KR" altLang="en-US" dirty="0"/>
              <a:t>선</a:t>
            </a:r>
            <a:r>
              <a:rPr lang="en-US" altLang="ko-KR" dirty="0"/>
              <a:t>*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5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54F97B-A530-44A2-83D9-256EBC6D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해자부의 전력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A47357-95F7-4887-B8EF-1B24FDA9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827103" cy="3649133"/>
          </a:xfrm>
        </p:spPr>
        <p:txBody>
          <a:bodyPr/>
          <a:lstStyle/>
          <a:p>
            <a:r>
              <a:rPr lang="ko-KR" altLang="en-US" dirty="0"/>
              <a:t>일본 해자부의 전력은 한국 해군의 </a:t>
            </a:r>
            <a:r>
              <a:rPr lang="en-US" altLang="ko-KR" dirty="0"/>
              <a:t>3</a:t>
            </a:r>
            <a:r>
              <a:rPr lang="ko-KR" altLang="en-US" dirty="0"/>
              <a:t>배 이상을 웃도는 전투력을 보여준다</a:t>
            </a:r>
            <a:r>
              <a:rPr lang="en-US" altLang="ko-KR" dirty="0"/>
              <a:t>. </a:t>
            </a:r>
            <a:r>
              <a:rPr lang="ko-KR" altLang="en-US" dirty="0"/>
              <a:t>이는 현재 보유중인 </a:t>
            </a:r>
            <a:r>
              <a:rPr lang="ko-KR" altLang="en-US" dirty="0" err="1"/>
              <a:t>경항모</a:t>
            </a:r>
            <a:r>
              <a:rPr lang="ko-KR" altLang="en-US" dirty="0"/>
              <a:t> 및 퇴역한 전함을 언제든 현역으로 복귀시킬 수 있으며 항공모함 제작 경력이 있기에 유사시 전투력을 항시 보유하고 있는 셈이다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일본 해자대가 보유한 함정은 대부분 최신예 함정으로 이지스함과 구축함이 그 주류를 이룬다</a:t>
            </a:r>
            <a:r>
              <a:rPr lang="en-US" altLang="ko-KR" dirty="0"/>
              <a:t>. </a:t>
            </a:r>
            <a:r>
              <a:rPr lang="ko-KR" altLang="en-US" dirty="0"/>
              <a:t>일본 함정의 수가 많은 이유는 섬나라 국가이기에 </a:t>
            </a:r>
            <a:r>
              <a:rPr lang="ko-KR" altLang="en-US" dirty="0" err="1"/>
              <a:t>그런점도</a:t>
            </a:r>
            <a:r>
              <a:rPr lang="ko-KR" altLang="en-US" dirty="0"/>
              <a:t> 있지만 유독 해군에 대한 집착이 강하기 때문이기도 하다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46872D2-8D23-482B-B7BC-6EC24EBE2ADC}"/>
              </a:ext>
            </a:extLst>
          </p:cNvPr>
          <p:cNvSpPr txBox="1">
            <a:spLocks/>
          </p:cNvSpPr>
          <p:nvPr/>
        </p:nvSpPr>
        <p:spPr>
          <a:xfrm>
            <a:off x="5512904" y="2142067"/>
            <a:ext cx="482710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EE498E-3388-4E7E-B499-17E8D306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4" y="2407110"/>
            <a:ext cx="6286649" cy="33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E7ADC-A67D-4AEB-991E-CC90B098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항공 자위대 </a:t>
            </a:r>
            <a:r>
              <a:rPr lang="en-US" altLang="ko-KR" dirty="0"/>
              <a:t>( </a:t>
            </a:r>
            <a:r>
              <a:rPr lang="ko-KR" altLang="en-US" dirty="0" err="1"/>
              <a:t>항자대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33A202-5B56-4C65-B31F-2963A8DF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197" y="2070100"/>
            <a:ext cx="6130768" cy="3649133"/>
          </a:xfrm>
        </p:spPr>
        <p:txBody>
          <a:bodyPr/>
          <a:lstStyle/>
          <a:p>
            <a:r>
              <a:rPr lang="ko-KR" altLang="en-US" dirty="0"/>
              <a:t>명칭 </a:t>
            </a:r>
            <a:r>
              <a:rPr lang="en-US" altLang="ko-KR" dirty="0"/>
              <a:t>: </a:t>
            </a:r>
            <a:r>
              <a:rPr lang="ko-KR" altLang="en-US" dirty="0"/>
              <a:t>航空自衛隊 </a:t>
            </a:r>
            <a:r>
              <a:rPr lang="en-US" altLang="ko-KR" dirty="0"/>
              <a:t>( </a:t>
            </a:r>
            <a:r>
              <a:rPr lang="ko-KR" altLang="en-US" dirty="0"/>
              <a:t>항공자위대 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Japan Air Self-Defense Force</a:t>
            </a:r>
          </a:p>
          <a:p>
            <a:r>
              <a:rPr lang="ko-KR" altLang="en-US" dirty="0"/>
              <a:t>일본의 영공 및 방공 업무를 수행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F9E29D-5ECD-4EED-AC20-F061174C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2" y="2142067"/>
            <a:ext cx="38017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4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1976D-465E-4519-893D-9B459E65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공자대의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DB20E7-9FD5-46CB-98FE-E979F18B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448876" cy="3649133"/>
          </a:xfrm>
        </p:spPr>
        <p:txBody>
          <a:bodyPr/>
          <a:lstStyle/>
          <a:p>
            <a:r>
              <a:rPr lang="ko-KR" altLang="en-US" dirty="0"/>
              <a:t>신예 전투기 </a:t>
            </a:r>
            <a:r>
              <a:rPr lang="en-US" altLang="ko-KR" dirty="0"/>
              <a:t>: F-35 </a:t>
            </a:r>
          </a:p>
          <a:p>
            <a:r>
              <a:rPr lang="ko-KR" altLang="en-US" dirty="0"/>
              <a:t>주력 전투기 </a:t>
            </a:r>
            <a:r>
              <a:rPr lang="en-US" altLang="ko-KR" dirty="0"/>
              <a:t>: F-15 J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기본 부대단위 </a:t>
            </a:r>
            <a:r>
              <a:rPr lang="en-US" altLang="ko-KR" dirty="0"/>
              <a:t>: </a:t>
            </a:r>
            <a:r>
              <a:rPr lang="ko-KR" altLang="en-US" dirty="0" err="1"/>
              <a:t>항공단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47,073</a:t>
            </a:r>
            <a:r>
              <a:rPr lang="ko-KR" altLang="en-US" dirty="0"/>
              <a:t>명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CB636A-F703-4573-BC02-EB2B2106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2041696"/>
            <a:ext cx="6493565" cy="37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45E6B-22AE-450F-8C2A-BC86F01E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법적으로 공무원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F14510-96C7-4A3D-B05D-644F9BDA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010890" cy="3649133"/>
          </a:xfrm>
        </p:spPr>
        <p:txBody>
          <a:bodyPr/>
          <a:lstStyle/>
          <a:p>
            <a:r>
              <a:rPr lang="ko-KR" altLang="en-US" dirty="0"/>
              <a:t>일본 자위대는 </a:t>
            </a:r>
            <a:r>
              <a:rPr lang="ko-KR" altLang="en-US" dirty="0" err="1"/>
              <a:t>지금까지만</a:t>
            </a:r>
            <a:r>
              <a:rPr lang="ko-KR" altLang="en-US" dirty="0"/>
              <a:t> 해도 법적으로 공무원 이라는 편법을 이용해 보유한 자국방위 명목의 집단에 불과하였지만</a:t>
            </a:r>
            <a:r>
              <a:rPr lang="en-US" altLang="ko-KR" dirty="0"/>
              <a:t>, </a:t>
            </a:r>
            <a:r>
              <a:rPr lang="ko-KR" altLang="en-US" dirty="0"/>
              <a:t>최근 평화헌법 개정안에 따르면 자위대를 정식 군 집단으로 인정하게 되어 </a:t>
            </a:r>
            <a:r>
              <a:rPr lang="en-US" altLang="ko-KR" dirty="0"/>
              <a:t>2</a:t>
            </a:r>
            <a:r>
              <a:rPr lang="ko-KR" altLang="en-US" dirty="0"/>
              <a:t>차대전 주범이자 패전국인 일본이 정식 군대를 가진 군 전력 보유국이 </a:t>
            </a:r>
            <a:r>
              <a:rPr lang="ko-KR" altLang="en-US" dirty="0" err="1"/>
              <a:t>된것이다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4130B40-C8C3-468A-8B78-037BFD62C409}"/>
              </a:ext>
            </a:extLst>
          </p:cNvPr>
          <p:cNvSpPr txBox="1">
            <a:spLocks/>
          </p:cNvSpPr>
          <p:nvPr/>
        </p:nvSpPr>
        <p:spPr>
          <a:xfrm>
            <a:off x="4696692" y="2065867"/>
            <a:ext cx="401089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D98021-C57B-4CDB-AC6D-984B7EF8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2" y="2138218"/>
            <a:ext cx="5320144" cy="36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1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031CA-2814-4BA7-B18C-2D71747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한국이 걱정하는 일본의 해외 침략 가능성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29E20C-EE9F-4F2D-AC53-85F122D0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5410199" cy="3649133"/>
          </a:xfrm>
        </p:spPr>
        <p:txBody>
          <a:bodyPr/>
          <a:lstStyle/>
          <a:p>
            <a:r>
              <a:rPr lang="ko-KR" altLang="en-US" dirty="0"/>
              <a:t>한국을 포함한 많은 국가가 일본이 다시금 세계에 대한 침략활동을 재기할 수 있는 군사 보유국이 </a:t>
            </a:r>
            <a:r>
              <a:rPr lang="ko-KR" altLang="en-US" dirty="0" err="1"/>
              <a:t>되었다는것에</a:t>
            </a:r>
            <a:r>
              <a:rPr lang="ko-KR" altLang="en-US" dirty="0"/>
              <a:t> 대해 우려감을 표출하고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과거 세계 </a:t>
            </a:r>
            <a:r>
              <a:rPr lang="en-US" altLang="ko-KR" dirty="0"/>
              <a:t>2</a:t>
            </a:r>
            <a:r>
              <a:rPr lang="ko-KR" altLang="en-US" dirty="0"/>
              <a:t>차대전 당시와 달리 아시아 국가도 상당한 근대화 및 군사과학의 발전을 이룩하여 일본은 </a:t>
            </a:r>
            <a:r>
              <a:rPr lang="ko-KR" altLang="en-US" dirty="0" err="1"/>
              <a:t>함부러</a:t>
            </a:r>
            <a:r>
              <a:rPr lang="ko-KR" altLang="en-US" dirty="0"/>
              <a:t> 그리하지 </a:t>
            </a:r>
            <a:r>
              <a:rPr lang="ko-KR" altLang="en-US" dirty="0" err="1"/>
              <a:t>못할것이다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미군이 지속적으로 일본에 주둔하고 있기에 군사작전을 </a:t>
            </a:r>
            <a:r>
              <a:rPr lang="ko-KR" altLang="en-US" dirty="0" err="1"/>
              <a:t>함부러</a:t>
            </a:r>
            <a:r>
              <a:rPr lang="ko-KR" altLang="en-US" dirty="0"/>
              <a:t> </a:t>
            </a:r>
            <a:r>
              <a:rPr lang="ko-KR" altLang="en-US" dirty="0" err="1"/>
              <a:t>진행했다간</a:t>
            </a:r>
            <a:r>
              <a:rPr lang="ko-KR" altLang="en-US" dirty="0"/>
              <a:t> 미군이 이를 제압할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66191F-2D4C-4559-85D1-48AC9DD5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5866"/>
            <a:ext cx="5458537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A5FD4-748C-442C-A5A9-0253548E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자위대에 대한 일본인의 생각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9FA01A-138B-423F-A1F3-4B973FED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324349" cy="3649133"/>
          </a:xfrm>
        </p:spPr>
        <p:txBody>
          <a:bodyPr/>
          <a:lstStyle/>
          <a:p>
            <a:r>
              <a:rPr lang="ko-KR" altLang="en-US" dirty="0"/>
              <a:t>실제 인터뷰 결과 자위대에 대해 </a:t>
            </a:r>
            <a:r>
              <a:rPr lang="en-US" altLang="ko-KR" dirty="0"/>
              <a:t>2~40</a:t>
            </a:r>
            <a:r>
              <a:rPr lang="ko-KR" altLang="en-US" dirty="0"/>
              <a:t>대 일본인은 크게 여의치 않는 결과를 보였다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50</a:t>
            </a:r>
            <a:r>
              <a:rPr lang="ko-KR" altLang="en-US" dirty="0"/>
              <a:t>대 이상의 일본인은 자위대를 명예로운 집단으로 생각하는 자가 많았으며</a:t>
            </a:r>
            <a:r>
              <a:rPr lang="en-US" altLang="ko-KR" dirty="0"/>
              <a:t>, </a:t>
            </a:r>
            <a:r>
              <a:rPr lang="ko-KR" altLang="en-US" dirty="0"/>
              <a:t>더 나아가 </a:t>
            </a:r>
            <a:r>
              <a:rPr lang="en-US" altLang="ko-KR" dirty="0"/>
              <a:t>80</a:t>
            </a:r>
            <a:r>
              <a:rPr lang="ko-KR" altLang="en-US" dirty="0"/>
              <a:t>대에 근접하면 과거와 같은 군사집단으로 인지하는 경우가 많았다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87030B-4A0C-415E-B802-61698F57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142067"/>
            <a:ext cx="5614050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29D3BC-DC05-4950-AA21-289F8778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5386339"/>
            <a:ext cx="10131425" cy="1456267"/>
          </a:xfrm>
        </p:spPr>
        <p:txBody>
          <a:bodyPr/>
          <a:lstStyle/>
          <a:p>
            <a:pPr algn="ctr"/>
            <a:r>
              <a:rPr lang="en-US" altLang="ko-KR" dirty="0">
                <a:hlinkClick r:id="rId2"/>
              </a:rPr>
              <a:t>https://youtu.be/cUUli_N41lk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601967D-4A46-48BF-82D1-48F4F4F6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428624"/>
            <a:ext cx="10131425" cy="49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36D8E4C-5A89-445F-B5F2-6D779EF4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4300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1AF59-53EC-410D-AADF-B5DCB79F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현대 </a:t>
            </a:r>
            <a:r>
              <a:rPr lang="ko-KR" altLang="en-US" dirty="0" err="1"/>
              <a:t>일본국</a:t>
            </a:r>
            <a:r>
              <a:rPr lang="ko-KR" altLang="en-US" dirty="0"/>
              <a:t> 평화헌법의 기원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DE8AB1-3117-466A-B1BE-B9E88F15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104" y="2142067"/>
            <a:ext cx="3726676" cy="3649133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세계 </a:t>
            </a:r>
            <a:r>
              <a:rPr lang="en-US" altLang="ko-KR" sz="2400" dirty="0"/>
              <a:t>2</a:t>
            </a:r>
            <a:r>
              <a:rPr lang="ko-KR" altLang="en-US" sz="2400" dirty="0"/>
              <a:t>차대전 중 일본의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ko-KR" altLang="en-US" sz="2400" dirty="0"/>
              <a:t>항복으로 인한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미국 및 연합국에 의해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평화헌법 재정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4AD664F-DA5F-4672-95C0-9AD30DBD31A4}"/>
              </a:ext>
            </a:extLst>
          </p:cNvPr>
          <p:cNvSpPr txBox="1">
            <a:spLocks/>
          </p:cNvSpPr>
          <p:nvPr/>
        </p:nvSpPr>
        <p:spPr>
          <a:xfrm>
            <a:off x="4906619" y="2142067"/>
            <a:ext cx="6742041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F69511-2B77-4B93-9771-73B5184A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21" y="1596887"/>
            <a:ext cx="3944836" cy="51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5A67B-5027-419E-9DCB-B606FB69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평화헌법의 개정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9730114-FC42-4A82-B70E-C29AADB5B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2065867"/>
            <a:ext cx="6785113" cy="4649059"/>
          </a:xfrm>
        </p:spPr>
      </p:pic>
    </p:spTree>
    <p:extLst>
      <p:ext uri="{BB962C8B-B14F-4D97-AF65-F5344CB8AC3E}">
        <p14:creationId xmlns:p14="http://schemas.microsoft.com/office/powerpoint/2010/main" val="31861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6DF5C-5DF0-4BA3-B372-32110D8D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침공을 위한 군대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DF6D98-43C8-4CE9-A748-258F0F8F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1143"/>
            <a:ext cx="4760842" cy="3649133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일본은 전적으로 자국 방어를 위해 존재하는 자국 호위병력이라는 주장을 하고 있지만 병력 및 보유 무기류의 종류</a:t>
            </a:r>
            <a:r>
              <a:rPr lang="en-US" altLang="ko-KR" dirty="0"/>
              <a:t>,</a:t>
            </a:r>
            <a:r>
              <a:rPr lang="ko-KR" altLang="en-US" dirty="0"/>
              <a:t> 전투력을 보면 이와는 상반된 내용을 보여준다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일본의 군사력은 </a:t>
            </a:r>
            <a:r>
              <a:rPr lang="en-US" altLang="ko-KR" dirty="0"/>
              <a:t>2018</a:t>
            </a:r>
            <a:r>
              <a:rPr lang="ko-KR" altLang="en-US" dirty="0"/>
              <a:t>년 측정기준 세계 </a:t>
            </a:r>
            <a:r>
              <a:rPr lang="en-US" altLang="ko-KR" dirty="0"/>
              <a:t>8</a:t>
            </a:r>
            <a:r>
              <a:rPr lang="ko-KR" altLang="en-US" dirty="0"/>
              <a:t>위로 한국의 턱밑까지 </a:t>
            </a:r>
            <a:r>
              <a:rPr lang="ko-KR" altLang="en-US" dirty="0" err="1"/>
              <a:t>쫒아와</a:t>
            </a:r>
            <a:r>
              <a:rPr lang="ko-KR" altLang="en-US" dirty="0"/>
              <a:t> 있으며 해군력은 한국을 한참 웃도는 전력을 보유하고있다</a:t>
            </a:r>
            <a:r>
              <a:rPr lang="en-US" altLang="ko-KR" dirty="0"/>
              <a:t>. </a:t>
            </a:r>
            <a:r>
              <a:rPr lang="ko-KR" altLang="en-US" dirty="0"/>
              <a:t>이는 언제든 마음만 먹는다면 약소국들을 상대로 군사작전을 실행할 수 있는 </a:t>
            </a:r>
            <a:r>
              <a:rPr lang="ko-KR" altLang="en-US" dirty="0" err="1"/>
              <a:t>상태라는것을</a:t>
            </a:r>
            <a:r>
              <a:rPr lang="ko-KR" altLang="en-US" dirty="0"/>
              <a:t> 나타낸다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174DE2F-309F-485E-AA7D-B1B0DA51FF9A}"/>
              </a:ext>
            </a:extLst>
          </p:cNvPr>
          <p:cNvSpPr txBox="1">
            <a:spLocks/>
          </p:cNvSpPr>
          <p:nvPr/>
        </p:nvSpPr>
        <p:spPr>
          <a:xfrm>
            <a:off x="5446643" y="2051142"/>
            <a:ext cx="476084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0" lvl="5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97FEC2-2585-4C55-BB60-285A7EE5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69" y="2065868"/>
            <a:ext cx="4764011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50F73-ACFD-429E-9B73-0317BC19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육상 자위대 </a:t>
            </a:r>
            <a:r>
              <a:rPr lang="en-US" altLang="ko-KR" dirty="0"/>
              <a:t>( </a:t>
            </a:r>
            <a:r>
              <a:rPr lang="ko-KR" altLang="en-US" dirty="0" err="1"/>
              <a:t>육자대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3FCE741-D163-4B80-8596-EBC611FA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2840038" cy="2385631"/>
          </a:xfr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0D7C108-3922-4E38-9DE4-B59D5EC8E613}"/>
              </a:ext>
            </a:extLst>
          </p:cNvPr>
          <p:cNvSpPr txBox="1">
            <a:spLocks/>
          </p:cNvSpPr>
          <p:nvPr/>
        </p:nvSpPr>
        <p:spPr>
          <a:xfrm>
            <a:off x="3525838" y="2065867"/>
            <a:ext cx="72913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명칭 </a:t>
            </a:r>
            <a:r>
              <a:rPr lang="en-US" altLang="ko-KR" sz="2400" dirty="0"/>
              <a:t>: </a:t>
            </a:r>
            <a:r>
              <a:rPr lang="ko-KR" altLang="en-US" dirty="0"/>
              <a:t>陸上自衛隊 </a:t>
            </a:r>
            <a:r>
              <a:rPr lang="en-US" altLang="ko-KR" dirty="0"/>
              <a:t>( </a:t>
            </a:r>
            <a:r>
              <a:rPr lang="ko-KR" altLang="en-US" dirty="0"/>
              <a:t>육상 자위대 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 Japan Ground Self Defense Force, </a:t>
            </a:r>
            <a:r>
              <a:rPr lang="en-US" altLang="ko-KR" b="1" dirty="0"/>
              <a:t>JGSDF</a:t>
            </a:r>
          </a:p>
          <a:p>
            <a:r>
              <a:rPr lang="ko-KR" altLang="en-US" dirty="0"/>
              <a:t>일본 영토 방위</a:t>
            </a:r>
            <a:r>
              <a:rPr lang="en-US" altLang="ko-KR" dirty="0"/>
              <a:t>, </a:t>
            </a:r>
            <a:r>
              <a:rPr lang="ko-KR" altLang="en-US" dirty="0"/>
              <a:t>육상 경비 부문 임무를 수행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04415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2ABAF-CF83-4B16-9BC0-37820DEF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육자대의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C3DC20-5403-4686-9959-915E91C8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257260" cy="3649133"/>
          </a:xfrm>
        </p:spPr>
        <p:txBody>
          <a:bodyPr/>
          <a:lstStyle/>
          <a:p>
            <a:r>
              <a:rPr lang="ko-KR" altLang="en-US" dirty="0"/>
              <a:t>병과 </a:t>
            </a:r>
            <a:r>
              <a:rPr lang="en-US" altLang="ko-KR" dirty="0"/>
              <a:t>: </a:t>
            </a:r>
            <a:r>
              <a:rPr lang="ko-KR" altLang="en-US" dirty="0"/>
              <a:t>보병 </a:t>
            </a:r>
            <a:endParaRPr lang="en-US" altLang="ko-KR" dirty="0"/>
          </a:p>
          <a:p>
            <a:r>
              <a:rPr lang="ko-KR" altLang="en-US" dirty="0" err="1"/>
              <a:t>주무장</a:t>
            </a:r>
            <a:r>
              <a:rPr lang="ko-KR" altLang="en-US" dirty="0"/>
              <a:t> </a:t>
            </a:r>
            <a:r>
              <a:rPr lang="en-US" altLang="ko-KR" dirty="0"/>
              <a:t>: 89</a:t>
            </a:r>
            <a:r>
              <a:rPr lang="ko-KR" altLang="en-US" dirty="0" err="1"/>
              <a:t>식소총</a:t>
            </a:r>
            <a:r>
              <a:rPr lang="ko-KR" altLang="en-US" dirty="0"/>
              <a:t> </a:t>
            </a:r>
            <a:r>
              <a:rPr lang="en-US" altLang="ko-KR" dirty="0"/>
              <a:t>( AR-18</a:t>
            </a:r>
            <a:r>
              <a:rPr lang="ko-KR" altLang="en-US" dirty="0"/>
              <a:t>계열 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NATO 5.56mm </a:t>
            </a:r>
            <a:r>
              <a:rPr lang="ko-KR" altLang="en-US" dirty="0" err="1"/>
              <a:t>제식탄</a:t>
            </a:r>
            <a:endParaRPr lang="en-US" altLang="ko-KR" dirty="0"/>
          </a:p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일본자위대 육상자위부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150,863</a:t>
            </a:r>
            <a:r>
              <a:rPr lang="ko-KR" altLang="en-US" dirty="0"/>
              <a:t>명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92DD8FD-F134-4F5D-BC3F-86BAF57C5BEF}"/>
              </a:ext>
            </a:extLst>
          </p:cNvPr>
          <p:cNvSpPr txBox="1">
            <a:spLocks/>
          </p:cNvSpPr>
          <p:nvPr/>
        </p:nvSpPr>
        <p:spPr>
          <a:xfrm>
            <a:off x="4943062" y="2142066"/>
            <a:ext cx="425726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0CF40C-F8A5-44B1-8F66-5ECDF29F5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2" y="2135944"/>
            <a:ext cx="5874164" cy="37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AE6CC-8BC1-4258-8190-6D77E437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육군 자위대 포병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CC7F17-4182-4D44-B7F6-72C88910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223590" cy="3649133"/>
          </a:xfrm>
        </p:spPr>
        <p:txBody>
          <a:bodyPr/>
          <a:lstStyle/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육군 자위대 기갑</a:t>
            </a:r>
            <a:endParaRPr lang="en-US" altLang="ko-KR" dirty="0"/>
          </a:p>
          <a:p>
            <a:r>
              <a:rPr lang="ko-KR" altLang="en-US" dirty="0"/>
              <a:t>최신무장 </a:t>
            </a:r>
            <a:r>
              <a:rPr lang="en-US" altLang="ko-KR" dirty="0"/>
              <a:t>:  10</a:t>
            </a:r>
            <a:r>
              <a:rPr lang="ko-KR" altLang="en-US" dirty="0"/>
              <a:t>식 전차</a:t>
            </a:r>
            <a:endParaRPr lang="en-US" altLang="ko-KR" dirty="0"/>
          </a:p>
          <a:p>
            <a:r>
              <a:rPr lang="ko-KR" altLang="en-US" dirty="0"/>
              <a:t>주력차량 </a:t>
            </a:r>
            <a:r>
              <a:rPr lang="en-US" altLang="ko-KR" dirty="0"/>
              <a:t>: 90</a:t>
            </a:r>
            <a:r>
              <a:rPr lang="ko-KR" altLang="en-US" dirty="0"/>
              <a:t>식 전차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730F70-64D6-4BB9-B7EA-BF0403C72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2" y="2065867"/>
            <a:ext cx="6626086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4D955-5C2F-41AE-9BDF-3D913B91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pPr algn="ctr"/>
            <a:r>
              <a:rPr lang="ko-KR" altLang="en-US" dirty="0"/>
              <a:t>일본 해군 자위대 </a:t>
            </a:r>
            <a:r>
              <a:rPr lang="en-US" altLang="ko-KR" dirty="0"/>
              <a:t>( </a:t>
            </a:r>
            <a:r>
              <a:rPr lang="ko-KR" altLang="en-US" dirty="0" err="1"/>
              <a:t>해자대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8BE4DE60-FA1F-4F43-8D02-1C7495BBE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485579"/>
            <a:ext cx="4217988" cy="2809180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9650ADD-C443-491C-9FC6-0034652291C7}"/>
              </a:ext>
            </a:extLst>
          </p:cNvPr>
          <p:cNvSpPr txBox="1">
            <a:spLocks/>
          </p:cNvSpPr>
          <p:nvPr/>
        </p:nvSpPr>
        <p:spPr>
          <a:xfrm>
            <a:off x="5751513" y="2047830"/>
            <a:ext cx="4780861" cy="366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명칭 </a:t>
            </a:r>
            <a:r>
              <a:rPr lang="en-US" altLang="ko-KR" dirty="0"/>
              <a:t>: </a:t>
            </a:r>
            <a:r>
              <a:rPr lang="ko-KR" altLang="en-US" dirty="0"/>
              <a:t>海上自衛隊 </a:t>
            </a:r>
            <a:r>
              <a:rPr lang="en-US" altLang="ko-KR" dirty="0"/>
              <a:t>( </a:t>
            </a:r>
            <a:r>
              <a:rPr lang="ko-KR" altLang="en-US" dirty="0"/>
              <a:t>해상자위대 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Japan Maritime Self-Defense Force</a:t>
            </a:r>
          </a:p>
          <a:p>
            <a:r>
              <a:rPr lang="ko-KR" altLang="en-US" dirty="0"/>
              <a:t>일본의 영해 및 해안의 방어 임무를 수행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1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D92B5-A98D-42EE-AB91-AC5B7977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해자대의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D4780C-5F0D-49A2-8B02-F9755B73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124738" cy="3649133"/>
          </a:xfrm>
        </p:spPr>
        <p:txBody>
          <a:bodyPr/>
          <a:lstStyle/>
          <a:p>
            <a:r>
              <a:rPr lang="ko-KR" altLang="en-US" dirty="0"/>
              <a:t>부대단위 </a:t>
            </a:r>
            <a:r>
              <a:rPr lang="en-US" altLang="ko-KR" dirty="0"/>
              <a:t>: </a:t>
            </a:r>
            <a:r>
              <a:rPr lang="ko-KR" altLang="en-US" dirty="0"/>
              <a:t>전대</a:t>
            </a:r>
            <a:endParaRPr lang="en-US" altLang="ko-KR" dirty="0"/>
          </a:p>
          <a:p>
            <a:r>
              <a:rPr lang="ko-KR" altLang="en-US" dirty="0" err="1"/>
              <a:t>주무장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아타고급</a:t>
            </a:r>
            <a:r>
              <a:rPr lang="ko-KR" altLang="en-US" dirty="0"/>
              <a:t> 이지스함을 포함 </a:t>
            </a:r>
            <a:r>
              <a:rPr lang="en-US" altLang="ko-KR" dirty="0"/>
              <a:t>110</a:t>
            </a:r>
            <a:r>
              <a:rPr lang="ko-KR" altLang="en-US" dirty="0"/>
              <a:t>척의 군함</a:t>
            </a:r>
            <a:r>
              <a:rPr lang="en-US" altLang="ko-KR" dirty="0"/>
              <a:t>, 357</a:t>
            </a:r>
            <a:r>
              <a:rPr lang="ko-KR" altLang="en-US" dirty="0"/>
              <a:t>기의 항공기</a:t>
            </a:r>
            <a:endParaRPr lang="en-US" altLang="ko-KR" dirty="0"/>
          </a:p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일본 자위대 해상자위부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 </a:t>
            </a:r>
            <a:r>
              <a:rPr lang="en-US" altLang="ko-KR" dirty="0"/>
              <a:t>45,800</a:t>
            </a:r>
            <a:r>
              <a:rPr lang="ko-KR" altLang="en-US" dirty="0"/>
              <a:t>명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312F3DF-E037-471A-87A7-43851E905388}"/>
              </a:ext>
            </a:extLst>
          </p:cNvPr>
          <p:cNvSpPr txBox="1">
            <a:spLocks/>
          </p:cNvSpPr>
          <p:nvPr/>
        </p:nvSpPr>
        <p:spPr>
          <a:xfrm>
            <a:off x="4810540" y="2142067"/>
            <a:ext cx="587071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D4C545-BB55-44FF-9C00-259F0E23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40" y="2065867"/>
            <a:ext cx="5090353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6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천체">
  <a:themeElements>
    <a:clrScheme name="천체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천체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천체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TM03457452[[fn=천체]]</Template>
  <TotalTime>164</TotalTime>
  <Words>472</Words>
  <Application>Microsoft Office PowerPoint</Application>
  <PresentationFormat>와이드스크린</PresentationFormat>
  <Paragraphs>57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굴림</vt:lpstr>
      <vt:lpstr>Arial</vt:lpstr>
      <vt:lpstr>Calibri</vt:lpstr>
      <vt:lpstr>Calibri Light</vt:lpstr>
      <vt:lpstr>천체</vt:lpstr>
      <vt:lpstr>일본국 현대 군사 문화와 시스템 전반</vt:lpstr>
      <vt:lpstr>현대 일본국 평화헌법의 기원</vt:lpstr>
      <vt:lpstr>평화헌법의 개정 </vt:lpstr>
      <vt:lpstr>침공을 위한 군대?</vt:lpstr>
      <vt:lpstr>일본 육상 자위대 ( 육자대 )</vt:lpstr>
      <vt:lpstr>일본 육자대의 기본 구성</vt:lpstr>
      <vt:lpstr>육군 자위대 포병</vt:lpstr>
      <vt:lpstr>일본 해군 자위대 ( 해자대 )</vt:lpstr>
      <vt:lpstr>일본 해자대의 기본 구성</vt:lpstr>
      <vt:lpstr>일본 해자부의 전력</vt:lpstr>
      <vt:lpstr>일본 항공 자위대 ( 항자대 )</vt:lpstr>
      <vt:lpstr>일본 공자대의 기본 구성</vt:lpstr>
      <vt:lpstr>법적으로 공무원?</vt:lpstr>
      <vt:lpstr>한국이 걱정하는 일본의 해외 침략 가능성?</vt:lpstr>
      <vt:lpstr>자위대에 대한 일본인의 생각?</vt:lpstr>
      <vt:lpstr>https://youtu.be/cUUli_N41lk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일본국 현대 군사 문화와 시스템 전반</dc:title>
  <dc:creator>Windows 사용자</dc:creator>
  <cp:lastModifiedBy>어 선민</cp:lastModifiedBy>
  <cp:revision>13</cp:revision>
  <dcterms:created xsi:type="dcterms:W3CDTF">2019-03-22T12:04:09Z</dcterms:created>
  <dcterms:modified xsi:type="dcterms:W3CDTF">2019-05-21T01:48:35Z</dcterms:modified>
</cp:coreProperties>
</file>