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6" r:id="rId2"/>
    <p:sldId id="271" r:id="rId3"/>
    <p:sldId id="272" r:id="rId4"/>
    <p:sldId id="273" r:id="rId5"/>
    <p:sldId id="274" r:id="rId6"/>
    <p:sldId id="275" r:id="rId7"/>
    <p:sldId id="281" r:id="rId8"/>
    <p:sldId id="282" r:id="rId9"/>
    <p:sldId id="283" r:id="rId10"/>
    <p:sldId id="284" r:id="rId11"/>
    <p:sldId id="285" r:id="rId12"/>
    <p:sldId id="291" r:id="rId13"/>
    <p:sldId id="292" r:id="rId14"/>
    <p:sldId id="293" r:id="rId15"/>
    <p:sldId id="294" r:id="rId16"/>
    <p:sldId id="295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86" r:id="rId28"/>
    <p:sldId id="287" r:id="rId29"/>
    <p:sldId id="288" r:id="rId30"/>
    <p:sldId id="289" r:id="rId31"/>
    <p:sldId id="290" r:id="rId32"/>
    <p:sldId id="276" r:id="rId33"/>
    <p:sldId id="277" r:id="rId34"/>
    <p:sldId id="278" r:id="rId35"/>
    <p:sldId id="279" r:id="rId36"/>
    <p:sldId id="280" r:id="rId37"/>
    <p:sldId id="256" r:id="rId38"/>
    <p:sldId id="257" r:id="rId39"/>
    <p:sldId id="258" r:id="rId40"/>
    <p:sldId id="259" r:id="rId41"/>
    <p:sldId id="260" r:id="rId42"/>
    <p:sldId id="297" r:id="rId4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5" autoAdjust="0"/>
    <p:restoredTop sz="86403" autoAdjust="0"/>
  </p:normalViewPr>
  <p:slideViewPr>
    <p:cSldViewPr>
      <p:cViewPr varScale="1">
        <p:scale>
          <a:sx n="116" d="100"/>
          <a:sy n="116" d="100"/>
        </p:scale>
        <p:origin x="-15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20" name="자유형 19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364331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B0EFA-BA60-4947-992D-55EBA776B294}" type="datetimeFigureOut">
              <a:rPr lang="ko-KR" altLang="en-US" smtClean="0"/>
              <a:t>2019-05-29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A4865-700B-4C5E-AD6B-282017ACF129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  <p:sp>
        <p:nvSpPr>
          <p:cNvPr id="21" name="제목 20"/>
          <p:cNvSpPr>
            <a:spLocks noGrp="1"/>
          </p:cNvSpPr>
          <p:nvPr>
            <p:ph type="ctrTitle"/>
          </p:nvPr>
        </p:nvSpPr>
        <p:spPr>
          <a:xfrm>
            <a:off x="457200" y="2285992"/>
            <a:ext cx="8229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B0EFA-BA60-4947-992D-55EBA776B294}" type="datetimeFigureOut">
              <a:rPr lang="ko-KR" altLang="en-US" smtClean="0"/>
              <a:t>2019-05-29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A4865-700B-4C5E-AD6B-282017ACF129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62263" y="51347"/>
            <a:ext cx="1000131" cy="1036773"/>
            <a:chOff x="13317" y="34771"/>
            <a:chExt cx="1272534" cy="1310103"/>
          </a:xfrm>
        </p:grpSpPr>
        <p:sp>
          <p:nvSpPr>
            <p:cNvPr id="12" name="자유형 11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4" name="자유형 13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8" name="자유형 7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9" name="자유형 8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B0EFA-BA60-4947-992D-55EBA776B294}" type="datetimeFigureOut">
              <a:rPr lang="ko-KR" altLang="en-US" smtClean="0"/>
              <a:t>2019-05-29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A4865-700B-4C5E-AD6B-282017ACF12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929454" y="428606"/>
            <a:ext cx="1757346" cy="5357851"/>
          </a:xfrm>
        </p:spPr>
        <p:txBody>
          <a:bodyPr vert="eaVert"/>
          <a:lstStyle>
            <a:lvl1pPr algn="l">
              <a:defRPr>
                <a:gradFill flip="none" rotWithShape="1">
                  <a:gsLst>
                    <a:gs pos="0">
                      <a:schemeClr val="tx2"/>
                    </a:gs>
                    <a:gs pos="26000">
                      <a:schemeClr val="tx2"/>
                    </a:gs>
                    <a:gs pos="41000">
                      <a:schemeClr val="tx2">
                        <a:shade val="90000"/>
                      </a:schemeClr>
                    </a:gs>
                    <a:gs pos="67000">
                      <a:schemeClr val="tx2">
                        <a:shade val="50000"/>
                      </a:schemeClr>
                    </a:gs>
                    <a:gs pos="95000">
                      <a:schemeClr val="tx2"/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28596" y="428606"/>
            <a:ext cx="6357982" cy="536893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25" name="자유형 24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26" name="자유형 25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600202"/>
            <a:ext cx="8258204" cy="4525963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B0EFA-BA60-4947-992D-55EBA776B294}" type="datetimeFigureOut">
              <a:rPr lang="ko-KR" altLang="en-US" smtClean="0"/>
              <a:t>2019-05-29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A4865-700B-4C5E-AD6B-282017ACF12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472386" cy="1000132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grpSp>
        <p:nvGrpSpPr>
          <p:cNvPr id="8" name="그룹 7"/>
          <p:cNvGrpSpPr/>
          <p:nvPr/>
        </p:nvGrpSpPr>
        <p:grpSpPr>
          <a:xfrm>
            <a:off x="71407" y="106210"/>
            <a:ext cx="1000131" cy="1036773"/>
            <a:chOff x="13317" y="34771"/>
            <a:chExt cx="1272534" cy="1310103"/>
          </a:xfrm>
        </p:grpSpPr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0" name="자유형 19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21" name="자유형 20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4414" y="1857364"/>
            <a:ext cx="690717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B0EFA-BA60-4947-992D-55EBA776B294}" type="datetimeFigureOut">
              <a:rPr lang="ko-KR" altLang="en-US" smtClean="0"/>
              <a:t>2019-05-29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A4865-700B-4C5E-AD6B-282017ACF12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14414" y="3286124"/>
            <a:ext cx="6915144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 sz="1400">
                <a:solidFill>
                  <a:schemeClr val="tx1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grpSp>
        <p:nvGrpSpPr>
          <p:cNvPr id="8" name="그룹 7"/>
          <p:cNvGrpSpPr/>
          <p:nvPr/>
        </p:nvGrpSpPr>
        <p:grpSpPr>
          <a:xfrm>
            <a:off x="142845" y="1857364"/>
            <a:ext cx="1000131" cy="1036773"/>
            <a:chOff x="13317" y="34771"/>
            <a:chExt cx="1272534" cy="1310103"/>
          </a:xfrm>
        </p:grpSpPr>
        <p:sp>
          <p:nvSpPr>
            <p:cNvPr id="26" name="자유형 25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7" name="자유형 26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8" name="자유형 27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9" name="자유형 28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30" name="자유형 29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4" name="자유형 13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11" name="자유형 10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2" name="자유형 11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B0EFA-BA60-4947-992D-55EBA776B294}" type="datetimeFigureOut">
              <a:rPr lang="ko-KR" altLang="en-US" smtClean="0"/>
              <a:t>2019-05-29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A4865-700B-4C5E-AD6B-282017ACF12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solidFill>
            <a:schemeClr val="accent1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solidFill>
            <a:schemeClr val="accent4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B0EFA-BA60-4947-992D-55EBA776B294}" type="datetimeFigureOut">
              <a:rPr lang="ko-KR" altLang="en-US" smtClean="0"/>
              <a:t>2019-05-29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A4865-700B-4C5E-AD6B-282017ACF129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71407" y="71414"/>
            <a:ext cx="1000131" cy="1036774"/>
            <a:chOff x="13317" y="34771"/>
            <a:chExt cx="1272535" cy="1310104"/>
          </a:xfrm>
        </p:grpSpPr>
        <p:sp>
          <p:nvSpPr>
            <p:cNvPr id="20" name="자유형 19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1" name="자유형 20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3" name="자유형 22"/>
            <p:cNvSpPr>
              <a:spLocks/>
            </p:cNvSpPr>
            <p:nvPr/>
          </p:nvSpPr>
          <p:spPr bwMode="gray">
            <a:xfrm>
              <a:off x="969940" y="1030550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4" name="자유형 23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16" name="자유형 15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n>
                  <a:noFill/>
                  <a:prstDash val="solid"/>
                </a:ln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B0EFA-BA60-4947-992D-55EBA776B294}" type="datetimeFigureOut">
              <a:rPr lang="ko-KR" altLang="en-US" smtClean="0"/>
              <a:t>2019-05-29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A4865-700B-4C5E-AD6B-282017ACF129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71407" y="106211"/>
            <a:ext cx="1000131" cy="1036773"/>
            <a:chOff x="13317" y="34771"/>
            <a:chExt cx="1272534" cy="1310103"/>
          </a:xfrm>
        </p:grpSpPr>
        <p:sp>
          <p:nvSpPr>
            <p:cNvPr id="19" name="자유형 18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0" name="자유형 19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1" name="자유형 20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3" name="자유형 22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12" name="자유형 11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B0EFA-BA60-4947-992D-55EBA776B294}" type="datetimeFigureOut">
              <a:rPr lang="ko-KR" altLang="en-US" smtClean="0"/>
              <a:t>2019-05-29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A4865-700B-4C5E-AD6B-282017ACF129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06400" y="384598"/>
            <a:ext cx="7500990" cy="48177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b"/>
          <a:lstStyle>
            <a:lvl1pPr algn="l">
              <a:defRPr sz="2400" b="1">
                <a:ln>
                  <a:noFill/>
                  <a:prstDash val="solid"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7662" y="1089026"/>
            <a:ext cx="4686304" cy="50546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71580" y="1089026"/>
            <a:ext cx="2686038" cy="505461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B0EFA-BA60-4947-992D-55EBA776B294}" type="datetimeFigureOut">
              <a:rPr lang="ko-KR" altLang="en-US" smtClean="0"/>
              <a:t>2019-05-29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A4865-700B-4C5E-AD6B-282017ACF12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자유형 10"/>
          <p:cNvSpPr>
            <a:spLocks/>
          </p:cNvSpPr>
          <p:nvPr/>
        </p:nvSpPr>
        <p:spPr bwMode="gray">
          <a:xfrm>
            <a:off x="340905" y="106210"/>
            <a:ext cx="248288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gray">
          <a:xfrm>
            <a:off x="71407" y="653955"/>
            <a:ext cx="247040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3" name="자유형 12"/>
          <p:cNvSpPr>
            <a:spLocks/>
          </p:cNvSpPr>
          <p:nvPr/>
        </p:nvSpPr>
        <p:spPr bwMode="gray">
          <a:xfrm>
            <a:off x="73902" y="106210"/>
            <a:ext cx="248288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rgbClr val="3F949A">
              <a:alpha val="6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4" name="자유형 13"/>
          <p:cNvSpPr>
            <a:spLocks/>
          </p:cNvSpPr>
          <p:nvPr/>
        </p:nvSpPr>
        <p:spPr bwMode="gray">
          <a:xfrm>
            <a:off x="823251" y="894237"/>
            <a:ext cx="248287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rgbClr val="3F949A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5" name="자유형 14"/>
          <p:cNvSpPr>
            <a:spLocks/>
          </p:cNvSpPr>
          <p:nvPr/>
        </p:nvSpPr>
        <p:spPr bwMode="gray">
          <a:xfrm>
            <a:off x="344103" y="376692"/>
            <a:ext cx="479107" cy="517546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29190" y="928670"/>
            <a:ext cx="3857652" cy="928694"/>
          </a:xfrm>
        </p:spPr>
        <p:txBody>
          <a:bodyPr anchor="b"/>
          <a:lstStyle>
            <a:lvl1pPr algn="l">
              <a:defRPr sz="2000" b="1">
                <a:ln>
                  <a:noFill/>
                  <a:prstDash val="solid"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29190" y="1928802"/>
            <a:ext cx="3857652" cy="33575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B0EFA-BA60-4947-992D-55EBA776B294}" type="datetimeFigureOut">
              <a:rPr lang="ko-KR" altLang="en-US" smtClean="0"/>
              <a:t>2019-05-29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A4865-700B-4C5E-AD6B-282017ACF12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 rot="21422455">
            <a:off x="609122" y="1000108"/>
            <a:ext cx="4000528" cy="4857784"/>
          </a:xfrm>
          <a:prstGeom prst="rect">
            <a:avLst/>
          </a:prstGeom>
          <a:solidFill>
            <a:srgbClr val="F8F8F8"/>
          </a:solidFill>
          <a:ln w="3175" cap="sq" cmpd="sng" algn="ctr">
            <a:solidFill>
              <a:srgbClr val="C0C0C0"/>
            </a:solidFill>
            <a:prstDash val="solid"/>
          </a:ln>
          <a:effectLst>
            <a:outerShdw blurRad="57150" dist="381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3"/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1"/>
          </p:nvPr>
        </p:nvSpPr>
        <p:spPr>
          <a:xfrm>
            <a:off x="642910" y="1000108"/>
            <a:ext cx="4004390" cy="4857784"/>
          </a:xfrm>
          <a:prstGeom prst="rect">
            <a:avLst/>
          </a:prstGeom>
          <a:solidFill>
            <a:schemeClr val="accent3"/>
          </a:solidFill>
          <a:ln w="3175" cap="sq" cmpd="sng" algn="ctr">
            <a:solidFill>
              <a:srgbClr val="F8F8F8"/>
            </a:solidFill>
            <a:prstDash val="solid"/>
            <a:miter lim="800000"/>
          </a:ln>
          <a:effectLst>
            <a:outerShdw blurRad="38100" dist="50800" dir="3000000" algn="tl" rotWithShape="0">
              <a:srgbClr val="000000">
                <a:alpha val="40000"/>
              </a:srgbClr>
            </a:outerShdw>
          </a:effectLst>
          <a:sp3d contourW="12700" prstMaterial="plastic">
            <a:contourClr>
              <a:srgbClr val="000000">
                <a:alpha val="35294"/>
              </a:srgbClr>
            </a:contourClr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  <p:grpSp>
        <p:nvGrpSpPr>
          <p:cNvPr id="3" name="그룹 2"/>
          <p:cNvGrpSpPr/>
          <p:nvPr/>
        </p:nvGrpSpPr>
        <p:grpSpPr>
          <a:xfrm>
            <a:off x="8116469" y="45696"/>
            <a:ext cx="1000131" cy="1036773"/>
            <a:chOff x="13317" y="34771"/>
            <a:chExt cx="1272534" cy="1310103"/>
          </a:xfrm>
        </p:grpSpPr>
        <p:sp>
          <p:nvSpPr>
            <p:cNvPr id="13" name="자유형 12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4" name="자유형 13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61000">
                <a:schemeClr val="bg1">
                  <a:alpha val="40000"/>
                </a:schemeClr>
              </a:gs>
            </a:gsLst>
            <a:lin ang="5400000" scaled="1"/>
            <a:tileRect/>
          </a:gradFill>
          <a:ln w="19050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87B0EFA-BA60-4947-992D-55EBA776B294}" type="datetimeFigureOut">
              <a:rPr lang="ko-KR" altLang="en-US" smtClean="0"/>
              <a:t>2019-05-29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BDA4865-700B-4C5E-AD6B-282017ACF12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 fov="0">
                <a:rot lat="0" lon="0" rev="0"/>
              </a:camera>
              <a:lightRig rig="glow" dir="t">
                <a:rot lat="0" lon="0" rev="4500000"/>
              </a:lightRig>
            </a:scene3d>
            <a:sp3d prstMaterial="matte">
              <a:contourClr>
                <a:schemeClr val="accent1">
                  <a:alpha val="95000"/>
                </a:schemeClr>
              </a:contourClr>
            </a:sp3d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1" hangingPunct="1">
        <a:spcBef>
          <a:spcPct val="0"/>
        </a:spcBef>
        <a:buNone/>
        <a:defRPr kumimoji="0" sz="4400" b="1" kern="1200" spc="50" dirty="0" smtClean="0">
          <a:ln>
            <a:noFill/>
            <a:prstDash val="solid"/>
          </a:ln>
          <a:gradFill flip="none" rotWithShape="1">
            <a:gsLst>
              <a:gs pos="0">
                <a:schemeClr val="tx2"/>
              </a:gs>
              <a:gs pos="26000">
                <a:schemeClr val="tx2"/>
              </a:gs>
              <a:gs pos="41000">
                <a:schemeClr val="tx2">
                  <a:shade val="90000"/>
                </a:schemeClr>
              </a:gs>
              <a:gs pos="67000">
                <a:schemeClr val="tx2">
                  <a:shade val="50000"/>
                </a:schemeClr>
              </a:gs>
              <a:gs pos="95000">
                <a:schemeClr val="tx2"/>
              </a:gs>
            </a:gsLst>
            <a:lin ang="5400000" scaled="1"/>
            <a:tileRect/>
          </a:gradFill>
          <a:effectLst>
            <a:outerShdw blurRad="50800" dist="50800" dir="54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1" hangingPunct="1">
        <a:spcBef>
          <a:spcPct val="20000"/>
        </a:spcBef>
        <a:buClr>
          <a:schemeClr val="accent3"/>
        </a:buClr>
        <a:buSzPct val="85000"/>
        <a:buFont typeface="Wingdings"/>
        <a:buChar char="u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1" hangingPunct="1">
        <a:spcBef>
          <a:spcPct val="20000"/>
        </a:spcBef>
        <a:buClr>
          <a:schemeClr val="accent4"/>
        </a:buClr>
        <a:buSzPct val="80000"/>
        <a:buFont typeface="Wingdings"/>
        <a:buChar char="u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1" hangingPunct="1">
        <a:spcBef>
          <a:spcPct val="20000"/>
        </a:spcBef>
        <a:buClr>
          <a:schemeClr val="accent5"/>
        </a:buClr>
        <a:buSzPct val="75000"/>
        <a:buFont typeface="Wingdings"/>
        <a:buChar char="u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1" hangingPunct="1">
        <a:spcBef>
          <a:spcPct val="20000"/>
        </a:spcBef>
        <a:buClr>
          <a:schemeClr val="accent6"/>
        </a:buClr>
        <a:buSzPct val="70000"/>
        <a:buFont typeface="Wingdings"/>
        <a:buChar char="u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tx2"/>
        </a:buClr>
        <a:buSzPct val="60000"/>
        <a:buFont typeface="Wingdings"/>
        <a:buChar char="u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"/>
        <a:buChar char="u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2"/>
        </a:buClr>
        <a:buSzPct val="55000"/>
        <a:buFont typeface="Wingdings"/>
        <a:buChar char="u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accent3"/>
        </a:buClr>
        <a:buSzPct val="50000"/>
        <a:buFont typeface="Wingdings"/>
        <a:buChar char="u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news.naver.com/main/read.nhn?mode=LPOD&amp;mid=tvh&amp;oid=055&amp;aid=0000135038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PH78WgyDM8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hyperlink" Target="http://www.dokdocenter.org/dokdo_news/index.cgi?action=detail&amp;number=533&amp;thread=18r05" TargetMode="Externa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RKiLPflCwc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r9lHwrAmkM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iMRxa-_8F4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496" y="2132856"/>
            <a:ext cx="9108504" cy="1470025"/>
          </a:xfrm>
        </p:spPr>
        <p:txBody>
          <a:bodyPr>
            <a:normAutofit fontScale="90000"/>
          </a:bodyPr>
          <a:lstStyle/>
          <a:p>
            <a:r>
              <a:rPr lang="ko-KR" altLang="en-US" dirty="0" err="1" smtClean="0"/>
              <a:t>독도영토학</a:t>
            </a:r>
            <a:r>
              <a:rPr lang="en-US" altLang="ko-KR" dirty="0" smtClean="0"/>
              <a:t> 2</a:t>
            </a:r>
            <a:r>
              <a:rPr lang="ko-KR" altLang="en-US" dirty="0" smtClean="0"/>
              <a:t>조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-</a:t>
            </a:r>
            <a:r>
              <a:rPr lang="ko-KR" altLang="en-US" dirty="0" smtClean="0"/>
              <a:t>독도가 한국영토로서의 국제법적 지위</a:t>
            </a:r>
            <a:r>
              <a:rPr lang="en-US" altLang="ko-KR" dirty="0" smtClean="0"/>
              <a:t>-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4304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9012" y="522546"/>
            <a:ext cx="7772400" cy="864096"/>
          </a:xfrm>
        </p:spPr>
        <p:txBody>
          <a:bodyPr>
            <a:normAutofit/>
          </a:bodyPr>
          <a:lstStyle/>
          <a:p>
            <a:r>
              <a:rPr lang="ko-KR" altLang="en-US" sz="3200" dirty="0">
                <a:latin typeface="+mj-ea"/>
              </a:rPr>
              <a:t>한</a:t>
            </a:r>
            <a:r>
              <a:rPr lang="en-US" altLang="ko-KR" sz="3200" dirty="0">
                <a:latin typeface="+mj-ea"/>
              </a:rPr>
              <a:t>-</a:t>
            </a:r>
            <a:r>
              <a:rPr lang="ko-KR" altLang="en-US" sz="3200" dirty="0">
                <a:latin typeface="+mj-ea"/>
              </a:rPr>
              <a:t>일 독도 분쟁</a:t>
            </a:r>
            <a:endParaRPr lang="ko-KR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86090" y="1639248"/>
            <a:ext cx="27330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+mn-ea"/>
              </a:rPr>
              <a:t>1905</a:t>
            </a:r>
            <a:endParaRPr lang="en-US" altLang="ko-KR" sz="2000" b="1" dirty="0">
              <a:latin typeface="+mn-ea"/>
            </a:endParaRPr>
          </a:p>
          <a:p>
            <a:r>
              <a:rPr lang="ko-KR" altLang="en-US" sz="2000" b="1" dirty="0">
                <a:latin typeface="+mn-ea"/>
              </a:rPr>
              <a:t>* 일본 </a:t>
            </a:r>
            <a:r>
              <a:rPr lang="ko-KR" altLang="en-US" sz="2000" b="1" dirty="0" err="1">
                <a:latin typeface="+mn-ea"/>
              </a:rPr>
              <a:t>시마네현</a:t>
            </a:r>
            <a:r>
              <a:rPr lang="en-US" altLang="ko-KR" sz="2000" b="1" dirty="0">
                <a:latin typeface="+mn-ea"/>
              </a:rPr>
              <a:t>, '</a:t>
            </a:r>
            <a:r>
              <a:rPr lang="ko-KR" altLang="en-US" sz="2000" b="1" dirty="0">
                <a:latin typeface="+mn-ea"/>
              </a:rPr>
              <a:t>독도</a:t>
            </a:r>
            <a:r>
              <a:rPr lang="en-US" altLang="ko-KR" sz="2000" b="1" dirty="0">
                <a:latin typeface="+mn-ea"/>
              </a:rPr>
              <a:t>'</a:t>
            </a:r>
            <a:r>
              <a:rPr lang="ko-KR" altLang="en-US" sz="2000" b="1" dirty="0">
                <a:latin typeface="+mn-ea"/>
              </a:rPr>
              <a:t>를 </a:t>
            </a:r>
            <a:r>
              <a:rPr lang="en-US" altLang="ko-KR" sz="2000" b="1" dirty="0">
                <a:latin typeface="+mn-ea"/>
              </a:rPr>
              <a:t>'</a:t>
            </a:r>
            <a:r>
              <a:rPr lang="ko-KR" altLang="en-US" sz="2000" b="1" dirty="0" err="1">
                <a:latin typeface="+mn-ea"/>
              </a:rPr>
              <a:t>다케시마</a:t>
            </a:r>
            <a:r>
              <a:rPr lang="en-US" altLang="ko-KR" sz="2000" b="1" dirty="0">
                <a:latin typeface="+mn-ea"/>
              </a:rPr>
              <a:t>(</a:t>
            </a:r>
            <a:r>
              <a:rPr lang="ko-KR" altLang="en-US" sz="2000" b="1" dirty="0">
                <a:latin typeface="+mn-ea"/>
              </a:rPr>
              <a:t>竹島</a:t>
            </a:r>
            <a:r>
              <a:rPr lang="en-US" altLang="ko-KR" sz="2000" b="1" dirty="0">
                <a:latin typeface="+mn-ea"/>
              </a:rPr>
              <a:t>)'</a:t>
            </a:r>
            <a:r>
              <a:rPr lang="ko-KR" altLang="en-US" sz="2000" b="1" dirty="0">
                <a:latin typeface="+mn-ea"/>
              </a:rPr>
              <a:t>라고 부르고 본 현의 소관 아래 편입한다’는 내용 고시 </a:t>
            </a:r>
            <a:endParaRPr lang="en-US" altLang="ko-KR" sz="2000" b="1" dirty="0">
              <a:latin typeface="+mn-ea"/>
            </a:endParaRPr>
          </a:p>
          <a:p>
            <a:endParaRPr lang="en-US" altLang="ko-KR" sz="2000" b="1" i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8418" y="1639247"/>
            <a:ext cx="27330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+mn-ea"/>
              </a:rPr>
              <a:t>1907</a:t>
            </a:r>
          </a:p>
          <a:p>
            <a:r>
              <a:rPr lang="en-US" altLang="ko-KR" sz="2000" b="1" dirty="0">
                <a:latin typeface="+mn-ea"/>
              </a:rPr>
              <a:t>- </a:t>
            </a:r>
            <a:r>
              <a:rPr lang="ko-KR" altLang="en-US" sz="2000" b="1" dirty="0">
                <a:latin typeface="+mn-ea"/>
              </a:rPr>
              <a:t>일본 각의</a:t>
            </a:r>
            <a:r>
              <a:rPr lang="en-US" altLang="ko-KR" sz="2000" b="1" dirty="0">
                <a:latin typeface="+mn-ea"/>
              </a:rPr>
              <a:t>, </a:t>
            </a:r>
            <a:r>
              <a:rPr lang="ko-KR" altLang="en-US" sz="2000" b="1" dirty="0">
                <a:latin typeface="+mn-ea"/>
              </a:rPr>
              <a:t>독도 일본 편입 결정</a:t>
            </a:r>
            <a:endParaRPr lang="en-US" altLang="ko-KR" sz="2000" b="1" dirty="0">
              <a:latin typeface="+mn-ea"/>
            </a:endParaRPr>
          </a:p>
          <a:p>
            <a:endParaRPr lang="en-US" altLang="ko-KR" sz="2000" b="1" i="1" dirty="0">
              <a:latin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9388" y="1639247"/>
            <a:ext cx="27330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+mn-ea"/>
              </a:rPr>
              <a:t>1977</a:t>
            </a:r>
          </a:p>
          <a:p>
            <a:r>
              <a:rPr lang="en-US" altLang="ko-KR" sz="2000" b="1" dirty="0">
                <a:latin typeface="+mn-ea"/>
              </a:rPr>
              <a:t>- </a:t>
            </a:r>
            <a:r>
              <a:rPr lang="ko-KR" altLang="en-US" sz="2000" b="1" dirty="0" err="1">
                <a:latin typeface="+mn-ea"/>
              </a:rPr>
              <a:t>후쿠다</a:t>
            </a:r>
            <a:r>
              <a:rPr lang="ko-KR" altLang="en-US" sz="2000" b="1" dirty="0">
                <a:latin typeface="+mn-ea"/>
              </a:rPr>
              <a:t> </a:t>
            </a:r>
            <a:r>
              <a:rPr lang="ko-KR" altLang="en-US" sz="2000" b="1" dirty="0" err="1">
                <a:latin typeface="+mn-ea"/>
              </a:rPr>
              <a:t>다케오</a:t>
            </a:r>
            <a:r>
              <a:rPr lang="en-US" altLang="ko-KR" sz="2000" b="1" dirty="0">
                <a:latin typeface="+mn-ea"/>
              </a:rPr>
              <a:t>(</a:t>
            </a:r>
            <a:r>
              <a:rPr lang="ko-KR" altLang="en-US" sz="2000" b="1" dirty="0" err="1">
                <a:latin typeface="+mn-ea"/>
              </a:rPr>
              <a:t>福田赳夫</a:t>
            </a:r>
            <a:r>
              <a:rPr lang="en-US" altLang="ko-KR" sz="2000" b="1" dirty="0">
                <a:latin typeface="+mn-ea"/>
              </a:rPr>
              <a:t>) </a:t>
            </a:r>
            <a:r>
              <a:rPr lang="ko-KR" altLang="en-US" sz="2000" b="1" dirty="0">
                <a:latin typeface="+mn-ea"/>
              </a:rPr>
              <a:t>총리</a:t>
            </a:r>
            <a:r>
              <a:rPr lang="en-US" altLang="ko-KR" sz="2000" b="1" dirty="0">
                <a:latin typeface="+mn-ea"/>
              </a:rPr>
              <a:t>, </a:t>
            </a:r>
            <a:r>
              <a:rPr lang="ko-KR" altLang="en-US" sz="2000" b="1" dirty="0">
                <a:latin typeface="+mn-ea"/>
              </a:rPr>
              <a:t>독도를 일본의 고유 영토라고 발언</a:t>
            </a:r>
            <a:endParaRPr lang="en-US" altLang="ko-KR" sz="2000" b="1" dirty="0">
              <a:latin typeface="+mn-ea"/>
            </a:endParaRPr>
          </a:p>
          <a:p>
            <a:endParaRPr lang="en-US" altLang="ko-KR" sz="2000" b="1" i="1" dirty="0">
              <a:latin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6090" y="3578240"/>
            <a:ext cx="27330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+mn-ea"/>
              </a:rPr>
              <a:t>1996.2</a:t>
            </a:r>
          </a:p>
          <a:p>
            <a:r>
              <a:rPr lang="en-US" altLang="ko-KR" sz="2000" b="1" dirty="0">
                <a:latin typeface="+mn-ea"/>
              </a:rPr>
              <a:t>- </a:t>
            </a:r>
            <a:r>
              <a:rPr lang="ko-KR" altLang="en-US" sz="2000" b="1" dirty="0">
                <a:latin typeface="+mn-ea"/>
              </a:rPr>
              <a:t>일 문부성</a:t>
            </a:r>
            <a:r>
              <a:rPr lang="en-US" altLang="ko-KR" sz="2000" b="1" dirty="0">
                <a:latin typeface="+mn-ea"/>
              </a:rPr>
              <a:t>, </a:t>
            </a:r>
            <a:r>
              <a:rPr lang="ko-KR" altLang="en-US" sz="2000" b="1" dirty="0">
                <a:latin typeface="+mn-ea"/>
              </a:rPr>
              <a:t>검정 중</a:t>
            </a:r>
            <a:r>
              <a:rPr lang="en-US" altLang="ko-KR" sz="2000" b="1" dirty="0">
                <a:latin typeface="+mn-ea"/>
              </a:rPr>
              <a:t>·</a:t>
            </a:r>
            <a:r>
              <a:rPr lang="ko-KR" altLang="en-US" sz="2000" b="1" dirty="0">
                <a:latin typeface="+mn-ea"/>
              </a:rPr>
              <a:t>고교 지도 </a:t>
            </a:r>
            <a:r>
              <a:rPr lang="en-US" altLang="ko-KR" sz="2000" b="1" dirty="0">
                <a:latin typeface="+mn-ea"/>
              </a:rPr>
              <a:t>5</a:t>
            </a:r>
            <a:r>
              <a:rPr lang="ko-KR" altLang="en-US" sz="2000" b="1" dirty="0">
                <a:latin typeface="+mn-ea"/>
              </a:rPr>
              <a:t>종에서 독도를 자국영토로 표기</a:t>
            </a:r>
            <a:r>
              <a:rPr lang="en-US" altLang="ko-KR" sz="2000" b="1" dirty="0">
                <a:latin typeface="+mn-ea"/>
              </a:rPr>
              <a:t>('96.2.1)</a:t>
            </a:r>
          </a:p>
          <a:p>
            <a:endParaRPr lang="en-US" altLang="ko-KR" sz="2000" b="1" i="1" dirty="0"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8418" y="3578239"/>
            <a:ext cx="27330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+mn-ea"/>
              </a:rPr>
              <a:t>1996.10</a:t>
            </a:r>
          </a:p>
          <a:p>
            <a:r>
              <a:rPr lang="en-US" altLang="ko-KR" sz="2000" b="1" dirty="0">
                <a:latin typeface="+mn-ea"/>
              </a:rPr>
              <a:t>- </a:t>
            </a:r>
            <a:r>
              <a:rPr lang="ko-KR" altLang="en-US" sz="2000" b="1" dirty="0" err="1">
                <a:latin typeface="+mn-ea"/>
              </a:rPr>
              <a:t>하시모토</a:t>
            </a:r>
            <a:r>
              <a:rPr lang="ko-KR" altLang="en-US" sz="2000" b="1" dirty="0">
                <a:latin typeface="+mn-ea"/>
              </a:rPr>
              <a:t> </a:t>
            </a:r>
            <a:r>
              <a:rPr lang="ko-KR" altLang="en-US" sz="2000" b="1" dirty="0" err="1">
                <a:latin typeface="+mn-ea"/>
              </a:rPr>
              <a:t>류타로</a:t>
            </a:r>
            <a:r>
              <a:rPr lang="en-US" altLang="ko-KR" sz="2000" b="1" dirty="0">
                <a:latin typeface="+mn-ea"/>
              </a:rPr>
              <a:t>(</a:t>
            </a:r>
            <a:r>
              <a:rPr lang="ko-KR" altLang="en-US" sz="2000" b="1" dirty="0" err="1">
                <a:latin typeface="+mn-ea"/>
              </a:rPr>
              <a:t>橋本龍太郞</a:t>
            </a:r>
            <a:r>
              <a:rPr lang="en-US" altLang="ko-KR" sz="2000" b="1" dirty="0">
                <a:latin typeface="+mn-ea"/>
              </a:rPr>
              <a:t>) </a:t>
            </a:r>
            <a:r>
              <a:rPr lang="ko-KR" altLang="en-US" sz="2000" b="1" dirty="0">
                <a:latin typeface="+mn-ea"/>
              </a:rPr>
              <a:t>총리</a:t>
            </a:r>
            <a:r>
              <a:rPr lang="en-US" altLang="ko-KR" sz="2000" b="1" dirty="0">
                <a:latin typeface="+mn-ea"/>
              </a:rPr>
              <a:t>, </a:t>
            </a:r>
            <a:r>
              <a:rPr lang="ko-KR" altLang="en-US" sz="2000" b="1" dirty="0">
                <a:latin typeface="+mn-ea"/>
              </a:rPr>
              <a:t>독도 영유권 주장</a:t>
            </a:r>
            <a:endParaRPr lang="en-US" altLang="ko-KR" sz="2000" b="1" dirty="0">
              <a:latin typeface="+mn-ea"/>
            </a:endParaRPr>
          </a:p>
          <a:p>
            <a:endParaRPr lang="en-US" altLang="ko-KR" sz="2000" b="1" i="1" dirty="0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9388" y="3578239"/>
            <a:ext cx="27330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+mn-ea"/>
              </a:rPr>
              <a:t>2004.12</a:t>
            </a:r>
          </a:p>
          <a:p>
            <a:r>
              <a:rPr lang="en-US" altLang="ko-KR" sz="2000" b="1" dirty="0">
                <a:latin typeface="+mn-ea"/>
              </a:rPr>
              <a:t>- </a:t>
            </a:r>
            <a:r>
              <a:rPr lang="ko-KR" altLang="en-US" sz="2000" b="1" dirty="0">
                <a:latin typeface="+mn-ea"/>
              </a:rPr>
              <a:t>도쿄교과서</a:t>
            </a:r>
            <a:r>
              <a:rPr lang="en-US" altLang="ko-KR" sz="2000" b="1" dirty="0">
                <a:latin typeface="+mn-ea"/>
              </a:rPr>
              <a:t>, '</a:t>
            </a:r>
            <a:r>
              <a:rPr lang="ko-KR" altLang="en-US" sz="2000" b="1" dirty="0">
                <a:latin typeface="+mn-ea"/>
              </a:rPr>
              <a:t>독도는 일본 고유영토</a:t>
            </a:r>
            <a:r>
              <a:rPr lang="en-US" altLang="ko-KR" sz="2000" b="1" dirty="0">
                <a:latin typeface="+mn-ea"/>
              </a:rPr>
              <a:t>' </a:t>
            </a:r>
            <a:r>
              <a:rPr lang="ko-KR" altLang="en-US" sz="2000" b="1" dirty="0">
                <a:latin typeface="+mn-ea"/>
              </a:rPr>
              <a:t>추가</a:t>
            </a:r>
            <a:endParaRPr lang="en-US" altLang="ko-KR" sz="20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6414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9012" y="188640"/>
            <a:ext cx="7772400" cy="864096"/>
          </a:xfrm>
        </p:spPr>
        <p:txBody>
          <a:bodyPr>
            <a:normAutofit/>
          </a:bodyPr>
          <a:lstStyle/>
          <a:p>
            <a:r>
              <a:rPr lang="ko-KR" altLang="en-US" sz="3200" dirty="0" smtClean="0"/>
              <a:t>관련 동영상</a:t>
            </a:r>
            <a:endParaRPr lang="ko-KR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1628800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C00000"/>
                </a:solidFill>
              </a:rPr>
              <a:t>https</a:t>
            </a:r>
            <a:r>
              <a:rPr lang="en-US" altLang="ko-KR" dirty="0">
                <a:solidFill>
                  <a:srgbClr val="C00000"/>
                </a:solidFill>
              </a:rPr>
              <a:t>://youtu.be/oo41CsOhuwg</a:t>
            </a:r>
            <a:endParaRPr lang="ko-KR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16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496" y="2132856"/>
            <a:ext cx="8928992" cy="1470025"/>
          </a:xfrm>
        </p:spPr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대한민국이 </a:t>
            </a:r>
            <a:r>
              <a:rPr lang="ko-KR" altLang="en-US" dirty="0"/>
              <a:t>독도를 </a:t>
            </a:r>
            <a:r>
              <a:rPr lang="en-US" altLang="ko-KR" dirty="0"/>
              <a:t>6</a:t>
            </a:r>
            <a:r>
              <a:rPr lang="ko-KR" altLang="en-US" dirty="0"/>
              <a:t>세기부터 </a:t>
            </a:r>
            <a:br>
              <a:rPr lang="ko-KR" altLang="en-US" dirty="0"/>
            </a:br>
            <a:r>
              <a:rPr lang="ko-KR" altLang="en-US" dirty="0"/>
              <a:t>실효적으로 지배한 역사적 근거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7005273" y="6237312"/>
            <a:ext cx="20553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/>
              <a:t>영어영문학과</a:t>
            </a:r>
            <a:endParaRPr lang="en-US" altLang="ko-KR" dirty="0" smtClean="0"/>
          </a:p>
          <a:p>
            <a:r>
              <a:rPr lang="ko-KR" altLang="en-US" dirty="0" smtClean="0"/>
              <a:t>213</a:t>
            </a:r>
            <a:r>
              <a:rPr lang="en-US" altLang="ko-KR" dirty="0" smtClean="0"/>
              <a:t>***</a:t>
            </a:r>
            <a:r>
              <a:rPr lang="ko-KR" altLang="en-US" dirty="0" smtClean="0"/>
              <a:t>51 김</a:t>
            </a:r>
            <a:r>
              <a:rPr lang="en-US" altLang="ko-KR" dirty="0" smtClean="0"/>
              <a:t>*</a:t>
            </a:r>
            <a:r>
              <a:rPr lang="ko-KR" altLang="en-US" dirty="0" smtClean="0"/>
              <a:t>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6076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독도 지킴이 안용복</a:t>
            </a:r>
          </a:p>
        </p:txBody>
      </p:sp>
      <p:sp>
        <p:nvSpPr>
          <p:cNvPr id="8" name="내용 개체 틀 1"/>
          <p:cNvSpPr txBox="1">
            <a:spLocks/>
          </p:cNvSpPr>
          <p:nvPr/>
        </p:nvSpPr>
        <p:spPr>
          <a:xfrm>
            <a:off x="4932040" y="4797152"/>
            <a:ext cx="3456384" cy="110164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rtlCol="0" anchor="t">
            <a:noAutofit/>
          </a:bodyPr>
          <a:lstStyle>
            <a:lvl1pPr marL="342900" indent="-342900" algn="l" rtl="0" eaLnBrk="1" latinLnBrk="1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²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1" hangingPunct="1">
              <a:spcBef>
                <a:spcPct val="20000"/>
              </a:spcBef>
              <a:buClr>
                <a:schemeClr val="accent3"/>
              </a:buClr>
              <a:buSzPct val="85000"/>
              <a:buFont typeface="Wingdings"/>
              <a:buChar char="u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1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"/>
              <a:buChar char="u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1" hangingPunct="1">
              <a:spcBef>
                <a:spcPct val="20000"/>
              </a:spcBef>
              <a:buClr>
                <a:schemeClr val="accent5"/>
              </a:buClr>
              <a:buSzPct val="75000"/>
              <a:buFont typeface="Wingdings"/>
              <a:buChar char="u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1" hangingPunct="1">
              <a:spcBef>
                <a:spcPct val="20000"/>
              </a:spcBef>
              <a:buClr>
                <a:schemeClr val="accent6"/>
              </a:buClr>
              <a:buSzPct val="70000"/>
              <a:buFont typeface="Wingdings"/>
              <a:buChar char="u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1" hangingPunct="1">
              <a:spcBef>
                <a:spcPct val="20000"/>
              </a:spcBef>
              <a:buClr>
                <a:schemeClr val="tx2"/>
              </a:buClr>
              <a:buSzPct val="60000"/>
              <a:buFont typeface="Wingdings"/>
              <a:buChar char="u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1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"/>
              <a:buChar char="u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1" hangingPunct="1">
              <a:spcBef>
                <a:spcPct val="20000"/>
              </a:spcBef>
              <a:buClr>
                <a:schemeClr val="accent2"/>
              </a:buClr>
              <a:buSzPct val="55000"/>
              <a:buFont typeface="Wingdings"/>
              <a:buChar char="u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1" hangingPunct="1">
              <a:spcBef>
                <a:spcPct val="20000"/>
              </a:spcBef>
              <a:buClr>
                <a:schemeClr val="accent3"/>
              </a:buClr>
              <a:buSzPct val="50000"/>
              <a:buFont typeface="Wingdings"/>
              <a:buChar char="u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417"/>
              </a:spcAft>
              <a:buSzPct val="45000"/>
              <a:buNone/>
            </a:pPr>
            <a:r>
              <a:rPr lang="en-US" altLang="ko-KR" sz="2000" dirty="0"/>
              <a:t>6</a:t>
            </a:r>
            <a:r>
              <a:rPr lang="ko-KR" altLang="en-US" sz="2000" dirty="0"/>
              <a:t>세기 신라시대 독도 지배에 대한 근거 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xmlns="" id="{BBCAD3E9-538F-45F3-8DE4-8A291E204C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66609"/>
            <a:ext cx="3456384" cy="3119774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5CE177EA-B9AD-498E-80A6-55D7FBBEA9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82" y="1450590"/>
            <a:ext cx="3455364" cy="31518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87500E7-2446-4E04-99BB-0E184AA96A41}"/>
              </a:ext>
            </a:extLst>
          </p:cNvPr>
          <p:cNvSpPr txBox="1"/>
          <p:nvPr/>
        </p:nvSpPr>
        <p:spPr>
          <a:xfrm>
            <a:off x="251520" y="4797152"/>
            <a:ext cx="4454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dirty="0"/>
              <a:t>우산국 신라에 병합</a:t>
            </a:r>
            <a:endParaRPr lang="en-US" altLang="ko-KR" dirty="0"/>
          </a:p>
          <a:p>
            <a:pPr algn="just"/>
            <a:r>
              <a:rPr lang="ko-KR" altLang="en-US" dirty="0"/>
              <a:t> </a:t>
            </a:r>
            <a:r>
              <a:rPr lang="en-US" altLang="ko-KR" dirty="0"/>
              <a:t>[</a:t>
            </a:r>
            <a:r>
              <a:rPr lang="ko-KR" altLang="en-US" dirty="0" err="1"/>
              <a:t>삼서기</a:t>
            </a:r>
            <a:r>
              <a:rPr lang="ko-KR" altLang="en-US" dirty="0"/>
              <a:t> </a:t>
            </a:r>
            <a:r>
              <a:rPr lang="en-US" altLang="ko-KR" dirty="0"/>
              <a:t>512</a:t>
            </a:r>
            <a:r>
              <a:rPr lang="ko-KR" altLang="en-US" dirty="0"/>
              <a:t>년 신라 </a:t>
            </a:r>
            <a:r>
              <a:rPr lang="ko-KR" altLang="en-US" dirty="0" err="1"/>
              <a:t>지증왕</a:t>
            </a:r>
            <a:r>
              <a:rPr lang="ko-KR" altLang="en-US" dirty="0"/>
              <a:t> </a:t>
            </a:r>
            <a:r>
              <a:rPr lang="en-US" altLang="ko-KR" dirty="0"/>
              <a:t>13</a:t>
            </a:r>
            <a:r>
              <a:rPr lang="ko-KR" altLang="en-US" dirty="0" err="1"/>
              <a:t>년국사기</a:t>
            </a:r>
            <a:r>
              <a:rPr lang="en-US" altLang="ko-KR" dirty="0"/>
              <a:t>]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7676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근거 자료</a:t>
            </a:r>
            <a:endParaRPr lang="ko-KR" altLang="en-US" dirty="0"/>
          </a:p>
        </p:txBody>
      </p:sp>
      <p:sp>
        <p:nvSpPr>
          <p:cNvPr id="8" name="내용 개체 틀 1"/>
          <p:cNvSpPr txBox="1">
            <a:spLocks/>
          </p:cNvSpPr>
          <p:nvPr/>
        </p:nvSpPr>
        <p:spPr>
          <a:xfrm>
            <a:off x="4427984" y="1902527"/>
            <a:ext cx="3685319" cy="335347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rtlCol="0" anchor="t">
            <a:noAutofit/>
          </a:bodyPr>
          <a:lstStyle>
            <a:lvl1pPr marL="342900" indent="-342900" algn="l" rtl="0" eaLnBrk="1" latinLnBrk="1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²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1" hangingPunct="1">
              <a:spcBef>
                <a:spcPct val="20000"/>
              </a:spcBef>
              <a:buClr>
                <a:schemeClr val="accent3"/>
              </a:buClr>
              <a:buSzPct val="85000"/>
              <a:buFont typeface="Wingdings"/>
              <a:buChar char="u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1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"/>
              <a:buChar char="u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1" hangingPunct="1">
              <a:spcBef>
                <a:spcPct val="20000"/>
              </a:spcBef>
              <a:buClr>
                <a:schemeClr val="accent5"/>
              </a:buClr>
              <a:buSzPct val="75000"/>
              <a:buFont typeface="Wingdings"/>
              <a:buChar char="u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1" hangingPunct="1">
              <a:spcBef>
                <a:spcPct val="20000"/>
              </a:spcBef>
              <a:buClr>
                <a:schemeClr val="accent6"/>
              </a:buClr>
              <a:buSzPct val="70000"/>
              <a:buFont typeface="Wingdings"/>
              <a:buChar char="u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1" hangingPunct="1">
              <a:spcBef>
                <a:spcPct val="20000"/>
              </a:spcBef>
              <a:buClr>
                <a:schemeClr val="tx2"/>
              </a:buClr>
              <a:buSzPct val="60000"/>
              <a:buFont typeface="Wingdings"/>
              <a:buChar char="u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1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"/>
              <a:buChar char="u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1" hangingPunct="1">
              <a:spcBef>
                <a:spcPct val="20000"/>
              </a:spcBef>
              <a:buClr>
                <a:schemeClr val="accent2"/>
              </a:buClr>
              <a:buSzPct val="55000"/>
              <a:buFont typeface="Wingdings"/>
              <a:buChar char="u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1" hangingPunct="1">
              <a:spcBef>
                <a:spcPct val="20000"/>
              </a:spcBef>
              <a:buClr>
                <a:schemeClr val="accent3"/>
              </a:buClr>
              <a:buSzPct val="50000"/>
              <a:buFont typeface="Wingdings"/>
              <a:buChar char="u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400" dirty="0"/>
              <a:t>1900</a:t>
            </a:r>
            <a:r>
              <a:rPr lang="ko-KR" altLang="en-US" sz="2400" dirty="0"/>
              <a:t>년 대한민국  제</a:t>
            </a:r>
            <a:r>
              <a:rPr lang="en-US" altLang="ko-KR" sz="2400" dirty="0"/>
              <a:t>41</a:t>
            </a:r>
            <a:r>
              <a:rPr lang="ko-KR" altLang="en-US" sz="2400" dirty="0"/>
              <a:t>호 발표 조선의 독도 영유권을 국제적으로 공표 </a:t>
            </a:r>
            <a:endParaRPr lang="en-US" altLang="ko-KR" sz="2400" dirty="0" smtClean="0"/>
          </a:p>
          <a:p>
            <a:endParaRPr lang="en-US" altLang="ko-KR" sz="2400" dirty="0"/>
          </a:p>
          <a:p>
            <a:r>
              <a:rPr lang="en-US" altLang="ko-KR" sz="2400" dirty="0" smtClean="0"/>
              <a:t>1905</a:t>
            </a:r>
            <a:r>
              <a:rPr lang="ko-KR" altLang="en-US" sz="2400" dirty="0"/>
              <a:t>년 독도를 일본에 </a:t>
            </a:r>
            <a:endParaRPr lang="en-US" altLang="ko-KR" sz="2400" dirty="0"/>
          </a:p>
          <a:p>
            <a:pPr marL="0" indent="0">
              <a:buNone/>
            </a:pPr>
            <a:r>
              <a:rPr lang="ko-KR" altLang="en-US" sz="2400" dirty="0"/>
              <a:t>편입시킨 일본 </a:t>
            </a:r>
            <a:r>
              <a:rPr lang="ko-KR" altLang="en-US" sz="2400" dirty="0" err="1"/>
              <a:t>내각회</a:t>
            </a:r>
            <a:r>
              <a:rPr lang="ko-KR" altLang="en-US" sz="2400" dirty="0"/>
              <a:t> 결정의 정당성 주장을 반박 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516D7C97-5789-493C-83C3-1DB87BE2AC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84" y="1484784"/>
            <a:ext cx="3868376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08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독도 의용수비대 </a:t>
            </a:r>
            <a:r>
              <a:rPr lang="ko-KR" altLang="en-US" dirty="0" err="1"/>
              <a:t>홍순칠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xmlns="" id="{40FA3F33-9D6F-43A5-B200-DC788168B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72816"/>
            <a:ext cx="3600400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928F842-CDD8-4945-B010-518D4A4706DD}"/>
              </a:ext>
            </a:extLst>
          </p:cNvPr>
          <p:cNvSpPr txBox="1"/>
          <p:nvPr/>
        </p:nvSpPr>
        <p:spPr>
          <a:xfrm>
            <a:off x="5148064" y="1946010"/>
            <a:ext cx="3159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/>
              <a:t>독도를 </a:t>
            </a:r>
            <a:r>
              <a:rPr lang="ko-KR" altLang="en-US" sz="2000" b="1" dirty="0" err="1"/>
              <a:t>지킨사람들</a:t>
            </a:r>
            <a:endParaRPr lang="ko-KR" altLang="en-US" sz="2000" b="1" dirty="0"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17" name="내용 개체 틀 1"/>
          <p:cNvSpPr txBox="1">
            <a:spLocks/>
          </p:cNvSpPr>
          <p:nvPr/>
        </p:nvSpPr>
        <p:spPr>
          <a:xfrm>
            <a:off x="4716016" y="2636912"/>
            <a:ext cx="3456384" cy="110164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rtlCol="0" anchor="t">
            <a:noAutofit/>
          </a:bodyPr>
          <a:lstStyle>
            <a:lvl1pPr marL="342900" indent="-342900" algn="l" rtl="0" eaLnBrk="1" latinLnBrk="1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²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1" hangingPunct="1">
              <a:spcBef>
                <a:spcPct val="20000"/>
              </a:spcBef>
              <a:buClr>
                <a:schemeClr val="accent3"/>
              </a:buClr>
              <a:buSzPct val="85000"/>
              <a:buFont typeface="Wingdings"/>
              <a:buChar char="u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1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"/>
              <a:buChar char="u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1" hangingPunct="1">
              <a:spcBef>
                <a:spcPct val="20000"/>
              </a:spcBef>
              <a:buClr>
                <a:schemeClr val="accent5"/>
              </a:buClr>
              <a:buSzPct val="75000"/>
              <a:buFont typeface="Wingdings"/>
              <a:buChar char="u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1" hangingPunct="1">
              <a:spcBef>
                <a:spcPct val="20000"/>
              </a:spcBef>
              <a:buClr>
                <a:schemeClr val="accent6"/>
              </a:buClr>
              <a:buSzPct val="70000"/>
              <a:buFont typeface="Wingdings"/>
              <a:buChar char="u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1" hangingPunct="1">
              <a:spcBef>
                <a:spcPct val="20000"/>
              </a:spcBef>
              <a:buClr>
                <a:schemeClr val="tx2"/>
              </a:buClr>
              <a:buSzPct val="60000"/>
              <a:buFont typeface="Wingdings"/>
              <a:buChar char="u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1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"/>
              <a:buChar char="u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1" hangingPunct="1">
              <a:spcBef>
                <a:spcPct val="20000"/>
              </a:spcBef>
              <a:buClr>
                <a:schemeClr val="accent2"/>
              </a:buClr>
              <a:buSzPct val="55000"/>
              <a:buFont typeface="Wingdings"/>
              <a:buChar char="u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1" hangingPunct="1">
              <a:spcBef>
                <a:spcPct val="20000"/>
              </a:spcBef>
              <a:buClr>
                <a:schemeClr val="accent3"/>
              </a:buClr>
              <a:buSzPct val="50000"/>
              <a:buFont typeface="Wingdings"/>
              <a:buChar char="u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417"/>
              </a:spcAft>
              <a:buSzPct val="45000"/>
              <a:buNone/>
            </a:pPr>
            <a:r>
              <a:rPr lang="en-US" altLang="ko-KR" sz="2000" dirty="0"/>
              <a:t>1953~1954  </a:t>
            </a:r>
            <a:br>
              <a:rPr lang="en-US" altLang="ko-KR" sz="2000" dirty="0"/>
            </a:br>
            <a:r>
              <a:rPr lang="ko-KR" altLang="en-US" sz="2000" dirty="0" smtClean="0"/>
              <a:t>일본 </a:t>
            </a:r>
            <a:r>
              <a:rPr lang="ko-KR" altLang="en-US" sz="2000" dirty="0"/>
              <a:t>해상보안청 소속 일본군들과 </a:t>
            </a:r>
            <a:r>
              <a:rPr lang="ko-KR" altLang="en-US" sz="2000" dirty="0" smtClean="0"/>
              <a:t>교전</a:t>
            </a:r>
            <a:endParaRPr lang="en-US" altLang="ko-KR" sz="2000" dirty="0" smtClean="0"/>
          </a:p>
          <a:p>
            <a:pPr marL="0" indent="0">
              <a:spcBef>
                <a:spcPts val="0"/>
              </a:spcBef>
              <a:spcAft>
                <a:spcPts val="1417"/>
              </a:spcAft>
              <a:buSzPct val="45000"/>
              <a:buNone/>
            </a:pPr>
            <a:r>
              <a:rPr lang="ko-KR" altLang="en-US" sz="2000" dirty="0" smtClean="0"/>
              <a:t>                                                       </a:t>
            </a:r>
            <a:endParaRPr lang="ko-KR" altLang="en-US" sz="2000" dirty="0"/>
          </a:p>
          <a:p>
            <a:pPr marL="0" indent="0">
              <a:spcBef>
                <a:spcPts val="0"/>
              </a:spcBef>
              <a:spcAft>
                <a:spcPts val="1417"/>
              </a:spcAft>
              <a:buSzPct val="45000"/>
              <a:buNone/>
            </a:pPr>
            <a:r>
              <a:rPr lang="en-US" altLang="ko-KR" sz="2000" dirty="0"/>
              <a:t>1956 </a:t>
            </a:r>
            <a:r>
              <a:rPr lang="ko-KR" altLang="en-US" sz="2000" dirty="0"/>
              <a:t>정부에 독도수비 인계</a:t>
            </a:r>
          </a:p>
        </p:txBody>
      </p:sp>
    </p:spTree>
    <p:extLst>
      <p:ext uri="{BB962C8B-B14F-4D97-AF65-F5344CB8AC3E}">
        <p14:creationId xmlns:p14="http://schemas.microsoft.com/office/powerpoint/2010/main" val="226310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179512" y="357166"/>
            <a:ext cx="8856984" cy="1000132"/>
          </a:xfrm>
        </p:spPr>
        <p:txBody>
          <a:bodyPr>
            <a:normAutofit fontScale="90000"/>
          </a:bodyPr>
          <a:lstStyle/>
          <a:p>
            <a:r>
              <a:rPr lang="ko-KR" altLang="en-US" dirty="0"/>
              <a:t>오늘날 독도에 대한 대한민국의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실효적 </a:t>
            </a:r>
            <a:r>
              <a:rPr lang="ko-KR" altLang="en-US" dirty="0"/>
              <a:t>지배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3491880" y="1756376"/>
            <a:ext cx="543609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 </a:t>
            </a:r>
            <a:r>
              <a:rPr lang="ko-KR" altLang="en-US" sz="2000" dirty="0"/>
              <a:t>故 최종덕씨가 </a:t>
            </a:r>
            <a:r>
              <a:rPr lang="en-US" altLang="ko-KR" sz="2000" dirty="0"/>
              <a:t>1965</a:t>
            </a:r>
            <a:r>
              <a:rPr lang="ko-KR" altLang="en-US" sz="2000" dirty="0"/>
              <a:t>년 </a:t>
            </a:r>
            <a:r>
              <a:rPr lang="en-US" altLang="ko-KR" sz="2000" dirty="0"/>
              <a:t>3</a:t>
            </a:r>
            <a:r>
              <a:rPr lang="ko-KR" altLang="en-US" sz="2000" dirty="0"/>
              <a:t>월부터 최초 거주한 이래</a:t>
            </a:r>
            <a:r>
              <a:rPr lang="en-US" altLang="ko-KR" sz="2000" dirty="0"/>
              <a:t>,</a:t>
            </a:r>
          </a:p>
          <a:p>
            <a:endParaRPr lang="en-US" altLang="ko-KR" sz="2000" dirty="0"/>
          </a:p>
          <a:p>
            <a:r>
              <a:rPr lang="ko-KR" altLang="en-US" sz="2000" dirty="0"/>
              <a:t>현재 </a:t>
            </a:r>
            <a:r>
              <a:rPr lang="ko-KR" altLang="en-US" sz="2000" dirty="0" err="1"/>
              <a:t>婦김신열씨</a:t>
            </a:r>
            <a:r>
              <a:rPr lang="en-US" altLang="ko-KR" sz="2000" dirty="0"/>
              <a:t>(</a:t>
            </a:r>
            <a:r>
              <a:rPr lang="ko-KR" altLang="en-US" sz="2000" dirty="0" err="1"/>
              <a:t>夫김성도씨</a:t>
            </a:r>
            <a:r>
              <a:rPr lang="ko-KR" altLang="en-US" sz="2000" dirty="0"/>
              <a:t> </a:t>
            </a:r>
            <a:r>
              <a:rPr lang="en-US" altLang="ko-KR" sz="2000" dirty="0"/>
              <a:t>2018</a:t>
            </a:r>
            <a:r>
              <a:rPr lang="ko-KR" altLang="en-US" sz="2000" dirty="0"/>
              <a:t>년</a:t>
            </a:r>
            <a:r>
              <a:rPr lang="en-US" altLang="ko-KR" sz="2000" dirty="0"/>
              <a:t>10</a:t>
            </a:r>
            <a:r>
              <a:rPr lang="ko-KR" altLang="en-US" sz="2000" dirty="0"/>
              <a:t>월 별세</a:t>
            </a:r>
            <a:r>
              <a:rPr lang="en-US" altLang="ko-KR" sz="2000" dirty="0"/>
              <a:t>),</a:t>
            </a:r>
          </a:p>
          <a:p>
            <a:endParaRPr lang="en-US" altLang="ko-KR" sz="2000" dirty="0"/>
          </a:p>
          <a:p>
            <a:r>
              <a:rPr lang="ko-KR" altLang="en-US" sz="2000" dirty="0"/>
              <a:t>독도경비대원 </a:t>
            </a:r>
            <a:r>
              <a:rPr lang="en-US" altLang="ko-KR" sz="2000" dirty="0"/>
              <a:t>35</a:t>
            </a:r>
            <a:r>
              <a:rPr lang="ko-KR" altLang="en-US" sz="2000" dirty="0"/>
              <a:t>명</a:t>
            </a:r>
            <a:r>
              <a:rPr lang="en-US" altLang="ko-KR" sz="2000" dirty="0"/>
              <a:t>, </a:t>
            </a:r>
            <a:r>
              <a:rPr lang="ko-KR" altLang="en-US" sz="2000" dirty="0"/>
              <a:t>등대관리원 </a:t>
            </a:r>
            <a:r>
              <a:rPr lang="en-US" altLang="ko-KR" sz="2000" dirty="0"/>
              <a:t>2</a:t>
            </a:r>
            <a:r>
              <a:rPr lang="ko-KR" altLang="en-US" sz="2000" dirty="0"/>
              <a:t>명</a:t>
            </a:r>
          </a:p>
          <a:p>
            <a:endParaRPr lang="ko-KR" altLang="en-US" sz="2000" dirty="0"/>
          </a:p>
          <a:p>
            <a:r>
              <a:rPr lang="ko-KR" altLang="en-US" sz="2000" dirty="0"/>
              <a:t>울릉군청 독도관리사무소 직원 </a:t>
            </a:r>
            <a:r>
              <a:rPr lang="en-US" altLang="ko-KR" sz="2000" dirty="0"/>
              <a:t>2</a:t>
            </a:r>
            <a:r>
              <a:rPr lang="ko-KR" altLang="en-US" sz="2000" dirty="0"/>
              <a:t>명 등 거주 중</a:t>
            </a:r>
            <a:r>
              <a:rPr lang="en-US" altLang="ko-KR" sz="2000" dirty="0"/>
              <a:t>(2018</a:t>
            </a:r>
            <a:r>
              <a:rPr lang="ko-KR" altLang="en-US" sz="2000" dirty="0"/>
              <a:t>년 </a:t>
            </a:r>
            <a:r>
              <a:rPr lang="en-US" altLang="ko-KR" sz="2000" dirty="0"/>
              <a:t>11</a:t>
            </a:r>
            <a:r>
              <a:rPr lang="ko-KR" altLang="en-US" sz="2000" dirty="0"/>
              <a:t>월 기준</a:t>
            </a:r>
            <a:r>
              <a:rPr lang="en-US" altLang="ko-KR" sz="2000" dirty="0"/>
              <a:t>)</a:t>
            </a:r>
          </a:p>
          <a:p>
            <a:endParaRPr lang="en-US" altLang="ko-KR" sz="2000" dirty="0"/>
          </a:p>
          <a:p>
            <a:r>
              <a:rPr lang="en-US" altLang="ko-KR" sz="2000" dirty="0">
                <a:solidFill>
                  <a:srgbClr val="C00000"/>
                </a:solidFill>
              </a:rPr>
              <a:t>https://www.youtube.com/watch?v=pOVlVBFVcg4</a:t>
            </a:r>
          </a:p>
          <a:p>
            <a:r>
              <a:rPr lang="ko-KR" altLang="en-US" sz="2000" dirty="0" smtClean="0"/>
              <a:t>               </a:t>
            </a:r>
            <a:endParaRPr lang="ko-KR" altLang="en-US" sz="2000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CEF24D39-EC26-401C-B40C-E2484991E9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639727"/>
            <a:ext cx="2810902" cy="237411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F03C1B49-C543-4919-A635-7287D6915F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56376"/>
            <a:ext cx="2810902" cy="188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5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00392" y="188640"/>
            <a:ext cx="8549640" cy="1440160"/>
          </a:xfrm>
        </p:spPr>
        <p:txBody>
          <a:bodyPr>
            <a:normAutofit fontScale="90000"/>
          </a:bodyPr>
          <a:lstStyle/>
          <a:p>
            <a:r>
              <a:rPr lang="en-US" altLang="ko-KR" sz="4000" dirty="0" smtClean="0"/>
              <a:t>4. </a:t>
            </a:r>
            <a:r>
              <a:rPr lang="ko-KR" altLang="en-US" sz="4000" dirty="0" smtClean="0"/>
              <a:t>독도가 한국영토로써의 국제법적 지위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sz="3600" dirty="0" smtClean="0"/>
              <a:t>-</a:t>
            </a:r>
            <a:r>
              <a:rPr lang="ko-KR" altLang="en-US" sz="3600" dirty="0" smtClean="0"/>
              <a:t>신 한일어업협정</a:t>
            </a:r>
            <a:r>
              <a:rPr lang="en-US" altLang="ko-KR" sz="3600" dirty="0" smtClean="0"/>
              <a:t>-</a:t>
            </a:r>
            <a:endParaRPr lang="ko-KR" altLang="en-US" sz="3600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437015" y="1916832"/>
            <a:ext cx="3024336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/>
              <a:t>목차</a:t>
            </a:r>
            <a:endParaRPr lang="ko-KR" altLang="en-US" sz="2800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437015" y="2821159"/>
            <a:ext cx="3024336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/>
              <a:t>배타적 경제수역</a:t>
            </a:r>
            <a:endParaRPr lang="ko-KR" altLang="en-US" sz="2000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437015" y="3613247"/>
            <a:ext cx="3024336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/>
              <a:t>신 한일어업협정 체결</a:t>
            </a:r>
            <a:endParaRPr lang="ko-KR" altLang="en-US" sz="20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437015" y="4389492"/>
            <a:ext cx="3024336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/>
              <a:t>신 한일어업협정 문제점</a:t>
            </a:r>
            <a:endParaRPr lang="ko-KR" altLang="en-US" sz="2000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437015" y="5164052"/>
            <a:ext cx="3024336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/>
              <a:t>관련 동영상</a:t>
            </a:r>
            <a:endParaRPr lang="ko-KR" alt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922374" y="6185662"/>
            <a:ext cx="2225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전자제어공학과</a:t>
            </a:r>
            <a:endParaRPr lang="en-US" altLang="ko-KR" dirty="0" smtClean="0"/>
          </a:p>
          <a:p>
            <a:r>
              <a:rPr lang="en-US" altLang="ko-KR" dirty="0" smtClean="0"/>
              <a:t>213***68 </a:t>
            </a:r>
            <a:r>
              <a:rPr lang="ko-KR" altLang="en-US" dirty="0" smtClean="0"/>
              <a:t>안</a:t>
            </a:r>
            <a:r>
              <a:rPr lang="en-US" altLang="ko-KR" dirty="0" smtClean="0"/>
              <a:t>*</a:t>
            </a:r>
            <a:r>
              <a:rPr lang="ko-KR" altLang="en-US" dirty="0" smtClean="0"/>
              <a:t>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608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9012" y="188640"/>
            <a:ext cx="7772400" cy="864096"/>
          </a:xfrm>
        </p:spPr>
        <p:txBody>
          <a:bodyPr>
            <a:normAutofit/>
          </a:bodyPr>
          <a:lstStyle/>
          <a:p>
            <a:r>
              <a:rPr lang="ko-KR" altLang="en-US" sz="3200" dirty="0" smtClean="0"/>
              <a:t>배타적 경제수역</a:t>
            </a:r>
            <a:endParaRPr lang="ko-KR" alt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42435"/>
            <a:ext cx="3600000" cy="3247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모서리가 둥근 직사각형 5"/>
          <p:cNvSpPr/>
          <p:nvPr/>
        </p:nvSpPr>
        <p:spPr>
          <a:xfrm>
            <a:off x="904340" y="1196387"/>
            <a:ext cx="3024336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/>
              <a:t>우리나라의</a:t>
            </a:r>
            <a:endParaRPr lang="en-US" altLang="ko-KR" sz="2000" dirty="0" smtClean="0"/>
          </a:p>
          <a:p>
            <a:pPr algn="ctr"/>
            <a:r>
              <a:rPr lang="ko-KR" altLang="en-US" sz="2000" dirty="0" err="1" smtClean="0"/>
              <a:t>배타적경제수역</a:t>
            </a:r>
            <a:r>
              <a:rPr lang="en-US" altLang="ko-KR" sz="2000" dirty="0" smtClean="0"/>
              <a:t>(EEZ)</a:t>
            </a:r>
            <a:endParaRPr lang="ko-KR" altLang="en-US" sz="2000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4919081" y="1067352"/>
            <a:ext cx="3312368" cy="9219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latin typeface="+mn-ea"/>
              </a:rPr>
              <a:t>1994</a:t>
            </a:r>
            <a:r>
              <a:rPr lang="ko-KR" altLang="en-US" sz="2000" dirty="0" smtClean="0">
                <a:latin typeface="+mn-ea"/>
              </a:rPr>
              <a:t>년 유엔해양법 개정</a:t>
            </a:r>
            <a:endParaRPr lang="en-US" altLang="ko-KR" sz="2000" dirty="0" smtClean="0">
              <a:latin typeface="+mn-ea"/>
            </a:endParaRPr>
          </a:p>
          <a:p>
            <a:pPr algn="ctr"/>
            <a:r>
              <a:rPr lang="ko-KR" altLang="en-US" sz="2000" dirty="0" smtClean="0">
                <a:latin typeface="+mn-ea"/>
              </a:rPr>
              <a:t>바다 관할권</a:t>
            </a:r>
            <a:endParaRPr lang="en-US" altLang="ko-KR" sz="2000" dirty="0" smtClean="0">
              <a:latin typeface="+mn-ea"/>
            </a:endParaRPr>
          </a:p>
          <a:p>
            <a:pPr algn="ctr"/>
            <a:r>
              <a:rPr lang="en-US" altLang="ko-KR" sz="2000" dirty="0" smtClean="0">
                <a:latin typeface="+mn-ea"/>
              </a:rPr>
              <a:t>12</a:t>
            </a:r>
            <a:r>
              <a:rPr lang="ko-KR" altLang="en-US" sz="2000" dirty="0" smtClean="0">
                <a:latin typeface="+mn-ea"/>
              </a:rPr>
              <a:t>해리 </a:t>
            </a:r>
            <a:r>
              <a:rPr lang="en-US" altLang="ko-KR" sz="2000" dirty="0" smtClean="0">
                <a:latin typeface="+mn-ea"/>
              </a:rPr>
              <a:t>-&gt; 200</a:t>
            </a:r>
            <a:r>
              <a:rPr lang="ko-KR" altLang="en-US" sz="2000" dirty="0" smtClean="0">
                <a:latin typeface="+mn-ea"/>
              </a:rPr>
              <a:t>해리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424" y="2142435"/>
            <a:ext cx="4151682" cy="3247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413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9012" y="116632"/>
            <a:ext cx="7772400" cy="864096"/>
          </a:xfrm>
        </p:spPr>
        <p:txBody>
          <a:bodyPr>
            <a:normAutofit/>
          </a:bodyPr>
          <a:lstStyle/>
          <a:p>
            <a:r>
              <a:rPr lang="ko-KR" altLang="en-US" sz="3200" dirty="0" smtClean="0"/>
              <a:t>신 한일어업협정 체결</a:t>
            </a:r>
            <a:endParaRPr lang="ko-KR" altLang="en-US" sz="3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425767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모서리가 둥근 직사각형 14"/>
          <p:cNvSpPr/>
          <p:nvPr/>
        </p:nvSpPr>
        <p:spPr>
          <a:xfrm>
            <a:off x="5332685" y="1485114"/>
            <a:ext cx="3024336" cy="93646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/>
              <a:t>1998</a:t>
            </a:r>
            <a:r>
              <a:rPr lang="ko-KR" altLang="en-US" sz="2000" dirty="0" smtClean="0"/>
              <a:t>년 </a:t>
            </a:r>
            <a:r>
              <a:rPr lang="en-US" altLang="ko-KR" sz="2000" dirty="0" smtClean="0"/>
              <a:t>1</a:t>
            </a:r>
            <a:r>
              <a:rPr lang="ko-KR" altLang="en-US" sz="2000" dirty="0" smtClean="0"/>
              <a:t>월</a:t>
            </a:r>
            <a:endParaRPr lang="en-US" altLang="ko-KR" sz="2000" dirty="0" smtClean="0"/>
          </a:p>
          <a:p>
            <a:pPr algn="ctr"/>
            <a:r>
              <a:rPr lang="ko-KR" altLang="en-US" sz="2000" dirty="0" smtClean="0"/>
              <a:t>일본의 일방적 </a:t>
            </a:r>
            <a:endParaRPr lang="en-US" altLang="ko-KR" sz="2000" dirty="0" smtClean="0"/>
          </a:p>
          <a:p>
            <a:pPr algn="ctr"/>
            <a:r>
              <a:rPr lang="ko-KR" altLang="en-US" sz="2000" dirty="0" smtClean="0"/>
              <a:t>구 한일어업협정 파기</a:t>
            </a:r>
            <a:endParaRPr lang="ko-KR" altLang="en-US" sz="2000" dirty="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5332685" y="2780928"/>
            <a:ext cx="3024336" cy="21602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/>
              <a:t>1998</a:t>
            </a:r>
            <a:r>
              <a:rPr lang="ko-KR" altLang="en-US" sz="2000" dirty="0" smtClean="0"/>
              <a:t>년 </a:t>
            </a:r>
            <a:r>
              <a:rPr lang="en-US" altLang="ko-KR" sz="2000" dirty="0" smtClean="0"/>
              <a:t>11</a:t>
            </a:r>
            <a:r>
              <a:rPr lang="ko-KR" altLang="en-US" sz="2000" dirty="0" smtClean="0"/>
              <a:t>월</a:t>
            </a:r>
            <a:endParaRPr lang="en-US" altLang="ko-KR" sz="2000" dirty="0" smtClean="0"/>
          </a:p>
          <a:p>
            <a:pPr algn="ctr"/>
            <a:r>
              <a:rPr lang="ko-KR" altLang="en-US" sz="2000" dirty="0" smtClean="0"/>
              <a:t>신 한일어업협정 타결</a:t>
            </a:r>
            <a:endParaRPr lang="en-US" altLang="ko-KR" sz="2000" dirty="0" smtClean="0"/>
          </a:p>
          <a:p>
            <a:pPr algn="ctr"/>
            <a:endParaRPr lang="en-US" altLang="ko-KR" sz="2000" dirty="0" smtClean="0"/>
          </a:p>
          <a:p>
            <a:pPr algn="ctr"/>
            <a:r>
              <a:rPr lang="ko-KR" altLang="en-US" sz="2000" dirty="0" smtClean="0"/>
              <a:t>독도가 아닌 울릉도를 배타적 경제수역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기점 논란</a:t>
            </a:r>
          </a:p>
        </p:txBody>
      </p:sp>
    </p:spTree>
    <p:extLst>
      <p:ext uri="{BB962C8B-B14F-4D97-AF65-F5344CB8AC3E}">
        <p14:creationId xmlns:p14="http://schemas.microsoft.com/office/powerpoint/2010/main" val="353417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00392" y="188640"/>
            <a:ext cx="8549640" cy="1440160"/>
          </a:xfrm>
        </p:spPr>
        <p:txBody>
          <a:bodyPr>
            <a:normAutofit/>
          </a:bodyPr>
          <a:lstStyle/>
          <a:p>
            <a:r>
              <a:rPr lang="en-US" altLang="ko-KR" sz="4000" dirty="0" smtClean="0"/>
              <a:t>1. </a:t>
            </a:r>
            <a:r>
              <a:rPr lang="ko-KR" altLang="en-US" sz="4000" dirty="0" smtClean="0"/>
              <a:t>일본의 영토 분쟁 사례</a:t>
            </a:r>
            <a:endParaRPr lang="ko-KR" altLang="en-US" sz="3600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437015" y="1916832"/>
            <a:ext cx="3024336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/>
              <a:t>목차</a:t>
            </a:r>
            <a:endParaRPr lang="ko-KR" altLang="en-US" sz="2800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437015" y="2821159"/>
            <a:ext cx="3024336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한</a:t>
            </a:r>
            <a:r>
              <a:rPr lang="en-US" altLang="ko-KR" sz="2000" dirty="0">
                <a:solidFill>
                  <a:schemeClr val="tx1"/>
                </a:solidFill>
                <a:latin typeface="+mn-ea"/>
              </a:rPr>
              <a:t>-</a:t>
            </a:r>
            <a:r>
              <a:rPr lang="ko-KR" altLang="en-US" sz="2000" dirty="0">
                <a:solidFill>
                  <a:schemeClr val="tx1"/>
                </a:solidFill>
                <a:latin typeface="+mn-ea"/>
              </a:rPr>
              <a:t>일 독도분쟁</a:t>
            </a:r>
            <a:endParaRPr lang="en-US" altLang="ko-KR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437015" y="3613247"/>
            <a:ext cx="3024336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err="1" smtClean="0">
                <a:latin typeface="+mn-ea"/>
              </a:rPr>
              <a:t>러</a:t>
            </a:r>
            <a:r>
              <a:rPr lang="en-US" altLang="ko-KR" sz="2000" dirty="0">
                <a:latin typeface="+mn-ea"/>
              </a:rPr>
              <a:t>-</a:t>
            </a:r>
            <a:r>
              <a:rPr lang="ko-KR" altLang="en-US" sz="2000" dirty="0">
                <a:latin typeface="+mn-ea"/>
              </a:rPr>
              <a:t>일 쿠릴열도 분쟁</a:t>
            </a:r>
            <a:endParaRPr lang="en-US" altLang="ko-KR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437015" y="4389492"/>
            <a:ext cx="3024336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n-ea"/>
              </a:rPr>
              <a:t>중</a:t>
            </a:r>
            <a:r>
              <a:rPr lang="en-US" altLang="ko-KR" sz="2000" dirty="0">
                <a:solidFill>
                  <a:schemeClr val="tx1"/>
                </a:solidFill>
                <a:latin typeface="+mn-ea"/>
              </a:rPr>
              <a:t>-</a:t>
            </a:r>
            <a:r>
              <a:rPr lang="ko-KR" altLang="en-US" sz="2000" dirty="0">
                <a:solidFill>
                  <a:schemeClr val="tx1"/>
                </a:solidFill>
                <a:latin typeface="+mn-ea"/>
              </a:rPr>
              <a:t>일 </a:t>
            </a:r>
            <a:r>
              <a:rPr lang="ko-KR" altLang="en-US" sz="2000" dirty="0" err="1">
                <a:latin typeface="+mn-ea"/>
              </a:rPr>
              <a:t>센카쿠</a:t>
            </a:r>
            <a:r>
              <a:rPr lang="ko-KR" altLang="en-US" sz="2000" dirty="0">
                <a:latin typeface="+mn-ea"/>
              </a:rPr>
              <a:t> 열도 </a:t>
            </a:r>
            <a:r>
              <a:rPr lang="ko-KR" altLang="en-US" sz="2000" dirty="0" smtClean="0">
                <a:latin typeface="+mn-ea"/>
              </a:rPr>
              <a:t>분쟁</a:t>
            </a:r>
            <a:endParaRPr lang="en-US" altLang="ko-KR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437015" y="5164052"/>
            <a:ext cx="3024336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/>
              <a:t>관련 동영상</a:t>
            </a:r>
            <a:endParaRPr lang="ko-KR" altLang="en-US" sz="20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7904" y="1916832"/>
            <a:ext cx="4752528" cy="3911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7008509" y="6227991"/>
            <a:ext cx="20553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/>
              <a:t>영어영문학과</a:t>
            </a:r>
            <a:endParaRPr lang="en-US" altLang="ko-KR" dirty="0" smtClean="0"/>
          </a:p>
          <a:p>
            <a:r>
              <a:rPr lang="ko-KR" altLang="en-US" dirty="0" smtClean="0"/>
              <a:t>21</a:t>
            </a:r>
            <a:r>
              <a:rPr lang="en-US" altLang="ko-KR" dirty="0" smtClean="0"/>
              <a:t>****</a:t>
            </a:r>
            <a:r>
              <a:rPr lang="ko-KR" altLang="en-US" dirty="0" smtClean="0"/>
              <a:t>77 박</a:t>
            </a:r>
            <a:r>
              <a:rPr lang="en-US" altLang="ko-KR" dirty="0" smtClean="0"/>
              <a:t>*</a:t>
            </a:r>
            <a:r>
              <a:rPr lang="ko-KR" altLang="en-US" dirty="0" smtClean="0"/>
              <a:t>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4508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9012" y="188640"/>
            <a:ext cx="7772400" cy="864096"/>
          </a:xfrm>
        </p:spPr>
        <p:txBody>
          <a:bodyPr>
            <a:normAutofit/>
          </a:bodyPr>
          <a:lstStyle/>
          <a:p>
            <a:r>
              <a:rPr lang="ko-KR" altLang="en-US" sz="3200" dirty="0" smtClean="0"/>
              <a:t>신 한일어업협정 문제점</a:t>
            </a:r>
            <a:endParaRPr lang="ko-KR" alt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99" r="235"/>
          <a:stretch/>
        </p:blipFill>
        <p:spPr bwMode="auto">
          <a:xfrm>
            <a:off x="251520" y="1220451"/>
            <a:ext cx="4072009" cy="4440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모서리가 둥근 직사각형 8"/>
          <p:cNvSpPr/>
          <p:nvPr/>
        </p:nvSpPr>
        <p:spPr>
          <a:xfrm>
            <a:off x="5004048" y="1485114"/>
            <a:ext cx="3352973" cy="93646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/>
              <a:t>1.</a:t>
            </a:r>
            <a:r>
              <a:rPr lang="ko-KR" altLang="en-US" sz="2000" dirty="0" smtClean="0"/>
              <a:t>중간수역 안에 독도포함</a:t>
            </a:r>
            <a:endParaRPr lang="en-US" altLang="ko-KR" sz="2000" dirty="0" smtClean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5004048" y="2662670"/>
            <a:ext cx="3352973" cy="93646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/>
              <a:t>2.</a:t>
            </a:r>
            <a:r>
              <a:rPr lang="ko-KR" altLang="en-US" sz="2000" dirty="0" smtClean="0"/>
              <a:t>독도의 영유권 문제를 명시적으로 언급하지 않음</a:t>
            </a:r>
            <a:endParaRPr lang="en-US" altLang="ko-KR" sz="2000" dirty="0" smtClean="0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5004048" y="3861048"/>
            <a:ext cx="3352973" cy="93646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/>
              <a:t>일본 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소유가 명확하지 않은 잠정수역으로 규정</a:t>
            </a:r>
            <a:endParaRPr lang="en-US" altLang="ko-KR" sz="2000" dirty="0" smtClean="0"/>
          </a:p>
        </p:txBody>
      </p:sp>
    </p:spTree>
    <p:extLst>
      <p:ext uri="{BB962C8B-B14F-4D97-AF65-F5344CB8AC3E}">
        <p14:creationId xmlns:p14="http://schemas.microsoft.com/office/powerpoint/2010/main" val="116714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9012" y="188640"/>
            <a:ext cx="7772400" cy="864096"/>
          </a:xfrm>
        </p:spPr>
        <p:txBody>
          <a:bodyPr>
            <a:normAutofit/>
          </a:bodyPr>
          <a:lstStyle/>
          <a:p>
            <a:r>
              <a:rPr lang="ko-KR" altLang="en-US" sz="3200" dirty="0" smtClean="0"/>
              <a:t>관련 동영상</a:t>
            </a:r>
            <a:endParaRPr lang="ko-KR" alt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700808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hlinkClick r:id="rId2"/>
              </a:rPr>
              <a:t>https://news.naver.com/main/read.nhn?mode=LPOD&amp;mid=tvh&amp;oid=055&amp;aid=0000135038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7053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00392" y="188640"/>
            <a:ext cx="8549640" cy="1440160"/>
          </a:xfrm>
        </p:spPr>
        <p:txBody>
          <a:bodyPr>
            <a:normAutofit/>
          </a:bodyPr>
          <a:lstStyle/>
          <a:p>
            <a:r>
              <a:rPr lang="en-US" altLang="ko-KR" sz="3600" dirty="0" smtClean="0"/>
              <a:t>5. </a:t>
            </a:r>
            <a:r>
              <a:rPr lang="ko-KR" altLang="en-US" sz="3600" dirty="0" smtClean="0"/>
              <a:t>독도영유권에 대한 국제 조약상의 근거</a:t>
            </a:r>
            <a:endParaRPr lang="ko-KR" altLang="en-US" sz="3600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437015" y="1916832"/>
            <a:ext cx="3270888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/>
              <a:t>목차</a:t>
            </a:r>
            <a:endParaRPr lang="ko-KR" altLang="en-US" sz="2800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437015" y="2821159"/>
            <a:ext cx="3270888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/>
              <a:t>카이로 선언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포츠담선언</a:t>
            </a:r>
            <a:endParaRPr lang="ko-KR" altLang="en-US" sz="2000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437015" y="3613247"/>
            <a:ext cx="3270888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/>
              <a:t>샌프란시스코 조약</a:t>
            </a:r>
            <a:endParaRPr lang="ko-KR" altLang="en-US" sz="20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437014" y="4389492"/>
            <a:ext cx="3270889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/>
              <a:t>연합국의 독도영유권 인정</a:t>
            </a:r>
            <a:endParaRPr lang="ko-KR" altLang="en-US" sz="2000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437015" y="5164052"/>
            <a:ext cx="3270888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/>
              <a:t>관련 동영상</a:t>
            </a:r>
            <a:endParaRPr lang="ko-KR" alt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918298" y="6185662"/>
            <a:ext cx="2225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금융보험학과</a:t>
            </a:r>
            <a:r>
              <a:rPr lang="en-US" altLang="ko-KR" dirty="0" smtClean="0"/>
              <a:t>213***28 </a:t>
            </a:r>
            <a:r>
              <a:rPr lang="ko-KR" altLang="en-US" dirty="0" smtClean="0"/>
              <a:t>김</a:t>
            </a:r>
            <a:r>
              <a:rPr lang="en-US" altLang="ko-KR" dirty="0" smtClean="0"/>
              <a:t>*</a:t>
            </a:r>
            <a:r>
              <a:rPr lang="ko-KR" altLang="en-US" dirty="0" smtClean="0"/>
              <a:t>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0407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9012" y="522546"/>
            <a:ext cx="7772400" cy="864096"/>
          </a:xfrm>
        </p:spPr>
        <p:txBody>
          <a:bodyPr>
            <a:normAutofit/>
          </a:bodyPr>
          <a:lstStyle/>
          <a:p>
            <a:r>
              <a:rPr lang="ko-KR" altLang="en-US" sz="3200" dirty="0" smtClean="0"/>
              <a:t>카이로선언</a:t>
            </a:r>
            <a:r>
              <a:rPr lang="en-US" altLang="ko-KR" sz="3200" dirty="0" smtClean="0"/>
              <a:t>, </a:t>
            </a:r>
            <a:r>
              <a:rPr lang="ko-KR" altLang="en-US" sz="3200" dirty="0" smtClean="0"/>
              <a:t>포츠담 선언</a:t>
            </a:r>
            <a:endParaRPr lang="ko-KR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1890698"/>
            <a:ext cx="75618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카이로 선언</a:t>
            </a:r>
            <a:endParaRPr lang="en-US" altLang="ko-KR" dirty="0"/>
          </a:p>
          <a:p>
            <a:r>
              <a:rPr lang="en-US" altLang="ko-KR" dirty="0" smtClean="0"/>
              <a:t>:</a:t>
            </a:r>
            <a:r>
              <a:rPr lang="ko-KR" altLang="en-US" dirty="0"/>
              <a:t>“</a:t>
            </a:r>
            <a:r>
              <a:rPr lang="ko-KR" altLang="en-US" dirty="0">
                <a:solidFill>
                  <a:srgbClr val="FF0000"/>
                </a:solidFill>
              </a:rPr>
              <a:t>일본이 폭력 및 탐욕으로 빼앗은 일체의 지역으로부터 물러나야 한다</a:t>
            </a:r>
            <a:r>
              <a:rPr lang="en-US" altLang="ko-KR" dirty="0"/>
              <a:t>, </a:t>
            </a:r>
            <a:r>
              <a:rPr lang="ko-KR" altLang="en-US" dirty="0"/>
              <a:t>“한국민이 노예 상태임에 유의하여 한국을 자유롭고 독립된 국가로 할 결의를 다진다</a:t>
            </a:r>
            <a:r>
              <a:rPr lang="en-US" altLang="ko-KR" dirty="0"/>
              <a:t>.”</a:t>
            </a:r>
            <a:endParaRPr lang="ko-KR" altLang="en-US" dirty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9592" y="3645024"/>
            <a:ext cx="75618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포츠담 선언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제</a:t>
            </a:r>
            <a:r>
              <a:rPr lang="en-US" altLang="ko-KR" dirty="0" smtClean="0"/>
              <a:t>8</a:t>
            </a:r>
            <a:r>
              <a:rPr lang="ko-KR" altLang="en-US" dirty="0" smtClean="0"/>
              <a:t>항</a:t>
            </a:r>
            <a:endParaRPr lang="en-US" altLang="ko-KR" dirty="0"/>
          </a:p>
          <a:p>
            <a:r>
              <a:rPr lang="en-US" altLang="ko-KR" dirty="0" smtClean="0"/>
              <a:t>:</a:t>
            </a:r>
            <a:r>
              <a:rPr lang="ko-KR" altLang="en-US" dirty="0" smtClean="0"/>
              <a:t>“</a:t>
            </a:r>
            <a:r>
              <a:rPr lang="ko-KR" altLang="en-US" dirty="0">
                <a:solidFill>
                  <a:srgbClr val="FF0000"/>
                </a:solidFill>
              </a:rPr>
              <a:t>카이로 선언의 </a:t>
            </a:r>
            <a:r>
              <a:rPr lang="ko-KR" altLang="en-US" dirty="0" err="1">
                <a:solidFill>
                  <a:srgbClr val="FF0000"/>
                </a:solidFill>
              </a:rPr>
              <a:t>모든조항은</a:t>
            </a:r>
            <a:r>
              <a:rPr lang="ko-KR" altLang="en-US" dirty="0">
                <a:solidFill>
                  <a:srgbClr val="FF0000"/>
                </a:solidFill>
              </a:rPr>
              <a:t> 이행되어야 하며</a:t>
            </a:r>
            <a:r>
              <a:rPr lang="en-US" altLang="ko-KR" dirty="0"/>
              <a:t>, </a:t>
            </a:r>
            <a:r>
              <a:rPr lang="ko-KR" altLang="en-US" dirty="0"/>
              <a:t>또한 일본의 주권은 </a:t>
            </a:r>
            <a:r>
              <a:rPr lang="ko-KR" altLang="en-US" dirty="0" err="1"/>
              <a:t>혼슈</a:t>
            </a:r>
            <a:r>
              <a:rPr lang="en-US" altLang="ko-KR" dirty="0"/>
              <a:t>, </a:t>
            </a:r>
            <a:r>
              <a:rPr lang="ko-KR" altLang="en-US" dirty="0"/>
              <a:t>홋카이도</a:t>
            </a:r>
            <a:r>
              <a:rPr lang="en-US" altLang="ko-KR" dirty="0"/>
              <a:t>, </a:t>
            </a:r>
            <a:r>
              <a:rPr lang="ko-KR" altLang="en-US" dirty="0" err="1"/>
              <a:t>규슈</a:t>
            </a:r>
            <a:r>
              <a:rPr lang="ko-KR" altLang="en-US" dirty="0"/>
              <a:t> 및 </a:t>
            </a:r>
            <a:r>
              <a:rPr lang="ko-KR" altLang="en-US" dirty="0" err="1"/>
              <a:t>시코쿠와</a:t>
            </a:r>
            <a:r>
              <a:rPr lang="ko-KR" altLang="en-US" dirty="0"/>
              <a:t> 연합국이 결정하는 작은 섬들에 국한될 것이다</a:t>
            </a:r>
            <a:r>
              <a:rPr lang="en-US" altLang="ko-KR" dirty="0"/>
              <a:t>”</a:t>
            </a:r>
            <a:endParaRPr lang="ko-KR" altLang="en-US" dirty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0463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/>
              <a:t>샌프란시스코 조약</a:t>
            </a:r>
            <a:endParaRPr lang="ko-KR" alt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266161" y="1341923"/>
            <a:ext cx="478202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제 </a:t>
            </a:r>
            <a:r>
              <a:rPr lang="en-US" altLang="ko-KR" dirty="0"/>
              <a:t>1</a:t>
            </a:r>
            <a:r>
              <a:rPr lang="ko-KR" altLang="en-US" dirty="0"/>
              <a:t>장 평화</a:t>
            </a:r>
            <a:r>
              <a:rPr lang="en-US" altLang="ko-KR" dirty="0"/>
              <a:t>(peace): </a:t>
            </a:r>
            <a:r>
              <a:rPr lang="ko-KR" altLang="en-US" dirty="0"/>
              <a:t>제</a:t>
            </a:r>
            <a:r>
              <a:rPr lang="en-US" altLang="ko-KR" dirty="0"/>
              <a:t>1</a:t>
            </a:r>
            <a:r>
              <a:rPr lang="ko-KR" altLang="en-US" dirty="0"/>
              <a:t>조</a:t>
            </a:r>
            <a:endParaRPr lang="en-US" altLang="ko-KR" dirty="0"/>
          </a:p>
          <a:p>
            <a:r>
              <a:rPr lang="ko-KR" altLang="en-US" dirty="0"/>
              <a:t>제 </a:t>
            </a:r>
            <a:r>
              <a:rPr lang="en-US" altLang="ko-KR" dirty="0"/>
              <a:t>2</a:t>
            </a:r>
            <a:r>
              <a:rPr lang="ko-KR" altLang="en-US" dirty="0"/>
              <a:t>장 영토</a:t>
            </a:r>
            <a:r>
              <a:rPr lang="en-US" altLang="ko-KR" dirty="0"/>
              <a:t>(territory): </a:t>
            </a:r>
            <a:r>
              <a:rPr lang="ko-KR" altLang="en-US" dirty="0"/>
              <a:t>제</a:t>
            </a:r>
            <a:r>
              <a:rPr lang="en-US" altLang="ko-KR" dirty="0"/>
              <a:t>2-4</a:t>
            </a:r>
            <a:r>
              <a:rPr lang="ko-KR" altLang="en-US" dirty="0"/>
              <a:t>조</a:t>
            </a:r>
            <a:endParaRPr lang="en-US" altLang="ko-KR" dirty="0"/>
          </a:p>
          <a:p>
            <a:r>
              <a:rPr lang="en-US" altLang="ko-KR" dirty="0"/>
              <a:t>  2</a:t>
            </a:r>
            <a:r>
              <a:rPr lang="ko-KR" altLang="en-US" dirty="0"/>
              <a:t>조</a:t>
            </a:r>
            <a:r>
              <a:rPr lang="en-US" altLang="ko-KR" dirty="0"/>
              <a:t>: </a:t>
            </a:r>
          </a:p>
          <a:p>
            <a:r>
              <a:rPr lang="en-US" altLang="ko-KR" dirty="0"/>
              <a:t>   (a) </a:t>
            </a:r>
            <a:r>
              <a:rPr lang="ko-KR" altLang="en-US" b="1" dirty="0">
                <a:solidFill>
                  <a:srgbClr val="FF0000"/>
                </a:solidFill>
              </a:rPr>
              <a:t>일본은 한국의 독립을 인정하고</a:t>
            </a:r>
            <a:r>
              <a:rPr lang="en-US" altLang="ko-KR" b="1" dirty="0">
                <a:solidFill>
                  <a:srgbClr val="FF0000"/>
                </a:solidFill>
              </a:rPr>
              <a:t>, </a:t>
            </a:r>
            <a:r>
              <a:rPr lang="ko-KR" altLang="en-US" b="1" dirty="0">
                <a:solidFill>
                  <a:srgbClr val="0070C0"/>
                </a:solidFill>
              </a:rPr>
              <a:t>제주도</a:t>
            </a:r>
            <a:r>
              <a:rPr lang="en-US" altLang="ko-KR" b="1" dirty="0">
                <a:solidFill>
                  <a:srgbClr val="0070C0"/>
                </a:solidFill>
              </a:rPr>
              <a:t>, </a:t>
            </a:r>
            <a:r>
              <a:rPr lang="ko-KR" altLang="en-US" b="1" dirty="0">
                <a:solidFill>
                  <a:srgbClr val="0070C0"/>
                </a:solidFill>
              </a:rPr>
              <a:t>거문도</a:t>
            </a:r>
            <a:r>
              <a:rPr lang="en-US" altLang="ko-KR" b="1" dirty="0">
                <a:solidFill>
                  <a:srgbClr val="0070C0"/>
                </a:solidFill>
              </a:rPr>
              <a:t>, </a:t>
            </a:r>
            <a:r>
              <a:rPr lang="ko-KR" altLang="en-US" b="1" dirty="0">
                <a:solidFill>
                  <a:srgbClr val="0070C0"/>
                </a:solidFill>
              </a:rPr>
              <a:t>울릉도</a:t>
            </a:r>
            <a:r>
              <a:rPr lang="ko-KR" altLang="en-US" b="1" dirty="0">
                <a:solidFill>
                  <a:srgbClr val="FF0000"/>
                </a:solidFill>
              </a:rPr>
              <a:t>를 포함한 한국에 대한 모든 권리</a:t>
            </a:r>
            <a:r>
              <a:rPr lang="en-US" altLang="ko-KR" b="1" dirty="0">
                <a:solidFill>
                  <a:srgbClr val="FF0000"/>
                </a:solidFill>
              </a:rPr>
              <a:t>, </a:t>
            </a:r>
            <a:r>
              <a:rPr lang="ko-KR" altLang="en-US" b="1" dirty="0">
                <a:solidFill>
                  <a:srgbClr val="FF0000"/>
                </a:solidFill>
              </a:rPr>
              <a:t>자격</a:t>
            </a:r>
            <a:r>
              <a:rPr lang="en-US" altLang="ko-KR" b="1" dirty="0">
                <a:solidFill>
                  <a:srgbClr val="FF0000"/>
                </a:solidFill>
              </a:rPr>
              <a:t>, </a:t>
            </a:r>
            <a:r>
              <a:rPr lang="ko-KR" altLang="en-US" b="1" dirty="0">
                <a:solidFill>
                  <a:srgbClr val="FF0000"/>
                </a:solidFill>
              </a:rPr>
              <a:t>영유권을 포기한다</a:t>
            </a:r>
            <a:r>
              <a:rPr lang="en-US" altLang="ko-KR" b="1" dirty="0">
                <a:solidFill>
                  <a:srgbClr val="FF0000"/>
                </a:solidFill>
              </a:rPr>
              <a:t>.</a:t>
            </a:r>
          </a:p>
          <a:p>
            <a:r>
              <a:rPr lang="en-US" altLang="ko-KR" dirty="0"/>
              <a:t>   (b) </a:t>
            </a:r>
            <a:r>
              <a:rPr lang="ko-KR" altLang="en-US" dirty="0"/>
              <a:t>일본은 </a:t>
            </a:r>
            <a:r>
              <a:rPr lang="ko-KR" altLang="en-US" dirty="0">
                <a:solidFill>
                  <a:srgbClr val="0070C0"/>
                </a:solidFill>
              </a:rPr>
              <a:t>타이완</a:t>
            </a:r>
            <a:r>
              <a:rPr lang="ko-KR" altLang="en-US" dirty="0"/>
              <a:t>과 </a:t>
            </a:r>
            <a:r>
              <a:rPr lang="ko-KR" altLang="en-US" dirty="0" err="1">
                <a:solidFill>
                  <a:srgbClr val="0070C0"/>
                </a:solidFill>
              </a:rPr>
              <a:t>평후</a:t>
            </a:r>
            <a:r>
              <a:rPr lang="ko-KR" altLang="en-US" dirty="0">
                <a:solidFill>
                  <a:srgbClr val="0070C0"/>
                </a:solidFill>
              </a:rPr>
              <a:t> 제도</a:t>
            </a:r>
            <a:r>
              <a:rPr lang="ko-KR" altLang="en-US" dirty="0"/>
              <a:t>에 대한 일체의 권리를 포기한다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   (c) </a:t>
            </a:r>
            <a:r>
              <a:rPr lang="ko-KR" altLang="en-US" dirty="0"/>
              <a:t>일본은 </a:t>
            </a:r>
            <a:r>
              <a:rPr lang="ko-KR" altLang="en-US" dirty="0">
                <a:solidFill>
                  <a:srgbClr val="0070C0"/>
                </a:solidFill>
              </a:rPr>
              <a:t>쿠릴 열도</a:t>
            </a:r>
            <a:r>
              <a:rPr lang="ko-KR" altLang="en-US" dirty="0"/>
              <a:t>와 </a:t>
            </a:r>
            <a:r>
              <a:rPr lang="ko-KR" altLang="en-US" dirty="0">
                <a:solidFill>
                  <a:srgbClr val="0070C0"/>
                </a:solidFill>
              </a:rPr>
              <a:t>사할린</a:t>
            </a:r>
            <a:r>
              <a:rPr lang="ko-KR" altLang="en-US" dirty="0"/>
              <a:t>에 대한 일체의 권리를 포기한다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  (d) </a:t>
            </a:r>
            <a:r>
              <a:rPr lang="ko-KR" altLang="en-US" dirty="0"/>
              <a:t>남태평양의 </a:t>
            </a:r>
            <a:r>
              <a:rPr lang="ko-KR" altLang="en-US" dirty="0">
                <a:solidFill>
                  <a:srgbClr val="0070C0"/>
                </a:solidFill>
              </a:rPr>
              <a:t>구 위임통치지역</a:t>
            </a:r>
            <a:r>
              <a:rPr lang="ko-KR" altLang="en-US" dirty="0"/>
              <a:t>은</a:t>
            </a:r>
            <a:r>
              <a:rPr lang="ko-KR" altLang="en-US" dirty="0">
                <a:solidFill>
                  <a:srgbClr val="0070C0"/>
                </a:solidFill>
              </a:rPr>
              <a:t> </a:t>
            </a:r>
            <a:r>
              <a:rPr lang="ko-KR" altLang="en-US" dirty="0"/>
              <a:t>미국이 신탁통치하며</a:t>
            </a:r>
            <a:r>
              <a:rPr lang="en-US" altLang="ko-KR" dirty="0"/>
              <a:t>, </a:t>
            </a:r>
            <a:r>
              <a:rPr lang="ko-KR" altLang="en-US" dirty="0">
                <a:solidFill>
                  <a:srgbClr val="0070C0"/>
                </a:solidFill>
              </a:rPr>
              <a:t>오키나와</a:t>
            </a:r>
            <a:r>
              <a:rPr lang="ko-KR" altLang="en-US" dirty="0"/>
              <a:t>와 </a:t>
            </a:r>
            <a:r>
              <a:rPr lang="ko-KR" altLang="en-US" dirty="0" err="1">
                <a:solidFill>
                  <a:srgbClr val="0070C0"/>
                </a:solidFill>
              </a:rPr>
              <a:t>오가사와라</a:t>
            </a:r>
            <a:r>
              <a:rPr lang="ko-KR" altLang="en-US" dirty="0">
                <a:solidFill>
                  <a:srgbClr val="0070C0"/>
                </a:solidFill>
              </a:rPr>
              <a:t> 제도</a:t>
            </a:r>
            <a:r>
              <a:rPr lang="ko-KR" altLang="en-US" dirty="0"/>
              <a:t>는 미국의 신탁통치 예정지역으로 삼는다</a:t>
            </a:r>
            <a:endParaRPr lang="en-US" altLang="ko-KR" dirty="0"/>
          </a:p>
          <a:p>
            <a:r>
              <a:rPr lang="en-US" altLang="ko-KR" dirty="0"/>
              <a:t>  (e) </a:t>
            </a:r>
            <a:r>
              <a:rPr lang="ko-KR" altLang="en-US" dirty="0"/>
              <a:t>일본은 일체의 국외 자산과 </a:t>
            </a:r>
            <a:r>
              <a:rPr lang="ko-KR" altLang="en-US" dirty="0" err="1"/>
              <a:t>조약체결국에</a:t>
            </a:r>
            <a:r>
              <a:rPr lang="ko-KR" altLang="en-US" dirty="0"/>
              <a:t> 대한 모든 청구권을 포기한다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" name="TextBox 5"/>
          <p:cNvSpPr txBox="1"/>
          <p:nvPr/>
        </p:nvSpPr>
        <p:spPr>
          <a:xfrm>
            <a:off x="2567258" y="3280916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780" y="1341922"/>
            <a:ext cx="3715692" cy="424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42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/>
              <a:t>연합국의 독도 영유권 인정</a:t>
            </a:r>
            <a:endParaRPr lang="ko-KR" altLang="en-US" sz="3200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581695"/>
            <a:ext cx="4341670" cy="3374278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687" y="1564844"/>
            <a:ext cx="3773769" cy="339112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3528" y="4978173"/>
            <a:ext cx="4341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/>
              <a:t>연합국 최고 사령부의 </a:t>
            </a:r>
            <a:r>
              <a:rPr lang="en-US" altLang="ko-KR" b="1" dirty="0"/>
              <a:t>SCAPIN </a:t>
            </a:r>
            <a:r>
              <a:rPr lang="ko-KR" altLang="en-US" b="1" dirty="0"/>
              <a:t>제</a:t>
            </a:r>
            <a:r>
              <a:rPr lang="en-US" altLang="ko-KR" b="1" dirty="0"/>
              <a:t>677</a:t>
            </a:r>
            <a:r>
              <a:rPr lang="ko-KR" altLang="en-US" b="1" dirty="0"/>
              <a:t>호 부속지도의 한 부분</a:t>
            </a:r>
            <a:r>
              <a:rPr lang="en-US" altLang="ko-KR" b="1" dirty="0"/>
              <a:t>. </a:t>
            </a:r>
            <a:r>
              <a:rPr lang="ko-KR" altLang="en-US" b="1" dirty="0" err="1"/>
              <a:t>반원속에</a:t>
            </a:r>
            <a:r>
              <a:rPr lang="ko-KR" altLang="en-US" b="1" dirty="0"/>
              <a:t>  </a:t>
            </a:r>
            <a:r>
              <a:rPr lang="en-US" altLang="ko-KR" b="1" dirty="0">
                <a:solidFill>
                  <a:srgbClr val="FF0000"/>
                </a:solidFill>
              </a:rPr>
              <a:t>‘TAKE’</a:t>
            </a:r>
            <a:r>
              <a:rPr lang="ko-KR" altLang="en-US" b="1" dirty="0"/>
              <a:t>라고 표시한 섬이 </a:t>
            </a:r>
            <a:r>
              <a:rPr lang="ko-KR" altLang="en-US" b="1" dirty="0">
                <a:solidFill>
                  <a:srgbClr val="FF0000"/>
                </a:solidFill>
              </a:rPr>
              <a:t>독도</a:t>
            </a:r>
            <a:r>
              <a:rPr lang="ko-KR" altLang="en-US" b="1" dirty="0"/>
              <a:t>다</a:t>
            </a:r>
            <a:r>
              <a:rPr lang="en-US" altLang="ko-KR" b="1" dirty="0"/>
              <a:t>. </a:t>
            </a:r>
            <a:r>
              <a:rPr lang="ko-KR" altLang="en-US" b="1" dirty="0"/>
              <a:t>한국 영토에 속함을 명료하게 표시하고 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902687" y="4978853"/>
            <a:ext cx="3802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SCAPIN </a:t>
            </a:r>
            <a:r>
              <a:rPr lang="ko-KR" altLang="en-US" b="1" dirty="0"/>
              <a:t>제</a:t>
            </a:r>
            <a:r>
              <a:rPr lang="en-US" altLang="ko-KR" b="1" dirty="0"/>
              <a:t>677</a:t>
            </a:r>
            <a:r>
              <a:rPr lang="ko-KR" altLang="en-US" b="1" dirty="0"/>
              <a:t>호 관련지도</a:t>
            </a:r>
          </a:p>
        </p:txBody>
      </p:sp>
    </p:spTree>
    <p:extLst>
      <p:ext uri="{BB962C8B-B14F-4D97-AF65-F5344CB8AC3E}">
        <p14:creationId xmlns:p14="http://schemas.microsoft.com/office/powerpoint/2010/main" val="323188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 smtClean="0"/>
              <a:t>동영상</a:t>
            </a:r>
            <a:endParaRPr lang="ko-KR" altLang="en-US" sz="3200" dirty="0"/>
          </a:p>
        </p:txBody>
      </p:sp>
      <p:sp>
        <p:nvSpPr>
          <p:cNvPr id="9" name="내용 개체 틀 1"/>
          <p:cNvSpPr>
            <a:spLocks noGrp="1"/>
          </p:cNvSpPr>
          <p:nvPr>
            <p:ph idx="1"/>
          </p:nvPr>
        </p:nvSpPr>
        <p:spPr>
          <a:xfrm>
            <a:off x="428596" y="1600202"/>
            <a:ext cx="8258204" cy="4525963"/>
          </a:xfrm>
        </p:spPr>
        <p:txBody>
          <a:bodyPr/>
          <a:lstStyle/>
          <a:p>
            <a:r>
              <a:rPr lang="en-US" altLang="ko-KR" dirty="0">
                <a:solidFill>
                  <a:srgbClr val="C00000"/>
                </a:solidFill>
              </a:rPr>
              <a:t>https://youtu.be/pb7WYV9VjBI</a:t>
            </a:r>
            <a:endParaRPr lang="ko-KR" altLang="en-US" dirty="0">
              <a:solidFill>
                <a:srgbClr val="C00000"/>
              </a:solidFill>
            </a:endParaRPr>
          </a:p>
          <a:p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30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00392" y="188640"/>
            <a:ext cx="8549640" cy="1440160"/>
          </a:xfrm>
        </p:spPr>
        <p:txBody>
          <a:bodyPr>
            <a:normAutofit/>
          </a:bodyPr>
          <a:lstStyle/>
          <a:p>
            <a:r>
              <a:rPr lang="en-US" altLang="ko-KR" sz="3600" dirty="0" smtClean="0"/>
              <a:t>6. UN </a:t>
            </a:r>
            <a:r>
              <a:rPr lang="ko-KR" altLang="en-US" sz="3600" dirty="0" smtClean="0"/>
              <a:t>해양법으로 </a:t>
            </a:r>
            <a:r>
              <a:rPr lang="ko-KR" altLang="en-US" sz="3600" dirty="0"/>
              <a:t>본 독도의 지위 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437015" y="1916832"/>
            <a:ext cx="4783056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/>
              <a:t>목차</a:t>
            </a:r>
            <a:endParaRPr lang="ko-KR" altLang="en-US" sz="2800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437014" y="2821159"/>
            <a:ext cx="4783057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/>
              <a:t>섬의 정의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요건</a:t>
            </a:r>
            <a:endParaRPr lang="ko-KR" altLang="en-US" sz="2000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437014" y="3613247"/>
            <a:ext cx="4783057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/>
              <a:t>UN</a:t>
            </a:r>
            <a:r>
              <a:rPr lang="ko-KR" altLang="en-US" sz="2000" dirty="0" smtClean="0"/>
              <a:t>해양법으로 본 독도의 지위 설정</a:t>
            </a:r>
            <a:endParaRPr lang="ko-KR" altLang="en-US" sz="20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437014" y="4389492"/>
            <a:ext cx="4783057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/>
              <a:t>우리가 해야 할일 </a:t>
            </a:r>
            <a:endParaRPr lang="ko-KR" altLang="en-US" sz="2000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437015" y="5164052"/>
            <a:ext cx="4783056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/>
              <a:t>관련 동영상</a:t>
            </a:r>
            <a:endParaRPr lang="ko-KR" alt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809243" y="6009844"/>
            <a:ext cx="2225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020272" y="6379176"/>
            <a:ext cx="2123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213****3 </a:t>
            </a:r>
            <a:r>
              <a:rPr lang="ko-KR" altLang="en-US" dirty="0" smtClean="0"/>
              <a:t>이</a:t>
            </a:r>
            <a:r>
              <a:rPr lang="en-US" altLang="ko-KR" dirty="0" smtClean="0"/>
              <a:t>*</a:t>
            </a:r>
            <a:r>
              <a:rPr lang="ko-KR" altLang="en-US" dirty="0" err="1" smtClean="0"/>
              <a:t>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1631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9012" y="522546"/>
            <a:ext cx="7772400" cy="864096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UN </a:t>
            </a:r>
            <a:r>
              <a:rPr lang="ko-KR" altLang="en-US" sz="3200" dirty="0" smtClean="0"/>
              <a:t>해양법으로 본 독도의 지위</a:t>
            </a:r>
            <a:endParaRPr lang="ko-KR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2206605"/>
            <a:ext cx="75618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1. </a:t>
            </a:r>
            <a:r>
              <a:rPr lang="ko-KR" altLang="en-US" sz="2400" dirty="0"/>
              <a:t>섬이란 무엇인가</a:t>
            </a:r>
            <a:r>
              <a:rPr lang="en-US" altLang="ko-KR" sz="2400" dirty="0"/>
              <a:t>?</a:t>
            </a:r>
          </a:p>
          <a:p>
            <a:r>
              <a:rPr lang="en-US" altLang="ko-KR" sz="2400" dirty="0"/>
              <a:t>  - </a:t>
            </a:r>
            <a:r>
              <a:rPr lang="ko-KR" altLang="en-US" sz="2400" dirty="0"/>
              <a:t>섬의 정의와 성립요건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9592" y="3645024"/>
            <a:ext cx="75618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2.  </a:t>
            </a:r>
            <a:r>
              <a:rPr lang="ko-KR" altLang="en-US" sz="2400" dirty="0"/>
              <a:t>국제법적 지위</a:t>
            </a:r>
            <a:r>
              <a:rPr lang="en-US" altLang="ko-KR" sz="2400" dirty="0"/>
              <a:t>?</a:t>
            </a:r>
          </a:p>
          <a:p>
            <a:r>
              <a:rPr lang="en-US" altLang="ko-KR" sz="2400" dirty="0"/>
              <a:t>- </a:t>
            </a:r>
            <a:r>
              <a:rPr lang="ko-KR" altLang="en-US" sz="2400" dirty="0"/>
              <a:t>유엔 해양법에 의한 독도의 지위 설정 </a:t>
            </a:r>
          </a:p>
        </p:txBody>
      </p:sp>
    </p:spTree>
    <p:extLst>
      <p:ext uri="{BB962C8B-B14F-4D97-AF65-F5344CB8AC3E}">
        <p14:creationId xmlns:p14="http://schemas.microsoft.com/office/powerpoint/2010/main" val="286737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9012" y="522546"/>
            <a:ext cx="7772400" cy="864096"/>
          </a:xfrm>
        </p:spPr>
        <p:txBody>
          <a:bodyPr>
            <a:normAutofit/>
          </a:bodyPr>
          <a:lstStyle/>
          <a:p>
            <a:r>
              <a:rPr lang="ko-KR" altLang="en-US" sz="3200" dirty="0"/>
              <a:t>섬의 정의와 성립요건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 bright="-50000"/>
            <a:alphaModFix/>
          </a:blip>
          <a:srcRect l="5225" r="3997"/>
          <a:stretch>
            <a:fillRect/>
          </a:stretch>
        </p:blipFill>
        <p:spPr>
          <a:xfrm>
            <a:off x="395536" y="1628800"/>
            <a:ext cx="4962240" cy="364895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580112" y="2576116"/>
            <a:ext cx="33123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#  </a:t>
            </a:r>
            <a:r>
              <a:rPr lang="ko-KR" altLang="en-US" sz="2400" dirty="0" smtClean="0"/>
              <a:t>대륙 </a:t>
            </a:r>
            <a:r>
              <a:rPr lang="en-US" altLang="ko-KR" sz="2400" dirty="0" smtClean="0"/>
              <a:t>&gt; </a:t>
            </a:r>
            <a:r>
              <a:rPr lang="ko-KR" altLang="en-US" sz="2400" dirty="0" smtClean="0"/>
              <a:t>섬 </a:t>
            </a:r>
            <a:r>
              <a:rPr lang="en-US" altLang="ko-KR" sz="2400" dirty="0" smtClean="0"/>
              <a:t>&gt; </a:t>
            </a:r>
            <a:r>
              <a:rPr lang="ko-KR" altLang="en-US" sz="2400" dirty="0" smtClean="0"/>
              <a:t>암초</a:t>
            </a:r>
          </a:p>
          <a:p>
            <a:endParaRPr lang="ko-KR" altLang="en-US" sz="2400" dirty="0" smtClean="0"/>
          </a:p>
          <a:p>
            <a:r>
              <a:rPr lang="en-US" altLang="ko-KR" sz="2400" dirty="0" smtClean="0"/>
              <a:t>#</a:t>
            </a:r>
            <a:r>
              <a:rPr lang="ko-KR" altLang="en-US" sz="2400" dirty="0" smtClean="0"/>
              <a:t>거주  </a:t>
            </a:r>
          </a:p>
          <a:p>
            <a:endParaRPr lang="ko-KR" altLang="en-US" sz="2400" dirty="0" smtClean="0"/>
          </a:p>
          <a:p>
            <a:r>
              <a:rPr lang="en-US" altLang="ko-KR" sz="2400" dirty="0" smtClean="0"/>
              <a:t>#</a:t>
            </a:r>
            <a:r>
              <a:rPr lang="ko-KR" altLang="en-US" sz="2400" dirty="0" smtClean="0"/>
              <a:t>경제활동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9211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976" y="3861048"/>
            <a:ext cx="4788024" cy="299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9012" y="522546"/>
            <a:ext cx="7772400" cy="864096"/>
          </a:xfrm>
        </p:spPr>
        <p:txBody>
          <a:bodyPr>
            <a:normAutofit/>
          </a:bodyPr>
          <a:lstStyle/>
          <a:p>
            <a:r>
              <a:rPr lang="ko-KR" altLang="en-US" sz="3200" dirty="0">
                <a:latin typeface="+mj-ea"/>
              </a:rPr>
              <a:t>한</a:t>
            </a:r>
            <a:r>
              <a:rPr lang="en-US" altLang="ko-KR" sz="3200" dirty="0">
                <a:latin typeface="+mj-ea"/>
              </a:rPr>
              <a:t>-</a:t>
            </a:r>
            <a:r>
              <a:rPr lang="ko-KR" altLang="en-US" sz="3200" dirty="0">
                <a:latin typeface="+mj-ea"/>
              </a:rPr>
              <a:t>일 독도 분쟁</a:t>
            </a:r>
            <a:endParaRPr lang="ko-KR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54732" y="1556792"/>
            <a:ext cx="86409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+mn-ea"/>
              </a:rPr>
              <a:t>1.</a:t>
            </a:r>
            <a:r>
              <a:rPr lang="ko-KR" altLang="en-US" sz="2400" dirty="0" smtClean="0">
                <a:latin typeface="+mn-ea"/>
              </a:rPr>
              <a:t>한</a:t>
            </a:r>
            <a:r>
              <a:rPr lang="en-US" altLang="ko-KR" sz="2400" dirty="0">
                <a:latin typeface="+mn-ea"/>
              </a:rPr>
              <a:t>-</a:t>
            </a:r>
            <a:r>
              <a:rPr lang="ko-KR" altLang="en-US" sz="2400" dirty="0">
                <a:latin typeface="+mn-ea"/>
              </a:rPr>
              <a:t>일 독도분쟁</a:t>
            </a:r>
            <a:endParaRPr lang="en-US" altLang="ko-KR" sz="2400" dirty="0">
              <a:latin typeface="+mn-ea"/>
            </a:endParaRPr>
          </a:p>
          <a:p>
            <a:r>
              <a:rPr lang="en-US" altLang="ko-KR" sz="2400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ko-KR" sz="2400" dirty="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ko-KR" altLang="en-US" sz="2400" dirty="0" smtClean="0">
                <a:latin typeface="+mn-ea"/>
              </a:rPr>
              <a:t>독도 </a:t>
            </a:r>
            <a:r>
              <a:rPr lang="ko-KR" altLang="en-US" sz="2400" dirty="0">
                <a:latin typeface="+mn-ea"/>
              </a:rPr>
              <a:t>영유권 분쟁</a:t>
            </a:r>
            <a:endParaRPr lang="en-US" altLang="ko-KR" sz="2400" dirty="0">
              <a:latin typeface="+mn-ea"/>
            </a:endParaRPr>
          </a:p>
          <a:p>
            <a:endParaRPr lang="en-US" altLang="ko-KR" sz="2400" dirty="0" smtClean="0">
              <a:latin typeface="+mn-ea"/>
            </a:endParaRPr>
          </a:p>
          <a:p>
            <a:r>
              <a:rPr lang="en-US" altLang="ko-KR" sz="2400" dirty="0" smtClean="0">
                <a:latin typeface="+mn-ea"/>
              </a:rPr>
              <a:t>2.</a:t>
            </a:r>
            <a:r>
              <a:rPr lang="ko-KR" altLang="en-US" sz="2400" dirty="0" smtClean="0">
                <a:latin typeface="+mn-ea"/>
              </a:rPr>
              <a:t>독도가 </a:t>
            </a:r>
            <a:r>
              <a:rPr lang="ko-KR" altLang="en-US" sz="2400" dirty="0">
                <a:latin typeface="+mn-ea"/>
              </a:rPr>
              <a:t>우리땅인 이유</a:t>
            </a:r>
            <a:r>
              <a:rPr lang="en-US" altLang="ko-KR" sz="2400" dirty="0">
                <a:latin typeface="+mn-ea"/>
              </a:rPr>
              <a:t>-1454</a:t>
            </a:r>
            <a:r>
              <a:rPr lang="ko-KR" altLang="en-US" sz="2400" dirty="0">
                <a:latin typeface="+mn-ea"/>
              </a:rPr>
              <a:t>년 세종실록 지리지</a:t>
            </a:r>
            <a:endParaRPr lang="en-US" altLang="ko-KR" sz="2400" dirty="0">
              <a:latin typeface="+mn-ea"/>
            </a:endParaRPr>
          </a:p>
          <a:p>
            <a:r>
              <a:rPr lang="en-US" altLang="ko-KR" sz="2400" dirty="0">
                <a:latin typeface="+mn-ea"/>
              </a:rPr>
              <a:t>                         -1870</a:t>
            </a:r>
            <a:r>
              <a:rPr lang="ko-KR" altLang="en-US" sz="2400" dirty="0">
                <a:latin typeface="+mn-ea"/>
              </a:rPr>
              <a:t>년 일본 외무성 기록</a:t>
            </a:r>
            <a:endParaRPr lang="en-US" altLang="ko-KR" sz="2400" dirty="0">
              <a:latin typeface="+mn-ea"/>
            </a:endParaRPr>
          </a:p>
          <a:p>
            <a:r>
              <a:rPr lang="en-US" altLang="ko-KR" sz="2400" dirty="0">
                <a:latin typeface="+mn-ea"/>
              </a:rPr>
              <a:t>                        -1877</a:t>
            </a:r>
            <a:r>
              <a:rPr lang="ko-KR" altLang="en-US" sz="2400" dirty="0">
                <a:latin typeface="+mn-ea"/>
              </a:rPr>
              <a:t>년 일본 태정관의 기록</a:t>
            </a:r>
            <a:endParaRPr lang="en-US" altLang="ko-KR" sz="2400" dirty="0">
              <a:latin typeface="+mn-ea"/>
            </a:endParaRPr>
          </a:p>
          <a:p>
            <a:endParaRPr lang="en-US" altLang="ko-KR" sz="2400" dirty="0" smtClean="0">
              <a:latin typeface="+mn-ea"/>
            </a:endParaRPr>
          </a:p>
          <a:p>
            <a:r>
              <a:rPr lang="en-US" altLang="ko-KR" sz="2400" dirty="0" smtClean="0">
                <a:latin typeface="+mn-ea"/>
              </a:rPr>
              <a:t>3.</a:t>
            </a:r>
            <a:r>
              <a:rPr lang="ko-KR" altLang="en-US" sz="2400" dirty="0" smtClean="0">
                <a:latin typeface="+mn-ea"/>
              </a:rPr>
              <a:t>현재상황</a:t>
            </a:r>
            <a:endParaRPr lang="en-US" altLang="ko-KR" sz="2400" dirty="0" smtClean="0">
              <a:latin typeface="+mn-ea"/>
            </a:endParaRPr>
          </a:p>
          <a:p>
            <a:endParaRPr lang="en-US" altLang="ko-KR" sz="2400" b="1" i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977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9012" y="522546"/>
            <a:ext cx="7772400" cy="864096"/>
          </a:xfrm>
        </p:spPr>
        <p:txBody>
          <a:bodyPr>
            <a:normAutofit/>
          </a:bodyPr>
          <a:lstStyle/>
          <a:p>
            <a:r>
              <a:rPr lang="ko-KR" altLang="en-US" sz="3200" dirty="0"/>
              <a:t>섬의 정의와 성립요건</a:t>
            </a: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lum bright="-50000"/>
            <a:alphaModFix/>
          </a:blip>
          <a:srcRect/>
          <a:stretch>
            <a:fillRect/>
          </a:stretch>
        </p:blipFill>
        <p:spPr>
          <a:xfrm>
            <a:off x="689012" y="1815820"/>
            <a:ext cx="2946884" cy="32731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8"/>
          <p:cNvSpPr txBox="1">
            <a:spLocks/>
          </p:cNvSpPr>
          <p:nvPr/>
        </p:nvSpPr>
        <p:spPr>
          <a:xfrm>
            <a:off x="3707904" y="1976216"/>
            <a:ext cx="5264640" cy="2952328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342900" indent="-342900" algn="l" rtl="0" eaLnBrk="1" latinLnBrk="1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²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1" hangingPunct="1">
              <a:spcBef>
                <a:spcPct val="20000"/>
              </a:spcBef>
              <a:buClr>
                <a:schemeClr val="accent3"/>
              </a:buClr>
              <a:buSzPct val="85000"/>
              <a:buFont typeface="Wingdings"/>
              <a:buChar char="u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1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"/>
              <a:buChar char="u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1" hangingPunct="1">
              <a:spcBef>
                <a:spcPct val="20000"/>
              </a:spcBef>
              <a:buClr>
                <a:schemeClr val="accent5"/>
              </a:buClr>
              <a:buSzPct val="75000"/>
              <a:buFont typeface="Wingdings"/>
              <a:buChar char="u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1" hangingPunct="1">
              <a:spcBef>
                <a:spcPct val="20000"/>
              </a:spcBef>
              <a:buClr>
                <a:schemeClr val="accent6"/>
              </a:buClr>
              <a:buSzPct val="70000"/>
              <a:buFont typeface="Wingdings"/>
              <a:buChar char="u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1" hangingPunct="1">
              <a:spcBef>
                <a:spcPct val="20000"/>
              </a:spcBef>
              <a:buClr>
                <a:schemeClr val="tx2"/>
              </a:buClr>
              <a:buSzPct val="60000"/>
              <a:buFont typeface="Wingdings"/>
              <a:buChar char="u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1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"/>
              <a:buChar char="u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1" hangingPunct="1">
              <a:spcBef>
                <a:spcPct val="20000"/>
              </a:spcBef>
              <a:buClr>
                <a:schemeClr val="accent2"/>
              </a:buClr>
              <a:buSzPct val="55000"/>
              <a:buFont typeface="Wingdings"/>
              <a:buChar char="u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1" hangingPunct="1">
              <a:spcBef>
                <a:spcPct val="20000"/>
              </a:spcBef>
              <a:buClr>
                <a:schemeClr val="accent3"/>
              </a:buClr>
              <a:buSzPct val="50000"/>
              <a:buFont typeface="Wingdings"/>
              <a:buChar char="u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60"/>
              </a:spcBef>
              <a:spcAft>
                <a:spcPts val="601"/>
              </a:spcAft>
              <a:buClr>
                <a:srgbClr val="903163"/>
              </a:buClr>
              <a:buSzPct val="92000"/>
              <a:buFont typeface="Wingdings 2" pitchFamily="16"/>
              <a:buChar char=""/>
            </a:pPr>
            <a:r>
              <a:rPr lang="en-US" sz="2400" dirty="0" smtClean="0">
                <a:latin typeface="+mn-ea"/>
              </a:rPr>
              <a:t># </a:t>
            </a:r>
            <a:r>
              <a:rPr lang="en-US" sz="2400" dirty="0" err="1" smtClean="0">
                <a:latin typeface="+mn-ea"/>
              </a:rPr>
              <a:t>유엔</a:t>
            </a:r>
            <a:r>
              <a:rPr lang="en-US" sz="2400" dirty="0" smtClean="0">
                <a:latin typeface="+mn-ea"/>
              </a:rPr>
              <a:t> </a:t>
            </a:r>
            <a:r>
              <a:rPr lang="en-US" sz="2400" dirty="0" err="1" smtClean="0">
                <a:latin typeface="+mn-ea"/>
              </a:rPr>
              <a:t>해양법</a:t>
            </a:r>
            <a:r>
              <a:rPr lang="en-US" sz="2400" dirty="0" smtClean="0">
                <a:latin typeface="+mn-ea"/>
              </a:rPr>
              <a:t> </a:t>
            </a:r>
            <a:r>
              <a:rPr lang="en-US" sz="2400" dirty="0" err="1" smtClean="0">
                <a:latin typeface="+mn-ea"/>
              </a:rPr>
              <a:t>협약</a:t>
            </a:r>
            <a:endParaRPr lang="en-US" sz="2400" dirty="0" smtClean="0">
              <a:latin typeface="+mn-ea"/>
            </a:endParaRPr>
          </a:p>
          <a:p>
            <a:pPr>
              <a:spcBef>
                <a:spcPts val="360"/>
              </a:spcBef>
              <a:spcAft>
                <a:spcPts val="601"/>
              </a:spcAft>
              <a:buClr>
                <a:srgbClr val="903163"/>
              </a:buClr>
              <a:buSzPct val="92000"/>
              <a:buFont typeface="Wingdings 2" pitchFamily="16"/>
              <a:buChar char=""/>
            </a:pPr>
            <a:r>
              <a:rPr lang="en-US" sz="2400" dirty="0" smtClean="0">
                <a:latin typeface="+mn-ea"/>
                <a:hlinkClick r:id="rId3"/>
              </a:rPr>
              <a:t>https://www.youtube.com/watch?v=CPH78WgyDM8</a:t>
            </a:r>
          </a:p>
          <a:p>
            <a:pPr>
              <a:spcBef>
                <a:spcPts val="360"/>
              </a:spcBef>
              <a:spcAft>
                <a:spcPts val="601"/>
              </a:spcAft>
              <a:buFont typeface="Wingdings 2"/>
              <a:buNone/>
            </a:pPr>
            <a:endParaRPr lang="en-US" sz="2400" dirty="0" smtClean="0">
              <a:latin typeface="+mn-ea"/>
            </a:endParaRPr>
          </a:p>
          <a:p>
            <a:pPr>
              <a:spcBef>
                <a:spcPts val="360"/>
              </a:spcBef>
              <a:spcAft>
                <a:spcPts val="601"/>
              </a:spcAft>
              <a:buClr>
                <a:srgbClr val="903163"/>
              </a:buClr>
              <a:buSzPct val="92000"/>
              <a:buFont typeface="Wingdings 2" pitchFamily="16"/>
              <a:buChar char=""/>
            </a:pPr>
            <a:r>
              <a:rPr lang="en-US" sz="2400" dirty="0" smtClean="0">
                <a:latin typeface="+mn-ea"/>
              </a:rPr>
              <a:t># </a:t>
            </a:r>
            <a:r>
              <a:rPr lang="en-US" sz="2400" dirty="0" err="1" smtClean="0">
                <a:latin typeface="+mn-ea"/>
              </a:rPr>
              <a:t>섬인가</a:t>
            </a:r>
            <a:r>
              <a:rPr lang="en-US" sz="2400" dirty="0" smtClean="0">
                <a:latin typeface="+mn-ea"/>
              </a:rPr>
              <a:t>? </a:t>
            </a:r>
            <a:r>
              <a:rPr lang="en-US" sz="2400" dirty="0" err="1" smtClean="0">
                <a:latin typeface="+mn-ea"/>
              </a:rPr>
              <a:t>암석인가</a:t>
            </a:r>
            <a:r>
              <a:rPr lang="en-US" sz="2400" dirty="0" smtClean="0">
                <a:latin typeface="+mn-ea"/>
              </a:rPr>
              <a:t>?</a:t>
            </a:r>
            <a:endParaRPr lang="en-US" dirty="0" smtClean="0">
              <a:latin typeface="+mn-ea"/>
            </a:endParaRPr>
          </a:p>
          <a:p>
            <a:pPr>
              <a:spcBef>
                <a:spcPts val="360"/>
              </a:spcBef>
              <a:spcAft>
                <a:spcPts val="601"/>
              </a:spcAft>
              <a:buFont typeface="Wingdings 2"/>
              <a:buNone/>
            </a:pPr>
            <a:endParaRPr lang="en-US" dirty="0">
              <a:ea typeface="휴먼매직체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35163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9012" y="522546"/>
            <a:ext cx="7772400" cy="864096"/>
          </a:xfrm>
        </p:spPr>
        <p:txBody>
          <a:bodyPr>
            <a:normAutofit/>
          </a:bodyPr>
          <a:lstStyle/>
          <a:p>
            <a:r>
              <a:rPr lang="ko-KR" altLang="en-US" sz="3200" dirty="0" smtClean="0"/>
              <a:t>동영상 </a:t>
            </a:r>
            <a:endParaRPr lang="ko-KR" altLang="en-US" sz="3200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420888"/>
            <a:ext cx="4572000" cy="206723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360"/>
              </a:spcBef>
              <a:spcAft>
                <a:spcPts val="601"/>
              </a:spcAft>
              <a:buClr>
                <a:srgbClr val="903163"/>
              </a:buClr>
              <a:buSzPct val="92000"/>
              <a:buFont typeface="Wingdings 2" pitchFamily="16"/>
              <a:buChar char=""/>
            </a:pPr>
            <a:r>
              <a:rPr lang="en-US" altLang="ko-KR" sz="2400" dirty="0">
                <a:latin typeface="+mn-ea"/>
              </a:rPr>
              <a:t># </a:t>
            </a:r>
            <a:r>
              <a:rPr lang="en-US" altLang="ko-KR" sz="2400" dirty="0" err="1">
                <a:latin typeface="+mn-ea"/>
              </a:rPr>
              <a:t>우리가</a:t>
            </a:r>
            <a:r>
              <a:rPr lang="en-US" altLang="ko-KR" sz="2400" dirty="0">
                <a:latin typeface="+mn-ea"/>
              </a:rPr>
              <a:t> </a:t>
            </a:r>
            <a:r>
              <a:rPr lang="en-US" altLang="ko-KR" sz="2400" dirty="0" err="1">
                <a:latin typeface="+mn-ea"/>
              </a:rPr>
              <a:t>해야할일</a:t>
            </a:r>
            <a:r>
              <a:rPr lang="en-US" altLang="ko-KR" sz="2400" dirty="0">
                <a:latin typeface="+mn-ea"/>
              </a:rPr>
              <a:t>!</a:t>
            </a:r>
          </a:p>
          <a:p>
            <a:pPr lvl="0">
              <a:spcBef>
                <a:spcPts val="360"/>
              </a:spcBef>
              <a:spcAft>
                <a:spcPts val="601"/>
              </a:spcAft>
              <a:buClr>
                <a:srgbClr val="903163"/>
              </a:buClr>
              <a:buSzPct val="92000"/>
              <a:buFont typeface="Wingdings 2" pitchFamily="16"/>
              <a:buChar char=""/>
            </a:pPr>
            <a:r>
              <a:rPr lang="en-US" altLang="ko-KR" sz="2400" dirty="0">
                <a:latin typeface="+mn-ea"/>
                <a:hlinkClick r:id="rId2"/>
              </a:rPr>
              <a:t>http://www.dokdocenter.org/dokdo_news/index.cgi?action=detail&amp;number=533&amp;thread=18r05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39" y="1772816"/>
            <a:ext cx="3384376" cy="341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52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496" y="2132856"/>
            <a:ext cx="8928992" cy="1470025"/>
          </a:xfrm>
        </p:spPr>
        <p:txBody>
          <a:bodyPr/>
          <a:lstStyle/>
          <a:p>
            <a:r>
              <a:rPr lang="en-US" altLang="ko-KR" dirty="0" smtClean="0"/>
              <a:t>7. </a:t>
            </a:r>
            <a:r>
              <a:rPr lang="ko-KR" altLang="en-US" dirty="0" smtClean="0"/>
              <a:t>독도의 </a:t>
            </a:r>
            <a:r>
              <a:rPr lang="ko-KR" altLang="en-US" dirty="0"/>
              <a:t>섬의 지위 약화 문제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020272" y="6488668"/>
            <a:ext cx="2225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213***52 </a:t>
            </a:r>
            <a:r>
              <a:rPr lang="ko-KR" altLang="en-US" dirty="0" smtClean="0"/>
              <a:t>권</a:t>
            </a:r>
            <a:r>
              <a:rPr lang="en-US" altLang="ko-KR" dirty="0" smtClean="0"/>
              <a:t>*</a:t>
            </a:r>
            <a:r>
              <a:rPr lang="ko-KR" altLang="en-US" dirty="0" smtClean="0"/>
              <a:t>창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4403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해양법협약 상 제도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3203848" y="324433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529090" y="1444134"/>
            <a:ext cx="3600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#</a:t>
            </a:r>
            <a:r>
              <a:rPr lang="ko-KR" altLang="en-US" sz="3200" dirty="0">
                <a:solidFill>
                  <a:srgbClr val="FFFF00"/>
                </a:solidFill>
              </a:rPr>
              <a:t>해양법협약</a:t>
            </a:r>
            <a:endParaRPr lang="en-US" altLang="ko-KR" sz="3200" dirty="0">
              <a:solidFill>
                <a:srgbClr val="FFFF00"/>
              </a:solidFill>
            </a:endParaRPr>
          </a:p>
          <a:p>
            <a:r>
              <a:rPr lang="en-US" altLang="ko-KR" sz="3200" dirty="0">
                <a:solidFill>
                  <a:srgbClr val="FFFF00"/>
                </a:solidFill>
              </a:rPr>
              <a:t>#</a:t>
            </a:r>
            <a:r>
              <a:rPr lang="ko-KR" altLang="en-US" sz="3200" dirty="0">
                <a:solidFill>
                  <a:srgbClr val="FFFF00"/>
                </a:solidFill>
              </a:rPr>
              <a:t>제 </a:t>
            </a:r>
            <a:r>
              <a:rPr lang="en-US" altLang="ko-KR" sz="3200" dirty="0">
                <a:solidFill>
                  <a:srgbClr val="FFFF00"/>
                </a:solidFill>
              </a:rPr>
              <a:t>121</a:t>
            </a:r>
            <a:r>
              <a:rPr lang="ko-KR" altLang="en-US" sz="3200" dirty="0">
                <a:solidFill>
                  <a:srgbClr val="FFFF00"/>
                </a:solidFill>
              </a:rPr>
              <a:t>조</a:t>
            </a:r>
            <a:endParaRPr lang="en-US" altLang="ko-KR" sz="3200" dirty="0">
              <a:solidFill>
                <a:srgbClr val="FFFF00"/>
              </a:solidFill>
            </a:endParaRPr>
          </a:p>
          <a:p>
            <a:r>
              <a:rPr lang="en-US" altLang="ko-KR" sz="3200" dirty="0">
                <a:solidFill>
                  <a:srgbClr val="FFFF00"/>
                </a:solidFill>
              </a:rPr>
              <a:t>#</a:t>
            </a:r>
            <a:r>
              <a:rPr lang="ko-KR" altLang="en-US" sz="3200" dirty="0">
                <a:solidFill>
                  <a:srgbClr val="FFFF00"/>
                </a:solidFill>
              </a:rPr>
              <a:t>독도</a:t>
            </a:r>
            <a:endParaRPr lang="en-US" altLang="ko-KR" sz="3200" dirty="0">
              <a:solidFill>
                <a:srgbClr val="FFFF00"/>
              </a:solidFill>
            </a:endParaRPr>
          </a:p>
          <a:p>
            <a:r>
              <a:rPr lang="en-US" altLang="ko-KR" sz="3200" dirty="0">
                <a:solidFill>
                  <a:srgbClr val="FFFF00"/>
                </a:solidFill>
              </a:rPr>
              <a:t>#</a:t>
            </a:r>
            <a:r>
              <a:rPr lang="ko-KR" altLang="en-US" sz="3200" dirty="0">
                <a:solidFill>
                  <a:srgbClr val="FFFF00"/>
                </a:solidFill>
              </a:rPr>
              <a:t>논란</a:t>
            </a:r>
            <a:endParaRPr lang="en-US" altLang="ko-KR" sz="3200" dirty="0">
              <a:solidFill>
                <a:srgbClr val="FFFF00"/>
              </a:solidFill>
            </a:endParaRPr>
          </a:p>
          <a:p>
            <a:r>
              <a:rPr lang="en-US" altLang="ko-KR" sz="3200" dirty="0">
                <a:solidFill>
                  <a:srgbClr val="FFFF00"/>
                </a:solidFill>
              </a:rPr>
              <a:t>#</a:t>
            </a:r>
            <a:r>
              <a:rPr lang="ko-KR" altLang="en-US" sz="3200" dirty="0">
                <a:solidFill>
                  <a:srgbClr val="FFFF00"/>
                </a:solidFill>
              </a:rPr>
              <a:t>법적으로는 섬</a:t>
            </a:r>
            <a:endParaRPr lang="en-US" altLang="ko-KR" sz="3200" dirty="0">
              <a:solidFill>
                <a:srgbClr val="FFFF00"/>
              </a:solidFill>
            </a:endParaRPr>
          </a:p>
          <a:p>
            <a:r>
              <a:rPr lang="en-US" altLang="ko-KR" sz="3200" dirty="0">
                <a:solidFill>
                  <a:srgbClr val="FFFF00"/>
                </a:solidFill>
              </a:rPr>
              <a:t>#EEZ</a:t>
            </a:r>
            <a:r>
              <a:rPr lang="ko-KR" altLang="en-US" sz="3200" dirty="0">
                <a:solidFill>
                  <a:srgbClr val="FFFF00"/>
                </a:solidFill>
              </a:rPr>
              <a:t>의 문제</a:t>
            </a:r>
            <a:endParaRPr lang="en-US" altLang="ko-KR" sz="3200" dirty="0">
              <a:solidFill>
                <a:srgbClr val="FFFF00"/>
              </a:solidFill>
            </a:endParaRPr>
          </a:p>
        </p:txBody>
      </p:sp>
      <p:pic>
        <p:nvPicPr>
          <p:cNvPr id="13" name="내용 개체 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44134"/>
            <a:ext cx="4752528" cy="3600400"/>
          </a:xfrm>
        </p:spPr>
      </p:pic>
    </p:spTree>
    <p:extLst>
      <p:ext uri="{BB962C8B-B14F-4D97-AF65-F5344CB8AC3E}">
        <p14:creationId xmlns:p14="http://schemas.microsoft.com/office/powerpoint/2010/main" val="10462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독도의 섬의 지위 약화 문제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3203848" y="324433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06447" y="2420888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#</a:t>
            </a:r>
            <a:r>
              <a:rPr lang="ko-KR" altLang="en-US" sz="3200" dirty="0" smtClean="0">
                <a:solidFill>
                  <a:srgbClr val="FFFF00"/>
                </a:solidFill>
              </a:rPr>
              <a:t>지적</a:t>
            </a:r>
            <a:endParaRPr lang="en-US" altLang="ko-KR" sz="3200" dirty="0" smtClean="0">
              <a:solidFill>
                <a:srgbClr val="FFFF00"/>
              </a:solidFill>
            </a:endParaRPr>
          </a:p>
          <a:p>
            <a:r>
              <a:rPr lang="en-US" altLang="ko-KR" sz="3200" dirty="0" smtClean="0">
                <a:solidFill>
                  <a:srgbClr val="FFFF00"/>
                </a:solidFill>
              </a:rPr>
              <a:t>#</a:t>
            </a:r>
            <a:r>
              <a:rPr lang="ko-KR" altLang="en-US" sz="3200" dirty="0" smtClean="0">
                <a:solidFill>
                  <a:srgbClr val="FFFF00"/>
                </a:solidFill>
              </a:rPr>
              <a:t>무시</a:t>
            </a:r>
            <a:endParaRPr lang="en-US" altLang="ko-KR" sz="3200" dirty="0" smtClean="0">
              <a:solidFill>
                <a:srgbClr val="FFFF00"/>
              </a:solidFill>
            </a:endParaRPr>
          </a:p>
          <a:p>
            <a:r>
              <a:rPr lang="en-US" altLang="ko-KR" sz="3200" dirty="0" smtClean="0">
                <a:solidFill>
                  <a:srgbClr val="FFFF00"/>
                </a:solidFill>
              </a:rPr>
              <a:t>#</a:t>
            </a:r>
            <a:r>
              <a:rPr lang="ko-KR" altLang="en-US" sz="3200" dirty="0">
                <a:solidFill>
                  <a:srgbClr val="FFFF00"/>
                </a:solidFill>
              </a:rPr>
              <a:t>숨김</a:t>
            </a:r>
            <a:endParaRPr lang="en-US" altLang="ko-KR" sz="3200" dirty="0">
              <a:solidFill>
                <a:srgbClr val="FFFF00"/>
              </a:solidFill>
            </a:endParaRPr>
          </a:p>
        </p:txBody>
      </p:sp>
      <p:pic>
        <p:nvPicPr>
          <p:cNvPr id="8" name="내용 개체 틀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36928"/>
            <a:ext cx="432048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20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독도의 섬의 지위 약화 문제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3203848" y="324433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/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475656" y="1844824"/>
            <a:ext cx="5533258" cy="2952328"/>
          </a:xfrm>
        </p:spPr>
        <p:txBody>
          <a:bodyPr/>
          <a:lstStyle/>
          <a:p>
            <a:r>
              <a:rPr lang="ko-KR" altLang="en-US" sz="3600" dirty="0">
                <a:solidFill>
                  <a:schemeClr val="bg1"/>
                </a:solidFill>
                <a:hlinkClick r:id="rId2"/>
              </a:rPr>
              <a:t>독도의 운명</a:t>
            </a:r>
            <a:endParaRPr lang="en-US" altLang="ko-KR" sz="3600" dirty="0">
              <a:solidFill>
                <a:schemeClr val="bg1"/>
              </a:solidFill>
            </a:endParaRPr>
          </a:p>
          <a:p>
            <a:r>
              <a:rPr lang="en-US" altLang="ko-KR" dirty="0"/>
              <a:t>4:25~9:25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970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독도의 섬의 지위 약화 문제</a:t>
            </a:r>
          </a:p>
        </p:txBody>
      </p:sp>
      <p:pic>
        <p:nvPicPr>
          <p:cNvPr id="9" name="내용 개체 틀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2381250" cy="158115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299" y="1556792"/>
            <a:ext cx="2381250" cy="1590675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741374"/>
            <a:ext cx="2808312" cy="152921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27584" y="5517232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#</a:t>
            </a:r>
            <a:r>
              <a:rPr lang="ko-KR" altLang="en-US" sz="2400" dirty="0" smtClean="0"/>
              <a:t>한국</a:t>
            </a:r>
            <a:r>
              <a:rPr lang="en-US" altLang="ko-KR" sz="2400" dirty="0" smtClean="0"/>
              <a:t>#</a:t>
            </a:r>
            <a:r>
              <a:rPr lang="ko-KR" altLang="en-US" sz="2400" dirty="0" smtClean="0"/>
              <a:t>일본</a:t>
            </a:r>
            <a:r>
              <a:rPr lang="en-US" altLang="ko-KR" sz="2400" dirty="0" smtClean="0"/>
              <a:t>#</a:t>
            </a:r>
            <a:r>
              <a:rPr lang="ko-KR" altLang="en-US" sz="2400" dirty="0" smtClean="0"/>
              <a:t>미국</a:t>
            </a:r>
            <a:r>
              <a:rPr lang="en-US" altLang="ko-KR" sz="2400" dirty="0" smtClean="0"/>
              <a:t>#</a:t>
            </a:r>
            <a:r>
              <a:rPr lang="ko-KR" altLang="en-US" sz="2400" dirty="0" smtClean="0"/>
              <a:t>그 외의 나라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8375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496" y="2132856"/>
            <a:ext cx="8928992" cy="1470025"/>
          </a:xfrm>
        </p:spPr>
        <p:txBody>
          <a:bodyPr/>
          <a:lstStyle/>
          <a:p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8.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독도</a:t>
            </a:r>
            <a:r>
              <a:rPr lang="ko-KR" altLang="en-US" dirty="0" smtClean="0"/>
              <a:t>를 전 세계에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알리기 위한 활동들 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7017982" y="6209884"/>
            <a:ext cx="20553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/>
              <a:t>영어영문학과</a:t>
            </a:r>
            <a:endParaRPr lang="en-US" altLang="ko-KR" dirty="0" smtClean="0"/>
          </a:p>
          <a:p>
            <a:r>
              <a:rPr lang="ko-KR" altLang="en-US" dirty="0" smtClean="0"/>
              <a:t>213</a:t>
            </a:r>
            <a:r>
              <a:rPr lang="en-US" altLang="ko-KR" dirty="0" smtClean="0"/>
              <a:t>****</a:t>
            </a:r>
            <a:r>
              <a:rPr lang="ko-KR" altLang="en-US" dirty="0" smtClean="0"/>
              <a:t>5 김</a:t>
            </a:r>
            <a:r>
              <a:rPr lang="en-US" altLang="ko-KR" dirty="0" smtClean="0"/>
              <a:t>*</a:t>
            </a:r>
            <a:r>
              <a:rPr lang="ko-KR" altLang="en-US" dirty="0" smtClean="0"/>
              <a:t>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8249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독도 </a:t>
            </a:r>
            <a:r>
              <a:rPr lang="en-US" altLang="ko-KR" dirty="0" smtClean="0"/>
              <a:t>SNS</a:t>
            </a:r>
            <a:r>
              <a:rPr lang="ko-KR" altLang="en-US" dirty="0" smtClean="0"/>
              <a:t>기자단 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3240360" cy="44804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87808" y="187618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독도 사랑 운동본부 주관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71784" y="2391498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SNS</a:t>
            </a:r>
            <a:r>
              <a:rPr lang="ko-KR" altLang="en-US" dirty="0" smtClean="0"/>
              <a:t>를 통한 독도가 대한민국의         영토임을 홍보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35604" y="3150673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-SNS</a:t>
            </a:r>
            <a:r>
              <a:rPr lang="ko-KR" altLang="en-US" dirty="0" smtClean="0"/>
              <a:t>는 </a:t>
            </a:r>
            <a:r>
              <a:rPr lang="ko-KR" altLang="en-US" dirty="0" err="1" smtClean="0"/>
              <a:t>접근성이</a:t>
            </a:r>
            <a:r>
              <a:rPr lang="ko-KR" altLang="en-US" dirty="0" smtClean="0"/>
              <a:t> 낮고 홍보에 최적화된      매체임을 적극활용</a:t>
            </a:r>
            <a:endParaRPr lang="ko-KR" altLang="en-US" dirty="0"/>
          </a:p>
        </p:txBody>
      </p:sp>
      <p:sp>
        <p:nvSpPr>
          <p:cNvPr id="7" name="TextBox 5"/>
          <p:cNvSpPr txBox="1"/>
          <p:nvPr/>
        </p:nvSpPr>
        <p:spPr>
          <a:xfrm>
            <a:off x="2375756" y="324433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/>
          </a:p>
        </p:txBody>
      </p:sp>
      <p:sp>
        <p:nvSpPr>
          <p:cNvPr id="8" name="TextBox 5"/>
          <p:cNvSpPr txBox="1"/>
          <p:nvPr/>
        </p:nvSpPr>
        <p:spPr>
          <a:xfrm>
            <a:off x="4471784" y="3956257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-</a:t>
            </a:r>
            <a:r>
              <a:rPr lang="ko-KR" altLang="en-US" dirty="0" smtClean="0"/>
              <a:t>직접 나서는 활동보다 부담이 적고 효율적인 활동임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182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139952" y="1484784"/>
            <a:ext cx="4680520" cy="4525963"/>
          </a:xfrm>
        </p:spPr>
        <p:txBody>
          <a:bodyPr/>
          <a:lstStyle/>
          <a:p>
            <a:r>
              <a:rPr lang="en-US" altLang="ko-KR" sz="1800" dirty="0"/>
              <a:t> </a:t>
            </a:r>
            <a:r>
              <a:rPr lang="ko-KR" altLang="en-US" sz="1800" b="1" dirty="0" smtClean="0"/>
              <a:t>오류제보 및 시정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독도와 동해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대한민국의 영토 역사 오류정보를 찾아내어 전 세계에 올바른 정보를 알리는 활동</a:t>
            </a:r>
            <a:endParaRPr lang="en-US" altLang="ko-KR" sz="1800" dirty="0" smtClean="0"/>
          </a:p>
          <a:p>
            <a:endParaRPr lang="en-US" altLang="ko-KR" sz="1800" dirty="0"/>
          </a:p>
          <a:p>
            <a:endParaRPr lang="en-US" altLang="ko-KR" sz="1800" dirty="0" smtClean="0"/>
          </a:p>
          <a:p>
            <a:r>
              <a:rPr lang="ko-KR" altLang="en-US" sz="1800" b="1" dirty="0" err="1" smtClean="0"/>
              <a:t>독도및</a:t>
            </a:r>
            <a:r>
              <a:rPr lang="ko-KR" altLang="en-US" sz="1800" b="1" dirty="0" smtClean="0"/>
              <a:t> 한국홍보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교내 </a:t>
            </a:r>
            <a:r>
              <a:rPr lang="ko-KR" altLang="en-US" sz="1800" dirty="0" err="1" smtClean="0"/>
              <a:t>원어민교사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교환학생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외국인관광객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해외 펜팔 대상으로 독도</a:t>
            </a:r>
            <a:r>
              <a:rPr lang="en-US" altLang="ko-KR" sz="1800" dirty="0" smtClean="0"/>
              <a:t>, </a:t>
            </a:r>
            <a:r>
              <a:rPr lang="ko-KR" altLang="en-US" sz="1800" dirty="0" err="1" smtClean="0"/>
              <a:t>동해에대한</a:t>
            </a:r>
            <a:r>
              <a:rPr lang="ko-KR" altLang="en-US" sz="1800" dirty="0" smtClean="0"/>
              <a:t> 자료전달 및 대한민국 홍보활동</a:t>
            </a:r>
            <a:endParaRPr lang="en-US" altLang="ko-KR" sz="1800" dirty="0" smtClean="0"/>
          </a:p>
          <a:p>
            <a:endParaRPr lang="en-US" altLang="ko-KR" sz="1800" dirty="0"/>
          </a:p>
          <a:p>
            <a:endParaRPr lang="en-US" altLang="ko-KR" sz="1800" dirty="0" smtClean="0"/>
          </a:p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endParaRPr lang="en-US" altLang="ko-KR" sz="2400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반크</a:t>
            </a:r>
            <a:r>
              <a:rPr lang="ko-KR" altLang="en-US" dirty="0" smtClean="0"/>
              <a:t> 글로벌 독도 홍보대사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62903"/>
            <a:ext cx="2592288" cy="377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18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9012" y="522546"/>
            <a:ext cx="7772400" cy="864096"/>
          </a:xfrm>
        </p:spPr>
        <p:txBody>
          <a:bodyPr>
            <a:normAutofit/>
          </a:bodyPr>
          <a:lstStyle/>
          <a:p>
            <a:r>
              <a:rPr lang="ko-KR" altLang="en-US" sz="3200" dirty="0" err="1"/>
              <a:t>러</a:t>
            </a:r>
            <a:r>
              <a:rPr lang="en-US" altLang="ko-KR" sz="3200" dirty="0"/>
              <a:t>-</a:t>
            </a:r>
            <a:r>
              <a:rPr lang="ko-KR" altLang="en-US" sz="3200" dirty="0"/>
              <a:t>일 쿠릴열도 분쟁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20072" y="1379510"/>
            <a:ext cx="36724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/>
              <a:t>쿠릴 </a:t>
            </a:r>
            <a:r>
              <a:rPr lang="ko-KR" altLang="en-US" sz="2400" dirty="0"/>
              <a:t>열도분쟁이란</a:t>
            </a:r>
            <a:r>
              <a:rPr lang="en-US" altLang="ko-KR" sz="2400" dirty="0" smtClean="0"/>
              <a:t>?</a:t>
            </a:r>
          </a:p>
          <a:p>
            <a:endParaRPr lang="en-US" altLang="ko-KR" sz="2400" dirty="0"/>
          </a:p>
          <a:p>
            <a:r>
              <a:rPr lang="en-US" altLang="ko-KR" sz="2400" dirty="0"/>
              <a:t>1.</a:t>
            </a:r>
            <a:r>
              <a:rPr lang="ko-KR" altLang="en-US" sz="2400" dirty="0"/>
              <a:t>쿠릴열도의 분쟁원인</a:t>
            </a:r>
            <a:endParaRPr lang="en-US" altLang="ko-KR" sz="2400" dirty="0"/>
          </a:p>
          <a:p>
            <a:r>
              <a:rPr lang="en-US" altLang="ko-KR" sz="2400" dirty="0"/>
              <a:t>-</a:t>
            </a:r>
            <a:r>
              <a:rPr lang="ko-KR" altLang="en-US" sz="2400" dirty="0"/>
              <a:t>경제적 가치</a:t>
            </a:r>
            <a:endParaRPr lang="en-US" altLang="ko-KR" sz="2400" dirty="0"/>
          </a:p>
          <a:p>
            <a:r>
              <a:rPr lang="en-US" altLang="ko-KR" sz="2400" dirty="0"/>
              <a:t>-</a:t>
            </a:r>
            <a:r>
              <a:rPr lang="ko-KR" altLang="en-US" sz="2400" dirty="0"/>
              <a:t>전략적 </a:t>
            </a:r>
            <a:r>
              <a:rPr lang="ko-KR" altLang="en-US" sz="2400" dirty="0" smtClean="0"/>
              <a:t>가치</a:t>
            </a:r>
            <a:endParaRPr lang="en-US" altLang="ko-KR" sz="2400" dirty="0" smtClean="0"/>
          </a:p>
          <a:p>
            <a:endParaRPr lang="en-US" altLang="ko-KR" sz="2400" dirty="0"/>
          </a:p>
          <a:p>
            <a:r>
              <a:rPr lang="en-US" altLang="ko-KR" sz="2400" dirty="0"/>
              <a:t>2.</a:t>
            </a:r>
            <a:r>
              <a:rPr lang="ko-KR" altLang="en-US" sz="2400" dirty="0"/>
              <a:t>각 국의 </a:t>
            </a:r>
            <a:r>
              <a:rPr lang="ko-KR" altLang="en-US" sz="2400" dirty="0" smtClean="0"/>
              <a:t>주장</a:t>
            </a:r>
            <a:endParaRPr lang="en-US" altLang="ko-KR" sz="2400" dirty="0"/>
          </a:p>
          <a:p>
            <a:endParaRPr lang="en-US" altLang="ko-KR" sz="2400" dirty="0"/>
          </a:p>
          <a:p>
            <a:r>
              <a:rPr lang="en-US" altLang="ko-KR" sz="2400" dirty="0"/>
              <a:t>3.</a:t>
            </a:r>
            <a:r>
              <a:rPr lang="ko-KR" altLang="en-US" sz="2400" dirty="0"/>
              <a:t>현재상황</a:t>
            </a:r>
            <a:endParaRPr lang="en-US" altLang="ko-KR" sz="2400" dirty="0"/>
          </a:p>
          <a:p>
            <a:endParaRPr lang="en-US" altLang="ko-KR" sz="2400" b="1" i="1" dirty="0">
              <a:latin typeface="+mn-ea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379510"/>
            <a:ext cx="4897524" cy="3929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062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1556792"/>
            <a:ext cx="8258204" cy="4525963"/>
          </a:xfrm>
        </p:spPr>
        <p:txBody>
          <a:bodyPr/>
          <a:lstStyle/>
          <a:p>
            <a:endParaRPr lang="en-US" altLang="ko-KR" dirty="0" smtClean="0"/>
          </a:p>
          <a:p>
            <a:r>
              <a:rPr lang="ko-KR" altLang="en-US" dirty="0" err="1" smtClean="0"/>
              <a:t>독도수호대</a:t>
            </a:r>
            <a:r>
              <a:rPr lang="en-US" altLang="ko-KR" dirty="0"/>
              <a:t>·</a:t>
            </a:r>
            <a:r>
              <a:rPr lang="ko-KR" altLang="en-US" dirty="0" err="1"/>
              <a:t>독도의병대</a:t>
            </a:r>
            <a:r>
              <a:rPr lang="en-US" altLang="ko-KR" dirty="0"/>
              <a:t>·</a:t>
            </a:r>
            <a:r>
              <a:rPr lang="ko-KR" altLang="en-US" dirty="0"/>
              <a:t>독도수호국제연대</a:t>
            </a:r>
            <a:r>
              <a:rPr lang="en-US" altLang="ko-KR" dirty="0"/>
              <a:t>·</a:t>
            </a:r>
            <a:r>
              <a:rPr lang="ko-KR" altLang="en-US" dirty="0"/>
              <a:t>독도유인도화국민운동본부</a:t>
            </a:r>
            <a:r>
              <a:rPr lang="en-US" altLang="ko-KR" dirty="0"/>
              <a:t>·</a:t>
            </a:r>
            <a:r>
              <a:rPr lang="ko-KR" altLang="en-US" dirty="0" err="1"/>
              <a:t>독도역사찾기운동본부</a:t>
            </a:r>
            <a:r>
              <a:rPr lang="en-US" altLang="ko-KR" dirty="0"/>
              <a:t>·</a:t>
            </a:r>
            <a:r>
              <a:rPr lang="ko-KR" altLang="en-US" dirty="0" err="1"/>
              <a:t>푸른울릉독도가꾸기모임</a:t>
            </a:r>
            <a:r>
              <a:rPr lang="en-US" altLang="ko-KR" dirty="0"/>
              <a:t>, </a:t>
            </a:r>
            <a:r>
              <a:rPr lang="ko-KR" altLang="en-US" dirty="0"/>
              <a:t>영토지킴이 </a:t>
            </a:r>
            <a:r>
              <a:rPr lang="ko-KR" altLang="en-US" dirty="0" err="1"/>
              <a:t>독도사랑회</a:t>
            </a:r>
            <a:r>
              <a:rPr lang="ko-KR" altLang="en-US" dirty="0"/>
              <a:t> 등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독도수호를 위해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활동하는 단체들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3273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FF0000"/>
                </a:solidFill>
                <a:hlinkClick r:id="rId2"/>
              </a:rPr>
              <a:t>https://www.youtube.com/watch?v=Fr9lHwrAmkM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독도 </a:t>
            </a:r>
            <a:r>
              <a:rPr lang="ko-KR" altLang="en-US" dirty="0" err="1" smtClean="0"/>
              <a:t>해외홍보를위한</a:t>
            </a:r>
            <a:r>
              <a:rPr lang="ko-KR" altLang="en-US" dirty="0" smtClean="0"/>
              <a:t> 활동영상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261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496" y="2132856"/>
            <a:ext cx="8928992" cy="1470025"/>
          </a:xfrm>
        </p:spPr>
        <p:txBody>
          <a:bodyPr/>
          <a:lstStyle/>
          <a:p>
            <a:r>
              <a:rPr lang="ko-KR" altLang="en-US" dirty="0" smtClean="0"/>
              <a:t>감사합니다</a:t>
            </a:r>
            <a:r>
              <a:rPr lang="en-US" altLang="ko-KR" dirty="0" smtClean="0"/>
              <a:t>!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2554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9012" y="522546"/>
            <a:ext cx="7772400" cy="864096"/>
          </a:xfrm>
        </p:spPr>
        <p:txBody>
          <a:bodyPr>
            <a:normAutofit/>
          </a:bodyPr>
          <a:lstStyle/>
          <a:p>
            <a:r>
              <a:rPr lang="ko-KR" altLang="en-US" sz="3200" dirty="0"/>
              <a:t>중</a:t>
            </a:r>
            <a:r>
              <a:rPr lang="en-US" altLang="ko-KR" sz="3200" dirty="0"/>
              <a:t>-</a:t>
            </a:r>
            <a:r>
              <a:rPr lang="ko-KR" altLang="en-US" sz="3200" dirty="0"/>
              <a:t>일 </a:t>
            </a:r>
            <a:r>
              <a:rPr lang="ko-KR" altLang="en-US" sz="3200" dirty="0" err="1"/>
              <a:t>센카쿠</a:t>
            </a:r>
            <a:r>
              <a:rPr lang="ko-KR" altLang="en-US" sz="3200" dirty="0"/>
              <a:t> 열도 분쟁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84576" y="2047488"/>
            <a:ext cx="39239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1.</a:t>
            </a:r>
            <a:r>
              <a:rPr lang="ko-KR" altLang="en-US" sz="2400" dirty="0" err="1" smtClean="0"/>
              <a:t>센카쿠</a:t>
            </a:r>
            <a:r>
              <a:rPr lang="ko-KR" altLang="en-US" sz="2400" dirty="0" smtClean="0"/>
              <a:t> </a:t>
            </a:r>
            <a:r>
              <a:rPr lang="ko-KR" altLang="en-US" sz="2400" dirty="0"/>
              <a:t>열도 분쟁의 </a:t>
            </a:r>
            <a:r>
              <a:rPr lang="ko-KR" altLang="en-US" sz="2400" dirty="0" smtClean="0"/>
              <a:t>쟁점</a:t>
            </a:r>
            <a:endParaRPr lang="en-US" altLang="ko-KR" sz="2400" dirty="0" smtClean="0"/>
          </a:p>
          <a:p>
            <a:endParaRPr lang="en-US" altLang="ko-KR" sz="2400" dirty="0"/>
          </a:p>
          <a:p>
            <a:endParaRPr lang="en-US" altLang="ko-KR" sz="2400" dirty="0"/>
          </a:p>
          <a:p>
            <a:r>
              <a:rPr lang="en-US" altLang="ko-KR" sz="2400" dirty="0"/>
              <a:t>2.</a:t>
            </a:r>
            <a:r>
              <a:rPr lang="ko-KR" altLang="en-US" sz="2400" dirty="0" smtClean="0"/>
              <a:t>각 국의 주장</a:t>
            </a:r>
            <a:endParaRPr lang="en-US" altLang="ko-KR" sz="2400" dirty="0" smtClean="0"/>
          </a:p>
          <a:p>
            <a:endParaRPr lang="en-US" altLang="ko-KR" sz="2400" dirty="0"/>
          </a:p>
          <a:p>
            <a:endParaRPr lang="en-US" altLang="ko-KR" sz="2400" dirty="0"/>
          </a:p>
          <a:p>
            <a:r>
              <a:rPr lang="en-US" altLang="ko-KR" sz="2400" dirty="0"/>
              <a:t>3.</a:t>
            </a:r>
            <a:r>
              <a:rPr lang="ko-KR" altLang="en-US" sz="2400" dirty="0"/>
              <a:t>현재상황</a:t>
            </a:r>
            <a:endParaRPr lang="en-US" altLang="ko-KR" sz="2400" b="1" dirty="0">
              <a:latin typeface="+mn-ea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3963" y="1613507"/>
            <a:ext cx="4796306" cy="3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021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9012" y="188640"/>
            <a:ext cx="7772400" cy="864096"/>
          </a:xfrm>
        </p:spPr>
        <p:txBody>
          <a:bodyPr>
            <a:normAutofit/>
          </a:bodyPr>
          <a:lstStyle/>
          <a:p>
            <a:r>
              <a:rPr lang="ko-KR" altLang="en-US" sz="3200" dirty="0" smtClean="0"/>
              <a:t>관련 동영상</a:t>
            </a:r>
            <a:endParaRPr lang="ko-KR" alt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62880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hlinkClick r:id="rId2"/>
              </a:rPr>
              <a:t>https://www.youtube.com/watch?v=yiMRxa-_8F4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265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00392" y="188640"/>
            <a:ext cx="8549640" cy="1440160"/>
          </a:xfrm>
        </p:spPr>
        <p:txBody>
          <a:bodyPr>
            <a:normAutofit/>
          </a:bodyPr>
          <a:lstStyle/>
          <a:p>
            <a:r>
              <a:rPr lang="en-US" altLang="ko-KR" sz="4000" dirty="0" smtClean="0"/>
              <a:t>2. </a:t>
            </a:r>
            <a:r>
              <a:rPr lang="ko-KR" altLang="en-US" sz="4000" dirty="0" smtClean="0"/>
              <a:t>일본의 </a:t>
            </a:r>
            <a:r>
              <a:rPr lang="ko-KR" altLang="en-US" sz="4000" dirty="0"/>
              <a:t>불법적 독도 영토 편입</a:t>
            </a:r>
            <a:endParaRPr lang="ko-KR" altLang="en-US" sz="3600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437015" y="2076782"/>
            <a:ext cx="3024336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/>
              <a:t>목차</a:t>
            </a:r>
            <a:endParaRPr lang="ko-KR" altLang="en-US" sz="2800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437015" y="2981109"/>
            <a:ext cx="3024336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</a:rPr>
              <a:t>불법적 영토 편입 과정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437015" y="3773197"/>
            <a:ext cx="3024336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n-ea"/>
              </a:rPr>
              <a:t>독도 도발 일지</a:t>
            </a:r>
            <a:endParaRPr lang="en-US" altLang="ko-KR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437015" y="4565285"/>
            <a:ext cx="3024336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/>
              <a:t>관련 동영상</a:t>
            </a:r>
            <a:endParaRPr lang="ko-KR" alt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48264" y="6211669"/>
            <a:ext cx="2225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금융보험학과</a:t>
            </a:r>
            <a:r>
              <a:rPr lang="en-US" altLang="ko-KR" dirty="0" smtClean="0"/>
              <a:t>213***34 </a:t>
            </a:r>
            <a:r>
              <a:rPr lang="ko-KR" altLang="en-US" dirty="0" smtClean="0"/>
              <a:t>이</a:t>
            </a:r>
            <a:r>
              <a:rPr lang="en-US" altLang="ko-KR" dirty="0" smtClean="0"/>
              <a:t>*</a:t>
            </a:r>
            <a:r>
              <a:rPr lang="ko-KR" altLang="en-US" dirty="0" smtClean="0"/>
              <a:t>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8511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9012" y="188640"/>
            <a:ext cx="7772400" cy="864096"/>
          </a:xfrm>
        </p:spPr>
        <p:txBody>
          <a:bodyPr>
            <a:normAutofit/>
          </a:bodyPr>
          <a:lstStyle/>
          <a:p>
            <a:r>
              <a:rPr lang="ko-KR" altLang="en-US" sz="3200" dirty="0">
                <a:latin typeface="+mj-ea"/>
              </a:rPr>
              <a:t>불법적 영토 </a:t>
            </a:r>
            <a:r>
              <a:rPr lang="ko-KR" altLang="en-US" sz="3200" dirty="0" err="1">
                <a:latin typeface="+mj-ea"/>
              </a:rPr>
              <a:t>토입</a:t>
            </a:r>
            <a:r>
              <a:rPr lang="ko-KR" altLang="en-US" sz="3200" dirty="0">
                <a:latin typeface="+mj-ea"/>
              </a:rPr>
              <a:t> 과정</a:t>
            </a:r>
            <a:endParaRPr lang="ko-KR" altLang="en-US" sz="3200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329824" y="1184957"/>
            <a:ext cx="3749164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ko-KR" sz="2000" dirty="0">
                <a:latin typeface="+mn-ea"/>
              </a:rPr>
              <a:t>1</a:t>
            </a:r>
            <a:r>
              <a:rPr lang="en-US" altLang="ko-KR" sz="2000" dirty="0" smtClean="0">
                <a:latin typeface="+mn-ea"/>
              </a:rPr>
              <a:t>. </a:t>
            </a:r>
            <a:r>
              <a:rPr lang="ko-KR" altLang="en-US" sz="2000" dirty="0" err="1" smtClean="0">
                <a:latin typeface="+mn-ea"/>
              </a:rPr>
              <a:t>러</a:t>
            </a:r>
            <a:r>
              <a:rPr lang="en-US" altLang="ko-KR" sz="2000" dirty="0">
                <a:latin typeface="+mn-ea"/>
              </a:rPr>
              <a:t>-</a:t>
            </a:r>
            <a:r>
              <a:rPr lang="ko-KR" altLang="en-US" sz="2000" dirty="0">
                <a:latin typeface="+mn-ea"/>
              </a:rPr>
              <a:t>일 </a:t>
            </a:r>
            <a:r>
              <a:rPr lang="ko-KR" altLang="en-US" sz="2000" dirty="0" smtClean="0">
                <a:latin typeface="+mn-ea"/>
              </a:rPr>
              <a:t>전쟁</a:t>
            </a:r>
            <a:r>
              <a:rPr lang="en-US" altLang="ko-KR" sz="2000" dirty="0">
                <a:latin typeface="+mn-ea"/>
              </a:rPr>
              <a:t> </a:t>
            </a:r>
            <a:r>
              <a:rPr lang="ko-KR" altLang="en-US" sz="2000" dirty="0" smtClean="0">
                <a:latin typeface="+mn-ea"/>
              </a:rPr>
              <a:t>군사지리적 이점</a:t>
            </a:r>
            <a:endParaRPr lang="en-US" altLang="ko-KR" sz="2000" dirty="0">
              <a:latin typeface="+mn-ea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4427984" y="1184957"/>
            <a:ext cx="4608512" cy="66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dirty="0">
                <a:latin typeface="+mn-ea"/>
              </a:rPr>
              <a:t>2. </a:t>
            </a:r>
            <a:r>
              <a:rPr lang="ko-KR" altLang="en-US" sz="2000" dirty="0" err="1">
                <a:latin typeface="+mn-ea"/>
              </a:rPr>
              <a:t>나가이</a:t>
            </a:r>
            <a:r>
              <a:rPr lang="ko-KR" altLang="en-US" sz="2000" dirty="0">
                <a:latin typeface="+mn-ea"/>
              </a:rPr>
              <a:t> </a:t>
            </a:r>
            <a:r>
              <a:rPr lang="ko-KR" altLang="en-US" sz="2000" dirty="0" err="1" smtClean="0">
                <a:latin typeface="+mn-ea"/>
              </a:rPr>
              <a:t>우사부로의</a:t>
            </a:r>
            <a:r>
              <a:rPr lang="ko-KR" altLang="en-US" sz="2000" dirty="0" smtClean="0">
                <a:latin typeface="+mn-ea"/>
              </a:rPr>
              <a:t> 독도 </a:t>
            </a:r>
            <a:r>
              <a:rPr lang="ko-KR" altLang="en-US" sz="2000" dirty="0">
                <a:latin typeface="+mn-ea"/>
              </a:rPr>
              <a:t>임대 </a:t>
            </a:r>
            <a:r>
              <a:rPr lang="ko-KR" altLang="en-US" sz="2000" dirty="0" smtClean="0">
                <a:latin typeface="+mn-ea"/>
              </a:rPr>
              <a:t>요청</a:t>
            </a:r>
            <a:endParaRPr lang="en-US" altLang="ko-KR" sz="2000" dirty="0">
              <a:latin typeface="+mn-ea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="" xmlns:a16="http://schemas.microsoft.com/office/drawing/2014/main" id="{2543C839-C274-44C9-99C4-4EA834C2E3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72" y="2039657"/>
            <a:ext cx="3744416" cy="2853561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="" xmlns:a16="http://schemas.microsoft.com/office/drawing/2014/main" id="{6156F54F-92D7-401F-B167-315D439470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015599"/>
            <a:ext cx="4608512" cy="287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9012" y="188640"/>
            <a:ext cx="7772400" cy="864096"/>
          </a:xfrm>
        </p:spPr>
        <p:txBody>
          <a:bodyPr>
            <a:normAutofit/>
          </a:bodyPr>
          <a:lstStyle/>
          <a:p>
            <a:r>
              <a:rPr lang="ko-KR" altLang="en-US" sz="3200" dirty="0" smtClean="0">
                <a:latin typeface="+mj-ea"/>
              </a:rPr>
              <a:t>불법적 영토 </a:t>
            </a:r>
            <a:r>
              <a:rPr lang="ko-KR" altLang="en-US" sz="3200" dirty="0" err="1" smtClean="0">
                <a:latin typeface="+mj-ea"/>
              </a:rPr>
              <a:t>토입</a:t>
            </a:r>
            <a:r>
              <a:rPr lang="ko-KR" altLang="en-US" sz="3200" dirty="0" smtClean="0">
                <a:latin typeface="+mj-ea"/>
              </a:rPr>
              <a:t> 과정</a:t>
            </a:r>
            <a:endParaRPr lang="ko-KR" altLang="en-US" sz="3200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172685" y="2132856"/>
            <a:ext cx="4176464" cy="21602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dirty="0" smtClean="0"/>
              <a:t>1. </a:t>
            </a:r>
            <a:r>
              <a:rPr lang="ko-KR" altLang="en-US" sz="2000" dirty="0" err="1" smtClean="0"/>
              <a:t>야마로</a:t>
            </a:r>
            <a:r>
              <a:rPr lang="ko-KR" altLang="en-US" sz="2000" dirty="0" smtClean="0"/>
              <a:t> 엔지로</a:t>
            </a:r>
            <a:endParaRPr lang="en-US" altLang="ko-KR" sz="2000" dirty="0" smtClean="0"/>
          </a:p>
          <a:p>
            <a:r>
              <a:rPr lang="en-US" altLang="ko-KR" sz="2000" dirty="0" smtClean="0"/>
              <a:t>2. </a:t>
            </a:r>
            <a:r>
              <a:rPr lang="ko-KR" altLang="en-US" sz="2000" dirty="0" smtClean="0"/>
              <a:t>탈취 근거의 거짓된 영문 번역</a:t>
            </a:r>
            <a:endParaRPr lang="en-US" altLang="ko-KR" sz="2000" dirty="0" smtClean="0"/>
          </a:p>
          <a:p>
            <a:r>
              <a:rPr lang="en-US" altLang="ko-KR" sz="2000" dirty="0" smtClean="0"/>
              <a:t>3. </a:t>
            </a:r>
            <a:r>
              <a:rPr lang="ko-KR" altLang="en-US" sz="2000" dirty="0" err="1" smtClean="0"/>
              <a:t>시마네현의</a:t>
            </a:r>
            <a:r>
              <a:rPr lang="ko-KR" altLang="en-US" sz="2000" dirty="0" smtClean="0"/>
              <a:t> 신문</a:t>
            </a:r>
            <a:r>
              <a:rPr lang="en-US" altLang="ko-KR" sz="2000" dirty="0" smtClean="0"/>
              <a:t>”</a:t>
            </a:r>
            <a:r>
              <a:rPr lang="ko-KR" altLang="en-US" sz="2000" dirty="0" smtClean="0"/>
              <a:t>공고</a:t>
            </a:r>
            <a:r>
              <a:rPr lang="en-US" altLang="ko-KR" sz="2000" dirty="0" smtClean="0"/>
              <a:t>＂</a:t>
            </a:r>
            <a:endParaRPr lang="ko-KR" altLang="en-US" sz="2000" dirty="0"/>
          </a:p>
        </p:txBody>
      </p:sp>
      <p:pic>
        <p:nvPicPr>
          <p:cNvPr id="26" name="그림 25">
            <a:extLst>
              <a:ext uri="{FF2B5EF4-FFF2-40B4-BE49-F238E27FC236}">
                <a16:creationId xmlns="" xmlns:a16="http://schemas.microsoft.com/office/drawing/2014/main" id="{1082E862-4037-4909-9381-5842C835FA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748" y="1268760"/>
            <a:ext cx="2133823" cy="2020780"/>
          </a:xfrm>
          <a:prstGeom prst="rect">
            <a:avLst/>
          </a:prstGeom>
        </p:spPr>
      </p:pic>
      <p:pic>
        <p:nvPicPr>
          <p:cNvPr id="27" name="그림 26">
            <a:extLst>
              <a:ext uri="{FF2B5EF4-FFF2-40B4-BE49-F238E27FC236}">
                <a16:creationId xmlns="" xmlns:a16="http://schemas.microsoft.com/office/drawing/2014/main" id="{154D9649-E1CD-463E-9568-8A4D6DDEC9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641" y="1268760"/>
            <a:ext cx="2133823" cy="2020781"/>
          </a:xfrm>
          <a:prstGeom prst="rect">
            <a:avLst/>
          </a:prstGeom>
        </p:spPr>
      </p:pic>
      <p:pic>
        <p:nvPicPr>
          <p:cNvPr id="28" name="그림 27">
            <a:extLst>
              <a:ext uri="{FF2B5EF4-FFF2-40B4-BE49-F238E27FC236}">
                <a16:creationId xmlns="" xmlns:a16="http://schemas.microsoft.com/office/drawing/2014/main" id="{FE780BC8-893E-4605-8C49-8094570488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445" y="3279569"/>
            <a:ext cx="2134019" cy="2020782"/>
          </a:xfrm>
          <a:prstGeom prst="rect">
            <a:avLst/>
          </a:prstGeom>
        </p:spPr>
      </p:pic>
      <p:pic>
        <p:nvPicPr>
          <p:cNvPr id="29" name="그림 28">
            <a:extLst>
              <a:ext uri="{FF2B5EF4-FFF2-40B4-BE49-F238E27FC236}">
                <a16:creationId xmlns="" xmlns:a16="http://schemas.microsoft.com/office/drawing/2014/main" id="{4E8F0CB7-C97E-4873-829A-0BBCAF1F8B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232" y="3289540"/>
            <a:ext cx="2140853" cy="201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3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려청자">
  <a:themeElements>
    <a:clrScheme name="고려청자">
      <a:dk1>
        <a:sysClr val="windowText" lastClr="000000"/>
      </a:dk1>
      <a:lt1>
        <a:sysClr val="window" lastClr="FFFFFF"/>
      </a:lt1>
      <a:dk2>
        <a:srgbClr val="005466"/>
      </a:dk2>
      <a:lt2>
        <a:srgbClr val="D9F3F4"/>
      </a:lt2>
      <a:accent1>
        <a:srgbClr val="3F949A"/>
      </a:accent1>
      <a:accent2>
        <a:srgbClr val="4764B0"/>
      </a:accent2>
      <a:accent3>
        <a:srgbClr val="4FADD1"/>
      </a:accent3>
      <a:accent4>
        <a:srgbClr val="85B692"/>
      </a:accent4>
      <a:accent5>
        <a:srgbClr val="6B94E2"/>
      </a:accent5>
      <a:accent6>
        <a:srgbClr val="819BAB"/>
      </a:accent6>
      <a:hlink>
        <a:srgbClr val="7C0808"/>
      </a:hlink>
      <a:folHlink>
        <a:srgbClr val="0D356F"/>
      </a:folHlink>
    </a:clrScheme>
    <a:fontScheme name="고려청자">
      <a:majorFont>
        <a:latin typeface="Georgia"/>
        <a:ea typeface=""/>
        <a:cs typeface=""/>
        <a:font script="Grek" typeface="Arial"/>
        <a:font script="Cyrl" typeface="Arial"/>
        <a:font script="Jpan" typeface="HG明朝E"/>
        <a:font script="Hang" typeface="HY견명조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Verdana"/>
        <a:ea typeface=""/>
        <a:cs typeface=""/>
        <a:font script="Grek" typeface="Arial"/>
        <a:font script="Cyrl" typeface="Arial"/>
        <a:font script="Jpan" typeface="HGP明朝E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고려청자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3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100000"/>
                <a:shade val="6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3780000" scaled="1"/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2700000" algn="tl">
              <a:srgbClr val="000000">
                <a:alpha val="43137"/>
              </a:srgbClr>
            </a:outerShdw>
          </a:effectLst>
        </a:effectStyle>
        <a:effectStyle>
          <a:effectLst>
            <a:outerShdw blurRad="38100" dist="38100" dir="3000000" algn="tl">
              <a:srgbClr val="000000">
                <a:alpha val="45490"/>
              </a:srgbClr>
            </a:outerShdw>
          </a:effectLst>
          <a:scene3d>
            <a:camera prst="orthographicFront" fov="0">
              <a:rot lat="0" lon="0" rev="0"/>
            </a:camera>
            <a:lightRig rig="twoPt" dir="t">
              <a:rot lat="0" lon="0" rev="5100000"/>
            </a:lightRig>
          </a:scene3d>
          <a:sp3d contourW="12700" prstMaterial="plastic">
            <a:bevelT w="50800" h="63500"/>
            <a:contourClr>
              <a:srgbClr val="000000">
                <a:alpha val="35294"/>
              </a:srgbClr>
            </a:contourClr>
          </a:sp3d>
        </a:effectStyle>
        <a:effectStyle>
          <a:effectLst>
            <a:outerShdw blurRad="63500" dist="63500" dir="3000000" algn="tl">
              <a:srgbClr val="000000">
                <a:alpha val="50196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8600000"/>
            </a:lightRig>
          </a:scene3d>
          <a:sp3d prstMaterial="plastic">
            <a:bevelT w="101600" h="63500"/>
            <a:contourClr>
              <a:srgbClr val="000000">
                <a:alpha val="40784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5000"/>
                <a:shade val="100000"/>
                <a:hueMod val="100000"/>
                <a:satMod val="100000"/>
              </a:schemeClr>
            </a:gs>
            <a:gs pos="20000">
              <a:schemeClr val="phClr">
                <a:tint val="100000"/>
                <a:shade val="75000"/>
                <a:hueMod val="100000"/>
                <a:satMod val="100000"/>
              </a:schemeClr>
            </a:gs>
            <a:gs pos="55000">
              <a:schemeClr val="phClr">
                <a:tint val="97000"/>
                <a:shade val="100000"/>
                <a:hueMod val="100000"/>
                <a:satMod val="100000"/>
              </a:schemeClr>
            </a:gs>
            <a:gs pos="85000">
              <a:schemeClr val="phClr">
                <a:tint val="100000"/>
                <a:shade val="65000"/>
                <a:hueMod val="100000"/>
                <a:satMod val="10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chemeClr val="phClr">
                <a:tint val="0"/>
                <a:shade val="50000"/>
                <a:hueMod val="100000"/>
                <a:satMod val="100000"/>
              </a:schemeClr>
              <a:schemeClr val="phClr">
                <a:tint val="10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Crane</Template>
  <TotalTime>8778</TotalTime>
  <Words>989</Words>
  <Application>Microsoft Office PowerPoint</Application>
  <PresentationFormat>화면 슬라이드 쇼(4:3)</PresentationFormat>
  <Paragraphs>213</Paragraphs>
  <Slides>42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42</vt:i4>
      </vt:variant>
    </vt:vector>
  </HeadingPairs>
  <TitlesOfParts>
    <vt:vector size="43" baseType="lpstr">
      <vt:lpstr>고려청자</vt:lpstr>
      <vt:lpstr>독도영토학 2조  -독도가 한국영토로서의 국제법적 지위-</vt:lpstr>
      <vt:lpstr>1. 일본의 영토 분쟁 사례</vt:lpstr>
      <vt:lpstr>한-일 독도 분쟁</vt:lpstr>
      <vt:lpstr>러-일 쿠릴열도 분쟁</vt:lpstr>
      <vt:lpstr>중-일 센카쿠 열도 분쟁</vt:lpstr>
      <vt:lpstr>관련 동영상</vt:lpstr>
      <vt:lpstr>2. 일본의 불법적 독도 영토 편입</vt:lpstr>
      <vt:lpstr>불법적 영토 토입 과정</vt:lpstr>
      <vt:lpstr>불법적 영토 토입 과정</vt:lpstr>
      <vt:lpstr>한-일 독도 분쟁</vt:lpstr>
      <vt:lpstr>관련 동영상</vt:lpstr>
      <vt:lpstr>3. 대한민국이 독도를 6세기부터  실효적으로 지배한 역사적 근거</vt:lpstr>
      <vt:lpstr>독도 지킴이 안용복</vt:lpstr>
      <vt:lpstr>근거 자료</vt:lpstr>
      <vt:lpstr>독도 의용수비대 홍순칠</vt:lpstr>
      <vt:lpstr>오늘날 독도에 대한 대한민국의  실효적 지배</vt:lpstr>
      <vt:lpstr>4. 독도가 한국영토로써의 국제법적 지위 -신 한일어업협정-</vt:lpstr>
      <vt:lpstr>배타적 경제수역</vt:lpstr>
      <vt:lpstr>신 한일어업협정 체결</vt:lpstr>
      <vt:lpstr>신 한일어업협정 문제점</vt:lpstr>
      <vt:lpstr>관련 동영상</vt:lpstr>
      <vt:lpstr>5. 독도영유권에 대한 국제 조약상의 근거</vt:lpstr>
      <vt:lpstr>카이로선언, 포츠담 선언</vt:lpstr>
      <vt:lpstr>샌프란시스코 조약</vt:lpstr>
      <vt:lpstr>연합국의 독도 영유권 인정</vt:lpstr>
      <vt:lpstr>동영상</vt:lpstr>
      <vt:lpstr>6. UN 해양법으로 본 독도의 지위 </vt:lpstr>
      <vt:lpstr>UN 해양법으로 본 독도의 지위</vt:lpstr>
      <vt:lpstr>섬의 정의와 성립요건</vt:lpstr>
      <vt:lpstr>섬의 정의와 성립요건</vt:lpstr>
      <vt:lpstr>동영상 </vt:lpstr>
      <vt:lpstr>7. 독도의 섬의 지위 약화 문제</vt:lpstr>
      <vt:lpstr>해양법협약 상 제도</vt:lpstr>
      <vt:lpstr>독도의 섬의 지위 약화 문제</vt:lpstr>
      <vt:lpstr>독도의 섬의 지위 약화 문제</vt:lpstr>
      <vt:lpstr>독도의 섬의 지위 약화 문제</vt:lpstr>
      <vt:lpstr>8. 독도를 전 세계에  알리기 위한 활동들 </vt:lpstr>
      <vt:lpstr>독도 SNS기자단 </vt:lpstr>
      <vt:lpstr>반크 글로벌 독도 홍보대사</vt:lpstr>
      <vt:lpstr>독도수호를 위해  활동하는 단체들</vt:lpstr>
      <vt:lpstr>독도 해외홍보를위한 활동영상</vt:lpstr>
      <vt:lpstr>감사합니다!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독도를 전 세계에  알리기 위한 활동들 </dc:title>
  <dc:creator>Windows 사용자</dc:creator>
  <cp:lastModifiedBy>Windows 사용자</cp:lastModifiedBy>
  <cp:revision>32</cp:revision>
  <dcterms:created xsi:type="dcterms:W3CDTF">2019-03-28T10:10:57Z</dcterms:created>
  <dcterms:modified xsi:type="dcterms:W3CDTF">2019-05-29T01:02:06Z</dcterms:modified>
</cp:coreProperties>
</file>