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2535-C84C-4C76-A834-D4AC053AC646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D50BD-208E-4AA8-B59E-6DC551F75C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00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6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422D86A-5F52-4165-8473-F1B8362775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563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422D86A-5F52-4165-8473-F1B8362775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305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3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422D86A-5F52-4165-8473-F1B8362775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707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422D86A-5F52-4165-8473-F1B8362775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597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5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422D86A-5F52-4165-8473-F1B8362775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947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422D86A-5F52-4165-8473-F1B8362775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90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>
              <a:defRPr lang="ko-KR" altLang="en-US"/>
            </a:pPr>
            <a:fld id="{D422D86A-5F52-4165-8473-F1B8362775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>
                <a:defRPr lang="ko-KR" altLang="en-US"/>
              </a:pPr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>
              <a:defRPr lang="ko-KR" altLang="en-US"/>
            </a:pPr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3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cG0xoU2mB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1308100" y="1340711"/>
            <a:ext cx="9793224" cy="931863"/>
          </a:xfrm>
        </p:spPr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5000" dirty="0"/>
              <a:t>독도를 지킨 </a:t>
            </a:r>
            <a:r>
              <a:rPr lang="en-US" altLang="ko-KR" sz="5000" dirty="0"/>
              <a:t>33</a:t>
            </a:r>
            <a:r>
              <a:rPr lang="ko-KR" altLang="en-US" sz="5000" dirty="0"/>
              <a:t>인의 영웅</a:t>
            </a:r>
            <a:r>
              <a:rPr lang="en-US" altLang="ko-KR" sz="5000" dirty="0"/>
              <a:t>,</a:t>
            </a:r>
            <a:br>
              <a:rPr lang="ko-KR" altLang="en-US" sz="5000" dirty="0"/>
            </a:br>
            <a:r>
              <a:rPr lang="ko-KR" altLang="en-US" sz="5000" dirty="0"/>
              <a:t>의용수비대를 아십니까</a:t>
            </a:r>
            <a:r>
              <a:rPr lang="en-US" altLang="ko-KR" sz="5000" dirty="0"/>
              <a:t>?</a:t>
            </a:r>
            <a:endParaRPr lang="ko-KR" altLang="en-US" sz="5000" dirty="0">
              <a:latin typeface="문체부 훈민정음체"/>
              <a:ea typeface="문체부 훈민정음체"/>
            </a:endParaRPr>
          </a:p>
        </p:txBody>
      </p:sp>
      <p:sp>
        <p:nvSpPr>
          <p:cNvPr id="5" name=" 4">
            <a:extLst>
              <a:ext uri="{FF2B5EF4-FFF2-40B4-BE49-F238E27FC236}">
                <a16:creationId xmlns:a16="http://schemas.microsoft.com/office/drawing/2014/main" id="{9E128E73-C1C0-4D67-8130-3DEBC5F1AD07}"/>
              </a:ext>
            </a:extLst>
          </p:cNvPr>
          <p:cNvSpPr>
            <a:spLocks noGrp="1"/>
          </p:cNvSpPr>
          <p:nvPr/>
        </p:nvSpPr>
        <p:spPr>
          <a:xfrm>
            <a:off x="719255" y="3086590"/>
            <a:ext cx="7612885" cy="1399641"/>
          </a:xfrm>
        </p:spPr>
        <p:txBody>
          <a:bodyPr vert="horz" lIns="91440" tIns="45720" rIns="91440" bIns="45720" anchor="ctr"/>
          <a:lstStyle>
            <a:lvl1pPr marL="0" indent="0" algn="l" defTabSz="232257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 kumimoji="0" sz="2400" b="0" i="0" u="none" strike="noStrike" kern="1200" cap="none" spc="0" normalizeH="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영어영문학과 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21902720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유종원</a:t>
            </a:r>
          </a:p>
        </p:txBody>
      </p:sp>
    </p:spTree>
    <p:extLst>
      <p:ext uri="{BB962C8B-B14F-4D97-AF65-F5344CB8AC3E}">
        <p14:creationId xmlns:p14="http://schemas.microsoft.com/office/powerpoint/2010/main" val="2570738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4985" y="939283"/>
            <a:ext cx="9721555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2903" y="28577"/>
            <a:ext cx="1741636" cy="1302639"/>
          </a:xfrm>
          <a:prstGeom prst="rect">
            <a:avLst/>
          </a:prstGeom>
        </p:spPr>
      </p:pic>
      <p:sp>
        <p:nvSpPr>
          <p:cNvPr id="5" name="직사각형 5"/>
          <p:cNvSpPr/>
          <p:nvPr/>
        </p:nvSpPr>
        <p:spPr>
          <a:xfrm>
            <a:off x="694987" y="260607"/>
            <a:ext cx="637468" cy="79209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44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문체부 훈민정음체"/>
                <a:ea typeface="문체부 훈민정음체"/>
                <a:cs typeface="+mn-cs"/>
              </a:rPr>
              <a:t>1</a:t>
            </a:r>
          </a:p>
        </p:txBody>
      </p:sp>
      <p:sp>
        <p:nvSpPr>
          <p:cNvPr id="7" name=" 6"/>
          <p:cNvSpPr>
            <a:spLocks noGrp="1"/>
          </p:cNvSpPr>
          <p:nvPr/>
        </p:nvSpPr>
        <p:spPr>
          <a:xfrm>
            <a:off x="1679389" y="112919"/>
            <a:ext cx="8303439" cy="939784"/>
          </a:xfrm>
        </p:spPr>
        <p:txBody>
          <a:bodyPr vert="horz" lIns="91440" tIns="45720" rIns="91440" bIns="45720"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sz="3800" b="0" i="0" u="none" strike="noStrike" kern="1200" cap="none" spc="0" normalizeH="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의용수비대의 주요 활동</a:t>
            </a:r>
          </a:p>
        </p:txBody>
      </p:sp>
      <p:sp>
        <p:nvSpPr>
          <p:cNvPr id="8" name=" 7"/>
          <p:cNvSpPr>
            <a:spLocks noGrp="1"/>
          </p:cNvSpPr>
          <p:nvPr/>
        </p:nvSpPr>
        <p:spPr>
          <a:xfrm>
            <a:off x="504082" y="1284736"/>
            <a:ext cx="11183839" cy="4960939"/>
          </a:xfrm>
        </p:spPr>
        <p:txBody>
          <a:bodyPr vert="horz" lIns="91440" tIns="45720" rIns="91440" bIns="45720"/>
          <a:lstStyle>
            <a:lvl1pPr marL="266700" indent="-306700" algn="l" defTabSz="232257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Char char=""/>
              <a:defRPr kumimoji="0" sz="2400" b="0" i="0" u="none" strike="noStrike" kern="1200" cap="none" spc="0" normalizeH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최초로 본 일본 경비정 퇴치</a:t>
            </a: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 무장 순시선 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오키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호 총격으로 격퇴</a:t>
            </a: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목대포로 일본 무장순시선 격퇴</a:t>
            </a: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 순시선 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오키호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”,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헤꾸라호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박격포 발사 격퇴</a:t>
            </a: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672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"/>
          <p:cNvSpPr>
            <a:spLocks noGrp="1"/>
          </p:cNvSpPr>
          <p:nvPr>
            <p:ph type="title"/>
          </p:nvPr>
        </p:nvSpPr>
        <p:spPr>
          <a:xfrm>
            <a:off x="1284296" y="1400041"/>
            <a:ext cx="9697861" cy="671322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algn="l">
              <a:defRPr lang="ko-KR" altLang="en-US"/>
            </a:pPr>
            <a:r>
              <a:rPr lang="ko-KR" altLang="en-US" sz="4000" dirty="0"/>
              <a:t>처음</a:t>
            </a:r>
            <a:r>
              <a:rPr lang="en-US" altLang="ko-KR" sz="4000" dirty="0"/>
              <a:t>:</a:t>
            </a:r>
            <a:r>
              <a:rPr lang="ko-KR" altLang="en-US" sz="4000" dirty="0"/>
              <a:t> 의용수비대의 정의</a:t>
            </a:r>
            <a:r>
              <a:rPr lang="en-US" altLang="ko-KR" sz="4000" dirty="0"/>
              <a:t>,</a:t>
            </a:r>
            <a:r>
              <a:rPr lang="ko-KR" altLang="en-US" sz="4000" dirty="0"/>
              <a:t> 창설 이유</a:t>
            </a:r>
            <a:endParaRPr lang="ko-KR" altLang="en-US" sz="4355" dirty="0">
              <a:latin typeface="한컴 백제 M"/>
              <a:ea typeface="한컴 백제 M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142901" y="1152144"/>
            <a:ext cx="11448176" cy="1149244"/>
            <a:chOff x="107176" y="1085469"/>
            <a:chExt cx="8586132" cy="1149244"/>
          </a:xfrm>
        </p:grpSpPr>
        <p:pic>
          <p:nvPicPr>
            <p:cNvPr id="10" name="그림 6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18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13" name="직사각형 5"/>
            <p:cNvSpPr/>
            <p:nvPr/>
          </p:nvSpPr>
          <p:spPr>
            <a:xfrm>
              <a:off x="457962" y="1324430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87120" lnSpcReduction="20000"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ko-KR" altLang="en-US" sz="5106" b="1" i="0" u="none" strike="noStrike" kern="1200" cap="none" spc="5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문체부 훈민정음체"/>
                  <a:ea typeface="문체부 훈민정음체"/>
                  <a:cs typeface="+mn-cs"/>
                </a:rPr>
                <a:t>1</a:t>
              </a:r>
            </a:p>
          </p:txBody>
        </p:sp>
        <p:pic>
          <p:nvPicPr>
            <p:cNvPr id="14" name="그림 7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15" name="그림 8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sp>
        <p:nvSpPr>
          <p:cNvPr id="41" name="직사각형 1"/>
          <p:cNvSpPr>
            <a:spLocks noGrp="1"/>
          </p:cNvSpPr>
          <p:nvPr/>
        </p:nvSpPr>
        <p:spPr>
          <a:xfrm>
            <a:off x="1391768" y="3170988"/>
            <a:ext cx="9697861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514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중간</a:t>
            </a:r>
            <a:r>
              <a:rPr kumimoji="0" lang="en-US" altLang="ko-K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r>
              <a:rPr kumimoji="0" lang="ko-KR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의용수비대 활동</a:t>
            </a:r>
            <a:r>
              <a:rPr kumimoji="0" lang="en-US" altLang="ko-K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업적</a:t>
            </a:r>
            <a:endParaRPr kumimoji="0" lang="ko-KR" altLang="en-US" sz="3800" b="0" i="0" u="none" strike="noStrike" kern="1200" cap="none" spc="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한컴 백제 M"/>
              <a:ea typeface="한컴 백제 M"/>
              <a:cs typeface="+mn-cs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143256" y="2932027"/>
            <a:ext cx="11448176" cy="1149244"/>
            <a:chOff x="107176" y="1085469"/>
            <a:chExt cx="8586132" cy="1149244"/>
          </a:xfrm>
        </p:grpSpPr>
        <p:pic>
          <p:nvPicPr>
            <p:cNvPr id="43" name="그림 6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4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45" name="직사각형 5"/>
            <p:cNvSpPr/>
            <p:nvPr/>
          </p:nvSpPr>
          <p:spPr>
            <a:xfrm>
              <a:off x="457962" y="1324430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81780" lnSpcReduction="20000"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5566" b="1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문체부 훈민정음체"/>
                  <a:ea typeface="문체부 훈민정음체"/>
                  <a:cs typeface="+mn-cs"/>
                </a:rPr>
                <a:t>2</a:t>
              </a:r>
              <a:endParaRPr kumimoji="0" lang="ko-KR" altLang="en-US" sz="5566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문체부 훈민정음체"/>
                <a:ea typeface="문체부 훈민정음체"/>
                <a:cs typeface="+mn-cs"/>
              </a:endParaRPr>
            </a:p>
          </p:txBody>
        </p:sp>
        <p:pic>
          <p:nvPicPr>
            <p:cNvPr id="46" name="그림 7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47" name="그림 8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sp>
        <p:nvSpPr>
          <p:cNvPr id="55" name="직사각형 1"/>
          <p:cNvSpPr>
            <a:spLocks noGrp="1"/>
          </p:cNvSpPr>
          <p:nvPr/>
        </p:nvSpPr>
        <p:spPr>
          <a:xfrm>
            <a:off x="1391768" y="4933113"/>
            <a:ext cx="9697861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514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끝</a:t>
            </a:r>
            <a:r>
              <a:rPr kumimoji="0" lang="en-US" altLang="ko-K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r>
              <a:rPr kumimoji="0" lang="ko-KR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본받을점</a:t>
            </a:r>
            <a:r>
              <a:rPr kumimoji="0" lang="en-US" altLang="ko-K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과제</a:t>
            </a:r>
            <a:endParaRPr kumimoji="0" lang="ko-KR" altLang="en-US" sz="3800" b="0" i="0" u="none" strike="noStrike" kern="1200" cap="none" spc="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한컴 백제 M"/>
              <a:ea typeface="한컴 백제 M"/>
              <a:cs typeface="+mn-cs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143256" y="4694153"/>
            <a:ext cx="11448176" cy="1149244"/>
            <a:chOff x="107176" y="1085469"/>
            <a:chExt cx="8586132" cy="1149244"/>
          </a:xfrm>
        </p:grpSpPr>
        <p:pic>
          <p:nvPicPr>
            <p:cNvPr id="57" name="그림 6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58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59" name="직사각형 5"/>
            <p:cNvSpPr/>
            <p:nvPr/>
          </p:nvSpPr>
          <p:spPr>
            <a:xfrm>
              <a:off x="457962" y="1324429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81780" lnSpcReduction="20000"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r>
                <a:rPr kumimoji="0" lang="en-US" altLang="ko-KR" sz="5566" b="1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문체부 훈민정음체"/>
                  <a:ea typeface="문체부 훈민정음체"/>
                  <a:cs typeface="+mn-cs"/>
                </a:rPr>
                <a:t>3</a:t>
              </a:r>
              <a:endParaRPr kumimoji="0" lang="ko-KR" altLang="en-US" sz="5566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문체부 훈민정음체"/>
                <a:ea typeface="문체부 훈민정음체"/>
                <a:cs typeface="+mn-cs"/>
              </a:endParaRPr>
            </a:p>
          </p:txBody>
        </p:sp>
        <p:pic>
          <p:nvPicPr>
            <p:cNvPr id="60" name="그림 7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61" name="그림 8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sp>
        <p:nvSpPr>
          <p:cNvPr id="63" name="직사각형 1"/>
          <p:cNvSpPr>
            <a:spLocks noGrp="1"/>
          </p:cNvSpPr>
          <p:nvPr/>
        </p:nvSpPr>
        <p:spPr>
          <a:xfrm>
            <a:off x="494616" y="216029"/>
            <a:ext cx="1824405" cy="93611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4400" b="0" i="0" u="none" strike="noStrike" kern="1200" cap="none" spc="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문체부 궁체 흘림체"/>
                <a:ea typeface="문체부 궁체 흘림체"/>
                <a:cs typeface="+mn-cs"/>
              </a:rPr>
              <a:t>목차</a:t>
            </a:r>
          </a:p>
        </p:txBody>
      </p:sp>
    </p:spTree>
    <p:extLst>
      <p:ext uri="{BB962C8B-B14F-4D97-AF65-F5344CB8AC3E}">
        <p14:creationId xmlns:p14="http://schemas.microsoft.com/office/powerpoint/2010/main" val="199653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4985" y="939283"/>
            <a:ext cx="9721555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2903" y="28577"/>
            <a:ext cx="1741636" cy="1302639"/>
          </a:xfrm>
          <a:prstGeom prst="rect">
            <a:avLst/>
          </a:prstGeom>
        </p:spPr>
      </p:pic>
      <p:sp>
        <p:nvSpPr>
          <p:cNvPr id="5" name="직사각형 5"/>
          <p:cNvSpPr/>
          <p:nvPr/>
        </p:nvSpPr>
        <p:spPr>
          <a:xfrm>
            <a:off x="694987" y="260607"/>
            <a:ext cx="637468" cy="79209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44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문체부 훈민정음체"/>
                <a:ea typeface="문체부 훈민정음체"/>
                <a:cs typeface="+mn-cs"/>
              </a:rPr>
              <a:t>1</a:t>
            </a:r>
          </a:p>
        </p:txBody>
      </p:sp>
      <p:sp>
        <p:nvSpPr>
          <p:cNvPr id="12" name=" 11"/>
          <p:cNvSpPr>
            <a:spLocks noGrp="1"/>
          </p:cNvSpPr>
          <p:nvPr/>
        </p:nvSpPr>
        <p:spPr>
          <a:xfrm>
            <a:off x="1876614" y="179740"/>
            <a:ext cx="6523708" cy="939784"/>
          </a:xfrm>
        </p:spPr>
        <p:txBody>
          <a:bodyPr vert="horz" lIns="91440" tIns="45720" rIns="91440" bIns="45720"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sz="3800" b="0" i="0" u="none" strike="noStrike" kern="1200" cap="none" spc="0" normalizeH="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의용수비대란</a:t>
            </a:r>
            <a:r>
              <a:rPr kumimoji="0" lang="en-US" altLang="ko-KR" sz="38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?</a:t>
            </a:r>
          </a:p>
        </p:txBody>
      </p:sp>
      <p:sp>
        <p:nvSpPr>
          <p:cNvPr id="13" name=" 12"/>
          <p:cNvSpPr>
            <a:spLocks noGrp="1"/>
          </p:cNvSpPr>
          <p:nvPr/>
        </p:nvSpPr>
        <p:spPr>
          <a:xfrm>
            <a:off x="239187" y="1309619"/>
            <a:ext cx="11952812" cy="4960939"/>
          </a:xfrm>
        </p:spPr>
        <p:txBody>
          <a:bodyPr vert="horz" lIns="91440" tIns="45720" rIns="91440" bIns="45720"/>
          <a:lstStyle>
            <a:lvl1pPr marL="266700" indent="-306700" algn="l" defTabSz="232257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Char char=""/>
              <a:defRPr kumimoji="0" sz="2400" b="0" i="0" u="none" strike="noStrike" kern="1200" cap="none" spc="0" normalizeH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 수호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1953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월 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20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~1956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12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월 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30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순수 민간조직</a:t>
            </a: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원래 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45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명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총 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33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명</a:t>
            </a: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+mn-ea"/>
                <a:cs typeface="+mn-cs"/>
                <a:hlinkClick r:id="rId4"/>
              </a:rPr>
              <a:t>https://www.youtube.com/watch?v=HcG0xoU2mBI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5328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4985" y="939283"/>
            <a:ext cx="9721555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2903" y="28577"/>
            <a:ext cx="1741636" cy="1302639"/>
          </a:xfrm>
          <a:prstGeom prst="rect">
            <a:avLst/>
          </a:prstGeom>
        </p:spPr>
      </p:pic>
      <p:sp>
        <p:nvSpPr>
          <p:cNvPr id="5" name="직사각형 5"/>
          <p:cNvSpPr/>
          <p:nvPr/>
        </p:nvSpPr>
        <p:spPr>
          <a:xfrm>
            <a:off x="694987" y="260607"/>
            <a:ext cx="637468" cy="79209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44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문체부 훈민정음체"/>
                <a:ea typeface="문체부 훈민정음체"/>
                <a:cs typeface="+mn-cs"/>
              </a:rPr>
              <a:t>1</a:t>
            </a:r>
          </a:p>
        </p:txBody>
      </p:sp>
      <p:sp>
        <p:nvSpPr>
          <p:cNvPr id="7" name=" 6"/>
          <p:cNvSpPr>
            <a:spLocks noGrp="1"/>
          </p:cNvSpPr>
          <p:nvPr/>
        </p:nvSpPr>
        <p:spPr>
          <a:xfrm>
            <a:off x="1656242" y="130052"/>
            <a:ext cx="8879519" cy="939784"/>
          </a:xfrm>
        </p:spPr>
        <p:txBody>
          <a:bodyPr vert="horz" lIns="91440" tIns="45720" rIns="91440" bIns="45720"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sz="3800" b="0" i="0" u="none" strike="noStrike" kern="1200" cap="none" spc="0" normalizeH="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의용수비대가 창설된 이유</a:t>
            </a:r>
          </a:p>
        </p:txBody>
      </p:sp>
      <p:sp>
        <p:nvSpPr>
          <p:cNvPr id="8" name=" 7"/>
          <p:cNvSpPr>
            <a:spLocks noGrp="1"/>
          </p:cNvSpPr>
          <p:nvPr/>
        </p:nvSpPr>
        <p:spPr>
          <a:xfrm>
            <a:off x="143039" y="1420472"/>
            <a:ext cx="11905925" cy="4960939"/>
          </a:xfrm>
        </p:spPr>
        <p:txBody>
          <a:bodyPr vert="horz" lIns="91440" tIns="45720" rIns="91440" bIns="45720"/>
          <a:lstStyle>
            <a:lvl1pPr marL="266700" indent="-306700" algn="l" defTabSz="232257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Char char=""/>
              <a:defRPr kumimoji="0" sz="2400" b="0" i="0" u="none" strike="noStrike" kern="1200" cap="none" spc="0" normalizeH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1952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월 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28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샌프란시스코 강화조약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주권 회복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</a:t>
            </a: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6</a:t>
            </a:r>
            <a:r>
              <a:rPr kumimoji="0" lang="ko-KR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∙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25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의 어려움을 틈탄 일본의 독도 침략</a:t>
            </a: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일본의 억지주장 차단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일본 어선의 독도 근해 어로 작업 방지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울릉도 주민의 생존권을 보호</a:t>
            </a: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자발적 의지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의병 의거</a:t>
            </a: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94985" y="1736765"/>
            <a:ext cx="11233560" cy="33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68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3175" y="302975"/>
            <a:ext cx="5082968" cy="62520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84608" y="476593"/>
            <a:ext cx="6811123" cy="615044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" y="476593"/>
            <a:ext cx="8438129" cy="615044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825000" y="0"/>
            <a:ext cx="736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30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4985" y="939283"/>
            <a:ext cx="9721555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2903" y="28577"/>
            <a:ext cx="1741636" cy="1302639"/>
          </a:xfrm>
          <a:prstGeom prst="rect">
            <a:avLst/>
          </a:prstGeom>
        </p:spPr>
      </p:pic>
      <p:sp>
        <p:nvSpPr>
          <p:cNvPr id="5" name="직사각형 5"/>
          <p:cNvSpPr/>
          <p:nvPr/>
        </p:nvSpPr>
        <p:spPr>
          <a:xfrm>
            <a:off x="694987" y="260607"/>
            <a:ext cx="637468" cy="79209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44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문체부 훈민정음체"/>
                <a:ea typeface="문체부 훈민정음체"/>
                <a:cs typeface="+mn-cs"/>
              </a:rPr>
              <a:t>1</a:t>
            </a:r>
          </a:p>
        </p:txBody>
      </p:sp>
      <p:sp>
        <p:nvSpPr>
          <p:cNvPr id="7" name=" 6"/>
          <p:cNvSpPr>
            <a:spLocks noGrp="1"/>
          </p:cNvSpPr>
          <p:nvPr/>
        </p:nvSpPr>
        <p:spPr>
          <a:xfrm>
            <a:off x="1775462" y="147661"/>
            <a:ext cx="8687492" cy="939784"/>
          </a:xfrm>
        </p:spPr>
        <p:txBody>
          <a:bodyPr vert="horz" lIns="91440" tIns="45720" rIns="91440" bIns="45720"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sz="3800" b="0" i="0" u="none" strike="noStrike" kern="1200" cap="none" spc="0" normalizeH="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의용수비대의 전체활동</a:t>
            </a:r>
          </a:p>
        </p:txBody>
      </p:sp>
      <p:sp>
        <p:nvSpPr>
          <p:cNvPr id="8" name=" 7"/>
          <p:cNvSpPr>
            <a:spLocks noGrp="1"/>
          </p:cNvSpPr>
          <p:nvPr/>
        </p:nvSpPr>
        <p:spPr>
          <a:xfrm>
            <a:off x="84518" y="1450303"/>
            <a:ext cx="12107483" cy="4960939"/>
          </a:xfrm>
        </p:spPr>
        <p:txBody>
          <a:bodyPr vert="horz" lIns="91440" tIns="45720" rIns="91440" bIns="45720"/>
          <a:lstStyle>
            <a:lvl1pPr marL="266700" indent="-306700" algn="l" defTabSz="232257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Char char=""/>
              <a:defRPr kumimoji="0" sz="2400" b="0" i="0" u="none" strike="noStrike" kern="1200" cap="none" spc="0" normalizeH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물골에 있는 서도에 야전용 대형 천막 설치</a:t>
            </a:r>
            <a:r>
              <a:rPr kumimoji="0" lang="en-US" altLang="ko-KR" sz="23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&amp;</a:t>
            </a:r>
            <a:r>
              <a:rPr kumimoji="0" lang="ko-KR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지휘본부와 국기게양대</a:t>
            </a: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endParaRPr kumimoji="0" lang="ko-KR" altLang="en-US" sz="23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독도리 암벽에 </a:t>
            </a:r>
            <a:r>
              <a:rPr kumimoji="0" lang="en-US" altLang="ko-KR" sz="23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한국령</a:t>
            </a:r>
            <a:r>
              <a:rPr kumimoji="0" lang="en-US" altLang="ko-KR" sz="23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韓國領</a:t>
            </a:r>
            <a:r>
              <a:rPr kumimoji="0" lang="en-US" altLang="ko-KR" sz="23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글자를 새김</a:t>
            </a: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None/>
              <a:tabLst/>
              <a:defRPr/>
            </a:pPr>
            <a:endParaRPr kumimoji="0" lang="ko-KR" altLang="en-US" sz="23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경비초사건립지원</a:t>
            </a: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목대포 제작</a:t>
            </a:r>
            <a:r>
              <a:rPr kumimoji="0" lang="en-US" altLang="ko-KR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&amp;</a:t>
            </a: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 순시선 격퇴</a:t>
            </a: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endParaRPr kumimoji="0" lang="en-US" altLang="ko-KR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불법침입 일본순시선 격퇴</a:t>
            </a: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780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4985" y="939283"/>
            <a:ext cx="9721555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2903" y="28577"/>
            <a:ext cx="1741636" cy="1302639"/>
          </a:xfrm>
          <a:prstGeom prst="rect">
            <a:avLst/>
          </a:prstGeom>
        </p:spPr>
      </p:pic>
      <p:sp>
        <p:nvSpPr>
          <p:cNvPr id="5" name="직사각형 5"/>
          <p:cNvSpPr/>
          <p:nvPr/>
        </p:nvSpPr>
        <p:spPr>
          <a:xfrm>
            <a:off x="694987" y="260607"/>
            <a:ext cx="637468" cy="79209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44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문체부 훈민정음체"/>
                <a:ea typeface="문체부 훈민정음체"/>
                <a:cs typeface="+mn-cs"/>
              </a:rPr>
              <a:t>1</a:t>
            </a:r>
          </a:p>
        </p:txBody>
      </p:sp>
      <p:sp>
        <p:nvSpPr>
          <p:cNvPr id="7" name=" 6"/>
          <p:cNvSpPr>
            <a:spLocks noGrp="1"/>
          </p:cNvSpPr>
          <p:nvPr/>
        </p:nvSpPr>
        <p:spPr>
          <a:xfrm>
            <a:off x="1583375" y="130052"/>
            <a:ext cx="10127692" cy="939784"/>
          </a:xfrm>
        </p:spPr>
        <p:txBody>
          <a:bodyPr vert="horz" lIns="91440" tIns="45720" rIns="91440" bIns="45720"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sz="3800" b="0" i="0" u="none" strike="noStrike" kern="1200" cap="none" spc="0" normalizeH="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주요활동 사진</a:t>
            </a:r>
            <a:endParaRPr kumimoji="0" lang="en-US" altLang="ko-KR" sz="3800" b="0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</p:txBody>
      </p:sp>
      <p:pic>
        <p:nvPicPr>
          <p:cNvPr id="8" name="그림 7"/>
          <p:cNvPicPr/>
          <p:nvPr/>
        </p:nvPicPr>
        <p:blipFill rotWithShape="1">
          <a:blip r:embed="rId4">
            <a:lum/>
          </a:blip>
          <a:srcRect/>
          <a:stretch>
            <a:fillRect/>
          </a:stretch>
        </p:blipFill>
        <p:spPr>
          <a:xfrm>
            <a:off x="112922" y="1563245"/>
            <a:ext cx="4062812" cy="4578257"/>
          </a:xfrm>
          <a:prstGeom prst="rect">
            <a:avLst/>
          </a:prstGeom>
        </p:spPr>
      </p:pic>
      <p:pic>
        <p:nvPicPr>
          <p:cNvPr id="9" name="그림 8"/>
          <p:cNvPicPr/>
          <p:nvPr/>
        </p:nvPicPr>
        <p:blipFill rotWithShape="1">
          <a:blip r:embed="rId5">
            <a:lum/>
          </a:blip>
          <a:srcRect/>
          <a:stretch>
            <a:fillRect/>
          </a:stretch>
        </p:blipFill>
        <p:spPr>
          <a:xfrm>
            <a:off x="8304308" y="1563245"/>
            <a:ext cx="3774773" cy="457825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175734" y="1550568"/>
            <a:ext cx="4128575" cy="457825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884539" y="1331213"/>
            <a:ext cx="8307157" cy="44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51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4985" y="939283"/>
            <a:ext cx="9721555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2903" y="28577"/>
            <a:ext cx="1741636" cy="1302639"/>
          </a:xfrm>
          <a:prstGeom prst="rect">
            <a:avLst/>
          </a:prstGeom>
        </p:spPr>
      </p:pic>
      <p:sp>
        <p:nvSpPr>
          <p:cNvPr id="5" name="직사각형 5"/>
          <p:cNvSpPr/>
          <p:nvPr/>
        </p:nvSpPr>
        <p:spPr>
          <a:xfrm>
            <a:off x="694987" y="260607"/>
            <a:ext cx="637468" cy="79209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44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문체부 훈민정음체"/>
                <a:ea typeface="문체부 훈민정음체"/>
                <a:cs typeface="+mn-cs"/>
              </a:rPr>
              <a:t>1</a:t>
            </a:r>
          </a:p>
        </p:txBody>
      </p:sp>
      <p:sp>
        <p:nvSpPr>
          <p:cNvPr id="7" name=" 6"/>
          <p:cNvSpPr>
            <a:spLocks noGrp="1"/>
          </p:cNvSpPr>
          <p:nvPr/>
        </p:nvSpPr>
        <p:spPr>
          <a:xfrm>
            <a:off x="1487362" y="100227"/>
            <a:ext cx="10415732" cy="939784"/>
          </a:xfrm>
        </p:spPr>
        <p:txBody>
          <a:bodyPr vert="horz" lIns="91440" tIns="45720" rIns="91440" bIns="45720"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sz="3800" b="0" i="0" u="none" strike="noStrike" kern="1200" cap="none" spc="0" normalizeH="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주요활동 사진</a:t>
            </a:r>
            <a:endParaRPr kumimoji="0" lang="en-US" altLang="ko-KR" sz="3800" b="0" i="0" u="none" strike="noStrike" kern="1200" cap="none" spc="0" normalizeH="0" baseline="0" noProof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j-cs"/>
            </a:endParaRPr>
          </a:p>
        </p:txBody>
      </p:sp>
      <p:pic>
        <p:nvPicPr>
          <p:cNvPr id="8" name="그림 7"/>
          <p:cNvPicPr/>
          <p:nvPr/>
        </p:nvPicPr>
        <p:blipFill rotWithShape="1">
          <a:blip r:embed="rId4">
            <a:lum/>
          </a:blip>
          <a:srcRect/>
          <a:stretch>
            <a:fillRect/>
          </a:stretch>
        </p:blipFill>
        <p:spPr>
          <a:xfrm>
            <a:off x="360062" y="1402869"/>
            <a:ext cx="11471879" cy="418607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032000" y="1185865"/>
            <a:ext cx="8128000" cy="44862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765288" y="888870"/>
            <a:ext cx="8661427" cy="508026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94987" y="196849"/>
            <a:ext cx="11006665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90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4985" y="939283"/>
            <a:ext cx="9721555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2903" y="28577"/>
            <a:ext cx="1741636" cy="1302639"/>
          </a:xfrm>
          <a:prstGeom prst="rect">
            <a:avLst/>
          </a:prstGeom>
        </p:spPr>
      </p:pic>
      <p:sp>
        <p:nvSpPr>
          <p:cNvPr id="5" name="직사각형 5"/>
          <p:cNvSpPr/>
          <p:nvPr/>
        </p:nvSpPr>
        <p:spPr>
          <a:xfrm>
            <a:off x="694987" y="260607"/>
            <a:ext cx="637468" cy="792099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44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문체부 훈민정음체"/>
                <a:ea typeface="문체부 훈민정음체"/>
                <a:cs typeface="+mn-cs"/>
              </a:rPr>
              <a:t>1</a:t>
            </a:r>
          </a:p>
        </p:txBody>
      </p:sp>
      <p:sp>
        <p:nvSpPr>
          <p:cNvPr id="7" name=" 6"/>
          <p:cNvSpPr>
            <a:spLocks noGrp="1"/>
          </p:cNvSpPr>
          <p:nvPr/>
        </p:nvSpPr>
        <p:spPr>
          <a:xfrm>
            <a:off x="1679387" y="139984"/>
            <a:ext cx="8399452" cy="939784"/>
          </a:xfrm>
        </p:spPr>
        <p:txBody>
          <a:bodyPr vert="horz" lIns="91440" tIns="45720" rIns="91440" bIns="45720"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sz="3800" b="0" i="0" u="none" strike="noStrike" kern="1200" cap="none" spc="0" normalizeH="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j-cs"/>
              </a:rPr>
              <a:t>의용수비대의 주요 업적</a:t>
            </a:r>
          </a:p>
        </p:txBody>
      </p:sp>
      <p:sp>
        <p:nvSpPr>
          <p:cNvPr id="8" name=" 7"/>
          <p:cNvSpPr>
            <a:spLocks noGrp="1"/>
          </p:cNvSpPr>
          <p:nvPr/>
        </p:nvSpPr>
        <p:spPr>
          <a:xfrm>
            <a:off x="623241" y="1557555"/>
            <a:ext cx="9721555" cy="4960939"/>
          </a:xfrm>
        </p:spPr>
        <p:txBody>
          <a:bodyPr vert="horz" lIns="91440" tIns="45720" rIns="91440" bIns="45720"/>
          <a:lstStyle>
            <a:lvl1pPr marL="266700" indent="-306700" algn="l" defTabSz="232257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Char char=""/>
              <a:defRPr kumimoji="0" sz="2400" b="0" i="0" u="none" strike="noStrike" kern="1200" cap="none" spc="0" normalizeH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일본 순시선의 어로활동 방해 원천봉쇄</a:t>
            </a: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독도에 영토표식 영구히 설치</a:t>
            </a: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정부의 독도 영토주권 강화 적극지원</a:t>
            </a: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66700" marR="0" lvl="0" indent="-306700" algn="l" defTabSz="23225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Pct val="80000"/>
              <a:buFont typeface="Wingdings 3"/>
              <a:buChar char="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경찰의 독도경비대 설치의 토대마련</a:t>
            </a:r>
          </a:p>
        </p:txBody>
      </p:sp>
    </p:spTree>
    <p:extLst>
      <p:ext uri="{BB962C8B-B14F-4D97-AF65-F5344CB8AC3E}">
        <p14:creationId xmlns:p14="http://schemas.microsoft.com/office/powerpoint/2010/main" val="646141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와이드스크린</PresentationFormat>
  <Paragraphs>66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맑은 고딕</vt:lpstr>
      <vt:lpstr>문체부 궁체 흘림체</vt:lpstr>
      <vt:lpstr>문체부 훈민정음체</vt:lpstr>
      <vt:lpstr>한컴 백제 M</vt:lpstr>
      <vt:lpstr>Arial</vt:lpstr>
      <vt:lpstr>Wingdings 3</vt:lpstr>
      <vt:lpstr>5_Office 테마</vt:lpstr>
      <vt:lpstr>독도를 지킨 33인의 영웅, 의용수비대를 아십니까?</vt:lpstr>
      <vt:lpstr>처음: 의용수비대의 정의, 창설 이유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 세훈</dc:creator>
  <cp:lastModifiedBy>오 세훈</cp:lastModifiedBy>
  <cp:revision>7</cp:revision>
  <dcterms:created xsi:type="dcterms:W3CDTF">2019-09-29T09:13:17Z</dcterms:created>
  <dcterms:modified xsi:type="dcterms:W3CDTF">2019-09-29T09:57:33Z</dcterms:modified>
</cp:coreProperties>
</file>