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62" r:id="rId6"/>
    <p:sldId id="261" r:id="rId7"/>
    <p:sldId id="260" r:id="rId8"/>
    <p:sldId id="259" r:id="rId9"/>
    <p:sldId id="258" r:id="rId10"/>
    <p:sldId id="266" r:id="rId11"/>
    <p:sldId id="257" r:id="rId12"/>
    <p:sldId id="267" r:id="rId13"/>
    <p:sldId id="268" r:id="rId14"/>
    <p:sldId id="276" r:id="rId15"/>
    <p:sldId id="277" r:id="rId16"/>
    <p:sldId id="278" r:id="rId17"/>
    <p:sldId id="275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240"/>
    <a:srgbClr val="FF81B6"/>
    <a:srgbClr val="4472C4"/>
    <a:srgbClr val="3F3F3F"/>
    <a:srgbClr val="E4B698"/>
    <a:srgbClr val="E3C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ACA4D9-A8F2-4E3F-A47D-993933087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1A0110F-188C-4023-AA43-C78FF9ECE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902D95-48FA-481D-A93B-AFEA9005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DAD920-A621-4FBD-A1F3-69108422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4A9B1-C0EC-4475-B5A0-0A2AA8EB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08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C50A45-64B0-4035-8426-44F084B1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24B2963-0038-4194-9CFF-25BBC4365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4D5D0F-9B08-4AA2-B708-69D7AA6F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A9043B-5F8B-4116-9063-4BCF3544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22E896-5BE3-42F7-BC6E-915F4B76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05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3CAA45-D610-4C39-8BF5-8124D1E11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2292ACC-0E03-4985-B77A-F9C006D60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C580BB-2427-4948-A3F0-AF0615B6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C08FF3-789A-4F98-AC25-4449D8EA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276081-9BFC-4694-8862-58A75B49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1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0A185E-0A8B-4B49-8C4B-22E4D9A0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B535F6-48BA-48CD-9A9E-C4338DD16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ECF415-CB8A-4836-9CA4-BCCB14F0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98B51D-2C14-42FD-B319-0DBB62C0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0BCBC0-22DB-4FB6-B3D8-BEA4AB6B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79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53DBCB-5A83-4411-949F-0339F881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D1AF78-94DB-4908-BAA7-A359A3D9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8D4D8F-0192-4035-B027-E9CAA673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850A9-2983-40B5-8D7E-44058A90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3FE5D-1382-49CC-8A80-B21F3BB2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55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B3236-83C7-45C6-AB5E-5ACD7CD3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21F2C0-829F-4768-A3D1-0DA3372A4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3C9419-5BF1-422B-967C-B05A85253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AD97D2-767C-438B-A579-986CD4C3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38CCA5-DF74-41B4-B867-6C6248C9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695B02-532D-4CFE-AF24-F7D204B4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0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00704F-2872-4E36-A686-EA98D526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29554F-481B-42FE-9E0E-342CA12C0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35D525-CE86-4770-A2D9-72456FB4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9F0D9CE-8C13-4098-A1D9-B84FDE430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0B9BE40-34FC-4F7C-A93F-0962C58A0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BF4C9E-5F1A-45A1-8914-C635F951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F2FAFD0-0E16-4FDB-9E2B-7C9B0FB7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E821A46-5F23-48ED-8E8B-25F17F04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60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BA2B7F-82B9-4C2C-A2C3-00776A24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A8DDC50-D588-48A6-9772-E0E4B3F1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71CA9A-48FE-46B4-8190-8D8FC652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AB333E-0BFC-4FE4-B481-DD7F83BC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98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893E64-66AB-4C22-AC38-2FC2219B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DBC0B8B-1D08-4EAA-B8F5-71D5D94A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AAE3E0-8486-4B00-B2AA-473C656B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73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B8CF1D-D237-4FA3-B9D7-DA3ACE52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5BB2A9-1557-4B6A-B0BA-255343850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2C3A6EF-58BE-469F-B55A-CA1A340CC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AEE573-CB57-445A-AB24-D1DF9AE0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5D5F79-C885-4F34-BC72-17833BA5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2003BC-FA03-4ED2-9C7D-3857D333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89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B5B792-486D-4040-ACBF-131AB510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DDCB9D7-6491-4A41-93AF-1AECC598E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2E0D8C-75FC-4018-B6CC-08F6AD8D9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A9577C-2532-49D3-B2A2-27304C2C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2DDD011-1D70-46AA-9328-61D8321F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20B735-2FF6-490F-9D01-BF191911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36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0FA72B-F843-405C-ADE2-E1272EBC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429315-F56F-40C3-A111-2FDF4CBA8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07C292-9921-4379-B200-2CCCD59AC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FB1C-15E5-47F0-8593-4B753927FBD0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0C0E4-04F6-4FB2-A717-31A07D32C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2B46CF-C5AC-474A-9DF8-6F79363AB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DA91-0C70-46EF-9290-58BD3264C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0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11.pn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4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45.gif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microsoft.com/office/2007/relationships/hdphoto" Target="../media/hdphoto8.wdp"/><Relationship Id="rId4" Type="http://schemas.openxmlformats.org/officeDocument/2006/relationships/image" Target="../media/image47.jpg"/><Relationship Id="rId9" Type="http://schemas.openxmlformats.org/officeDocument/2006/relationships/image" Target="../media/image33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g"/><Relationship Id="rId7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dxgM6mXRTU?feature=oembed" TargetMode="External"/><Relationship Id="rId6" Type="http://schemas.openxmlformats.org/officeDocument/2006/relationships/image" Target="../media/image64.jp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63.pn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9.jpg"/><Relationship Id="rId7" Type="http://schemas.openxmlformats.org/officeDocument/2006/relationships/image" Target="../media/image56.png"/><Relationship Id="rId12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11" Type="http://schemas.openxmlformats.org/officeDocument/2006/relationships/image" Target="../media/image72.png"/><Relationship Id="rId5" Type="http://schemas.openxmlformats.org/officeDocument/2006/relationships/image" Target="../media/image70.jp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fif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76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microsoft.com/office/2007/relationships/hdphoto" Target="../media/hdphoto4.wdp"/><Relationship Id="rId5" Type="http://schemas.openxmlformats.org/officeDocument/2006/relationships/image" Target="../media/image12.jpg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jp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jpg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9.png"/><Relationship Id="rId5" Type="http://schemas.openxmlformats.org/officeDocument/2006/relationships/image" Target="../media/image26.jpg"/><Relationship Id="rId10" Type="http://schemas.openxmlformats.org/officeDocument/2006/relationships/image" Target="../media/image7.png"/><Relationship Id="rId4" Type="http://schemas.openxmlformats.org/officeDocument/2006/relationships/image" Target="../media/image25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8.wdp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73632297-F4BD-417F-9A46-FF0C909B7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 r="2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0A476B0-BF31-4D42-9B1E-8C71CFFDA50A}"/>
              </a:ext>
            </a:extLst>
          </p:cNvPr>
          <p:cNvSpPr/>
          <p:nvPr/>
        </p:nvSpPr>
        <p:spPr>
          <a:xfrm>
            <a:off x="7164236" y="330460"/>
            <a:ext cx="45833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현대 일본</a:t>
            </a:r>
            <a:endParaRPr lang="en-US" altLang="ko-KR" sz="54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ko-KR" altLang="en-US" sz="5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경제의</a:t>
            </a:r>
            <a:endParaRPr lang="en-US" altLang="ko-KR" sz="54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ko-KR" altLang="en-US" sz="5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장점과 </a:t>
            </a:r>
            <a:r>
              <a:rPr lang="ko-KR" alt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문제</a:t>
            </a:r>
            <a:r>
              <a:rPr lang="ko-KR" altLang="en-US" sz="5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점</a:t>
            </a:r>
            <a:endParaRPr lang="ko-KR" altLang="en-US" sz="54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E417A-4FFE-4C8E-87B0-12505B661295}"/>
              </a:ext>
            </a:extLst>
          </p:cNvPr>
          <p:cNvSpPr txBox="1"/>
          <p:nvPr/>
        </p:nvSpPr>
        <p:spPr>
          <a:xfrm>
            <a:off x="8008731" y="4392650"/>
            <a:ext cx="33925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21401784</a:t>
            </a:r>
            <a:br>
              <a:rPr lang="en-US" altLang="ko-KR" sz="32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ko-KR" altLang="en-US" sz="3200" b="1" cap="none" spc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일본어일본학과</a:t>
            </a:r>
            <a:br>
              <a:rPr lang="en-US" altLang="ko-KR" sz="32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ko-KR" altLang="en-US" sz="32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정지훈</a:t>
            </a:r>
            <a:br>
              <a:rPr lang="en-US" altLang="ko-KR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</a:b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81561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4B3F4C4-8CC5-4C46-8BB0-35130CC55BE1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3.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한계</a:t>
            </a:r>
            <a:endParaRPr lang="ko-KR" altLang="en-US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4B66A-70A2-4C9B-8E95-A554C66151F9}"/>
              </a:ext>
            </a:extLst>
          </p:cNvPr>
          <p:cNvSpPr txBox="1"/>
          <p:nvPr/>
        </p:nvSpPr>
        <p:spPr>
          <a:xfrm>
            <a:off x="227506" y="3643348"/>
            <a:ext cx="440391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디플레이션 해결위한</a:t>
            </a:r>
            <a:endParaRPr lang="en-US" altLang="ko-KR" sz="2600" b="1" dirty="0">
              <a:solidFill>
                <a:srgbClr val="000000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의도적 물가상승의 결과</a:t>
            </a:r>
            <a:endParaRPr lang="ko-KR" alt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8E17F-2703-4B3A-B136-618029501644}"/>
              </a:ext>
            </a:extLst>
          </p:cNvPr>
          <p:cNvSpPr txBox="1"/>
          <p:nvPr/>
        </p:nvSpPr>
        <p:spPr>
          <a:xfrm>
            <a:off x="569061" y="6321124"/>
            <a:ext cx="27888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서민생활에 영향</a:t>
            </a:r>
            <a:endParaRPr lang="ko-KR" alt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64CAD3-D11F-479D-9C65-6CB85140BB2F}"/>
              </a:ext>
            </a:extLst>
          </p:cNvPr>
          <p:cNvSpPr txBox="1"/>
          <p:nvPr/>
        </p:nvSpPr>
        <p:spPr>
          <a:xfrm>
            <a:off x="668927" y="5337972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당장의 물가상승</a:t>
            </a:r>
            <a:endParaRPr lang="ko-KR" altLang="en-US" sz="26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43D8E37-FC28-4765-BB0C-70D1108246AC}"/>
              </a:ext>
            </a:extLst>
          </p:cNvPr>
          <p:cNvCxnSpPr>
            <a:cxnSpLocks/>
          </p:cNvCxnSpPr>
          <p:nvPr/>
        </p:nvCxnSpPr>
        <p:spPr>
          <a:xfrm>
            <a:off x="4029739" y="627010"/>
            <a:ext cx="0" cy="6241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화살표 03 | 무료 클립 아트 | illustAC">
            <a:extLst>
              <a:ext uri="{FF2B5EF4-FFF2-40B4-BE49-F238E27FC236}">
                <a16:creationId xmlns:a16="http://schemas.microsoft.com/office/drawing/2014/main" id="{642E587C-3C13-4F1A-BBE2-D73D40A5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73863" y="3417184"/>
            <a:ext cx="704666" cy="9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F74627-C75E-45C6-96DC-3A63A915F98A}"/>
              </a:ext>
            </a:extLst>
          </p:cNvPr>
          <p:cNvSpPr txBox="1"/>
          <p:nvPr/>
        </p:nvSpPr>
        <p:spPr>
          <a:xfrm>
            <a:off x="5833508" y="5159683"/>
            <a:ext cx="5076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日本</a:t>
            </a:r>
            <a:r>
              <a:rPr lang="ko-KR" altLang="en-US" sz="28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국민들의</a:t>
            </a:r>
            <a:endParaRPr lang="ko-KR" alt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383CA4-3202-4ED8-9D00-5F4107580335}"/>
              </a:ext>
            </a:extLst>
          </p:cNvPr>
          <p:cNvSpPr txBox="1"/>
          <p:nvPr/>
        </p:nvSpPr>
        <p:spPr>
          <a:xfrm>
            <a:off x="4598787" y="3835252"/>
            <a:ext cx="736570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2019</a:t>
            </a:r>
            <a:r>
              <a:rPr lang="ko-KR" altLang="en-US" sz="27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년 </a:t>
            </a:r>
            <a:r>
              <a:rPr lang="en-US" altLang="ko-KR" sz="27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10</a:t>
            </a:r>
            <a:r>
              <a:rPr lang="ko-KR" altLang="en-US" sz="27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월부터 소비세 </a:t>
            </a:r>
            <a:r>
              <a:rPr lang="en-US" altLang="ko-KR" sz="27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8%</a:t>
            </a:r>
            <a:r>
              <a:rPr lang="ko-KR" altLang="en-US" sz="27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에서 </a:t>
            </a:r>
            <a:r>
              <a:rPr lang="en-US" altLang="ko-KR" sz="27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10%</a:t>
            </a:r>
            <a:r>
              <a:rPr lang="ko-KR" altLang="en-US" sz="27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로 인상</a:t>
            </a:r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305E-3154-44AE-AAA1-841527D062C8}"/>
              </a:ext>
            </a:extLst>
          </p:cNvPr>
          <p:cNvSpPr txBox="1"/>
          <p:nvPr/>
        </p:nvSpPr>
        <p:spPr>
          <a:xfrm>
            <a:off x="7081129" y="5683351"/>
            <a:ext cx="3320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극심한 반발이 생성</a:t>
            </a:r>
            <a:endParaRPr lang="ko-KR" altLang="en-US" sz="2800" dirty="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8A257E6-AC0E-4C3F-930B-2B6A707EB647}"/>
              </a:ext>
            </a:extLst>
          </p:cNvPr>
          <p:cNvCxnSpPr>
            <a:cxnSpLocks/>
          </p:cNvCxnSpPr>
          <p:nvPr/>
        </p:nvCxnSpPr>
        <p:spPr>
          <a:xfrm>
            <a:off x="8208334" y="4327893"/>
            <a:ext cx="0" cy="5279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240A100-B616-4770-A416-6181ADB1DC68}"/>
              </a:ext>
            </a:extLst>
          </p:cNvPr>
          <p:cNvSpPr/>
          <p:nvPr/>
        </p:nvSpPr>
        <p:spPr>
          <a:xfrm>
            <a:off x="6007621" y="4996249"/>
            <a:ext cx="4309282" cy="12618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0E8A793-228B-4E91-834D-3B109DEEF926}"/>
              </a:ext>
            </a:extLst>
          </p:cNvPr>
          <p:cNvSpPr/>
          <p:nvPr/>
        </p:nvSpPr>
        <p:spPr>
          <a:xfrm>
            <a:off x="4095669" y="1027585"/>
            <a:ext cx="7983057" cy="26643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5AE922-6533-476D-BE33-83155544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0" y="995873"/>
            <a:ext cx="3495591" cy="2478795"/>
          </a:xfrm>
          <a:prstGeom prst="rect">
            <a:avLst/>
          </a:prstGeom>
        </p:spPr>
      </p:pic>
      <p:pic>
        <p:nvPicPr>
          <p:cNvPr id="23" name="그림 22" descr="중지, 표지판, 그리기, 음식이(가) 표시된 사진&#10;&#10;자동 생성된 설명">
            <a:extLst>
              <a:ext uri="{FF2B5EF4-FFF2-40B4-BE49-F238E27FC236}">
                <a16:creationId xmlns:a16="http://schemas.microsoft.com/office/drawing/2014/main" id="{CABEE570-9BDA-486B-BABF-F529122D9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66" y="4591875"/>
            <a:ext cx="1472141" cy="667040"/>
          </a:xfrm>
          <a:prstGeom prst="rect">
            <a:avLst/>
          </a:prstGeom>
        </p:spPr>
      </p:pic>
      <p:pic>
        <p:nvPicPr>
          <p:cNvPr id="8" name="그림 7" descr="텍스트, 신문, 표지판이(가) 표시된 사진&#10;&#10;자동 생성된 설명">
            <a:extLst>
              <a:ext uri="{FF2B5EF4-FFF2-40B4-BE49-F238E27FC236}">
                <a16:creationId xmlns:a16="http://schemas.microsoft.com/office/drawing/2014/main" id="{F6F58744-4AB5-41D9-A1B5-B829AA66D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41" y="1230846"/>
            <a:ext cx="3856966" cy="227907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E9FD1A-839A-4D7B-AE0B-D675A50DA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7" y="1230846"/>
            <a:ext cx="3798694" cy="2279071"/>
          </a:xfrm>
          <a:prstGeom prst="rect">
            <a:avLst/>
          </a:prstGeom>
        </p:spPr>
      </p:pic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5C3F936-0947-40B5-BAD3-5AAC0CE76EC4}"/>
              </a:ext>
            </a:extLst>
          </p:cNvPr>
          <p:cNvCxnSpPr>
            <a:cxnSpLocks/>
          </p:cNvCxnSpPr>
          <p:nvPr/>
        </p:nvCxnSpPr>
        <p:spPr>
          <a:xfrm>
            <a:off x="1963478" y="5784112"/>
            <a:ext cx="6670" cy="3848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EEF87452-1556-4FA0-96E7-11BFFE7E2D80}"/>
              </a:ext>
            </a:extLst>
          </p:cNvPr>
          <p:cNvSpPr/>
          <p:nvPr/>
        </p:nvSpPr>
        <p:spPr>
          <a:xfrm>
            <a:off x="530438" y="5378182"/>
            <a:ext cx="2879420" cy="141794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  <p:bldP spid="13" grpId="0"/>
      <p:bldP spid="15" grpId="0"/>
      <p:bldP spid="17" grpId="0"/>
      <p:bldP spid="10" grpId="0" animBg="1"/>
      <p:bldP spid="1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39B85FBA-6FA6-492B-A31A-6FBAC279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10" y="2003978"/>
            <a:ext cx="2294391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F5F89C0A-E887-4DCF-A2C1-AFDD5417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05" y="3993853"/>
            <a:ext cx="6786641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A7A85-563D-4002-87C9-F16E3FD47C83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3.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한계</a:t>
            </a:r>
            <a:endParaRPr lang="ko-KR" alt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8BF1A-6A6A-4BA9-9416-44ABFC6DDB2D}"/>
              </a:ext>
            </a:extLst>
          </p:cNvPr>
          <p:cNvSpPr txBox="1"/>
          <p:nvPr/>
        </p:nvSpPr>
        <p:spPr>
          <a:xfrm>
            <a:off x="224044" y="766242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아베노믹스는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과대평가라는 비판</a:t>
            </a:r>
            <a:endParaRPr lang="ko-KR" altLang="en-US" sz="2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ABBBB83-E493-44DE-90C1-279085AA8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6" y="1601253"/>
            <a:ext cx="3805056" cy="20781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9125EA-90FE-46FF-AE69-6AD320555CD4}"/>
              </a:ext>
            </a:extLst>
          </p:cNvPr>
          <p:cNvSpPr txBox="1"/>
          <p:nvPr/>
        </p:nvSpPr>
        <p:spPr>
          <a:xfrm>
            <a:off x="5243283" y="1646229"/>
            <a:ext cx="61693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이후 일본 경제 성장률</a:t>
            </a:r>
            <a:endParaRPr lang="ko-KR" altLang="en-US" sz="2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45C528-2431-451A-888B-BAC61613A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44" y="1011954"/>
            <a:ext cx="5614098" cy="443164"/>
          </a:xfrm>
          <a:prstGeom prst="rect">
            <a:avLst/>
          </a:prstGeom>
        </p:spPr>
      </p:pic>
      <p:pic>
        <p:nvPicPr>
          <p:cNvPr id="14" name="그림 13" descr="그리기이(가) 표시된 사진&#10;&#10;자동 생성된 설명">
            <a:extLst>
              <a:ext uri="{FF2B5EF4-FFF2-40B4-BE49-F238E27FC236}">
                <a16:creationId xmlns:a16="http://schemas.microsoft.com/office/drawing/2014/main" id="{AF07A8FA-9170-40F2-933F-66295624E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718">
            <a:off x="4568455" y="1659453"/>
            <a:ext cx="535894" cy="4340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200B43-BDD8-4950-90BF-BDB3B47139B4}"/>
              </a:ext>
            </a:extLst>
          </p:cNvPr>
          <p:cNvSpPr txBox="1"/>
          <p:nvPr/>
        </p:nvSpPr>
        <p:spPr>
          <a:xfrm>
            <a:off x="5912463" y="2259311"/>
            <a:ext cx="30231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/>
              <a:t>연 평균 </a:t>
            </a:r>
            <a:r>
              <a:rPr lang="en-US" altLang="ko-KR" sz="2600" b="1" dirty="0"/>
              <a:t>1.2%</a:t>
            </a:r>
            <a:endParaRPr lang="ko-KR" altLang="en-US" sz="2600" b="1" dirty="0"/>
          </a:p>
        </p:txBody>
      </p:sp>
      <p:sp>
        <p:nvSpPr>
          <p:cNvPr id="18" name="화살표: 위로 굽음 17">
            <a:extLst>
              <a:ext uri="{FF2B5EF4-FFF2-40B4-BE49-F238E27FC236}">
                <a16:creationId xmlns:a16="http://schemas.microsoft.com/office/drawing/2014/main" id="{9CA58125-ECD5-4695-986C-2BF1E978A62F}"/>
              </a:ext>
            </a:extLst>
          </p:cNvPr>
          <p:cNvSpPr/>
          <p:nvPr/>
        </p:nvSpPr>
        <p:spPr>
          <a:xfrm rot="16200000" flipH="1" flipV="1">
            <a:off x="5284925" y="2240461"/>
            <a:ext cx="492444" cy="427138"/>
          </a:xfrm>
          <a:prstGeom prst="bentUpArrow">
            <a:avLst>
              <a:gd name="adj1" fmla="val 29462"/>
              <a:gd name="adj2" fmla="val 37743"/>
              <a:gd name="adj3" fmla="val 3675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F13F-0107-4568-BDC0-EB01AA302190}"/>
              </a:ext>
            </a:extLst>
          </p:cNvPr>
          <p:cNvSpPr txBox="1"/>
          <p:nvPr/>
        </p:nvSpPr>
        <p:spPr>
          <a:xfrm>
            <a:off x="5084503" y="3127725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/>
              <a:t>공격적인 재정 지출에 비해 성과가 미미</a:t>
            </a:r>
            <a:endParaRPr lang="ko-KR" altLang="en-US" sz="2600" dirty="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DD9B1F8-0120-42DE-909E-575F859FA79E}"/>
              </a:ext>
            </a:extLst>
          </p:cNvPr>
          <p:cNvSpPr/>
          <p:nvPr/>
        </p:nvSpPr>
        <p:spPr>
          <a:xfrm>
            <a:off x="5243283" y="1601253"/>
            <a:ext cx="5422144" cy="49244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125EF81A-EB54-48CC-A476-F87BAAE837DD}"/>
              </a:ext>
            </a:extLst>
          </p:cNvPr>
          <p:cNvSpPr/>
          <p:nvPr/>
        </p:nvSpPr>
        <p:spPr>
          <a:xfrm>
            <a:off x="5084503" y="3063892"/>
            <a:ext cx="6006724" cy="49244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 descr="표지판이(가) 표시된 사진&#10;&#10;자동 생성된 설명">
            <a:extLst>
              <a:ext uri="{FF2B5EF4-FFF2-40B4-BE49-F238E27FC236}">
                <a16:creationId xmlns:a16="http://schemas.microsoft.com/office/drawing/2014/main" id="{53C3AF08-65A8-4566-884E-0A57BFA38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82" y="2486869"/>
            <a:ext cx="1360857" cy="1360857"/>
          </a:xfrm>
          <a:prstGeom prst="rect">
            <a:avLst/>
          </a:prstGeom>
        </p:spPr>
      </p:pic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C96DB18A-F0F2-43B0-8530-51D12CCC0EAB}"/>
              </a:ext>
            </a:extLst>
          </p:cNvPr>
          <p:cNvCxnSpPr/>
          <p:nvPr/>
        </p:nvCxnSpPr>
        <p:spPr>
          <a:xfrm flipV="1">
            <a:off x="0" y="3789880"/>
            <a:ext cx="12192000" cy="146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12C504-D869-4547-95B5-E11FD30353B1}"/>
              </a:ext>
            </a:extLst>
          </p:cNvPr>
          <p:cNvSpPr txBox="1"/>
          <p:nvPr/>
        </p:nvSpPr>
        <p:spPr>
          <a:xfrm>
            <a:off x="4397702" y="4299610"/>
            <a:ext cx="63957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공격적인 재정 지출로 국가 채무 급상승</a:t>
            </a:r>
            <a:endParaRPr lang="ko-KR" altLang="en-US" sz="2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AA1DAC-9DCC-4C4C-9280-DBC542227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0" y="4154502"/>
            <a:ext cx="3017222" cy="2297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E77B823-2739-4EB1-A488-E3AFDE6AC7C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4999">
            <a:off x="4531433" y="4772952"/>
            <a:ext cx="618735" cy="618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E049B29-8167-4FF0-A80D-485991E55221}"/>
              </a:ext>
            </a:extLst>
          </p:cNvPr>
          <p:cNvSpPr txBox="1"/>
          <p:nvPr/>
        </p:nvSpPr>
        <p:spPr>
          <a:xfrm>
            <a:off x="5084503" y="5057115"/>
            <a:ext cx="67140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원래부터 골칫거리 였던 일본의 국가 채무</a:t>
            </a:r>
            <a:endParaRPr lang="ko-KR" altLang="en-US" sz="26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07BC054-A0DC-4637-8EE0-260CE4BA9253}"/>
              </a:ext>
            </a:extLst>
          </p:cNvPr>
          <p:cNvSpPr/>
          <p:nvPr/>
        </p:nvSpPr>
        <p:spPr>
          <a:xfrm>
            <a:off x="5114944" y="5057115"/>
            <a:ext cx="6292091" cy="42768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ㅜ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39B92E-DC1D-4B17-B6C8-88A4E712C904}"/>
              </a:ext>
            </a:extLst>
          </p:cNvPr>
          <p:cNvSpPr txBox="1"/>
          <p:nvPr/>
        </p:nvSpPr>
        <p:spPr>
          <a:xfrm>
            <a:off x="5208255" y="5957602"/>
            <a:ext cx="61987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현재 일본 국가 채무 전세계 비율 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1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등</a:t>
            </a:r>
            <a:endParaRPr lang="ko-KR" altLang="en-US" sz="2600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0277CC85-DE7E-4D51-B46E-5A1874A1B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209" y="6209271"/>
            <a:ext cx="6198779" cy="443164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D5F4362-7740-492A-A785-8C0D1E321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628605">
            <a:off x="4655632" y="5513697"/>
            <a:ext cx="1110456" cy="1110456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1985BCD7-EA67-493E-A2D4-BB404AEBAE84}"/>
              </a:ext>
            </a:extLst>
          </p:cNvPr>
          <p:cNvSpPr/>
          <p:nvPr/>
        </p:nvSpPr>
        <p:spPr>
          <a:xfrm>
            <a:off x="4389738" y="4154502"/>
            <a:ext cx="7290104" cy="147900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75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6" grpId="0"/>
      <p:bldP spid="18" grpId="0" animBg="1"/>
      <p:bldP spid="20" grpId="0"/>
      <p:bldP spid="21" grpId="0" animBg="1"/>
      <p:bldP spid="29" grpId="0" animBg="1"/>
      <p:bldP spid="17" grpId="0"/>
      <p:bldP spid="25" grpId="0"/>
      <p:bldP spid="24" grpId="0" animBg="1"/>
      <p:bldP spid="34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30351-28A7-44DF-B37C-99AC60677AF5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3.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한계</a:t>
            </a:r>
            <a:endParaRPr lang="ko-KR" alt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49519-CB99-4617-8097-447791B5C24E}"/>
              </a:ext>
            </a:extLst>
          </p:cNvPr>
          <p:cNvSpPr txBox="1"/>
          <p:nvPr/>
        </p:nvSpPr>
        <p:spPr>
          <a:xfrm>
            <a:off x="6567562" y="977850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멈춰버린 </a:t>
            </a:r>
            <a:r>
              <a:rPr lang="ko-KR" altLang="ko-KR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일본의 내수 경제</a:t>
            </a:r>
            <a:endParaRPr lang="ko-KR" altLang="en-US" sz="2600" b="1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3887B69-EAE8-45B7-888D-06C159AF2881}"/>
              </a:ext>
            </a:extLst>
          </p:cNvPr>
          <p:cNvSpPr/>
          <p:nvPr/>
        </p:nvSpPr>
        <p:spPr>
          <a:xfrm>
            <a:off x="6567563" y="977850"/>
            <a:ext cx="4415042" cy="4924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F86BB-0CDB-4099-A8A3-11B80D798A53}"/>
              </a:ext>
            </a:extLst>
          </p:cNvPr>
          <p:cNvSpPr txBox="1"/>
          <p:nvPr/>
        </p:nvSpPr>
        <p:spPr>
          <a:xfrm>
            <a:off x="7047424" y="1749173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심각한 고령화</a:t>
            </a:r>
            <a:r>
              <a:rPr lang="en-US" altLang="ko-KR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저출산</a:t>
            </a:r>
            <a:endParaRPr lang="ko-KR" alt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66F02-9783-43E0-AB2C-A8A191857FFD}"/>
              </a:ext>
            </a:extLst>
          </p:cNvPr>
          <p:cNvSpPr txBox="1"/>
          <p:nvPr/>
        </p:nvSpPr>
        <p:spPr>
          <a:xfrm>
            <a:off x="7047424" y="2534203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늘어나지 않는 최저 임금</a:t>
            </a:r>
            <a:endParaRPr lang="ko-KR" altLang="en-US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027C0-BA4E-4291-8ADB-C907D71C6F21}"/>
              </a:ext>
            </a:extLst>
          </p:cNvPr>
          <p:cNvSpPr txBox="1"/>
          <p:nvPr/>
        </p:nvSpPr>
        <p:spPr>
          <a:xfrm>
            <a:off x="7035395" y="3383538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물가 상승으로 소비 위축</a:t>
            </a:r>
            <a:endParaRPr lang="ko-KR" altLang="en-US" sz="2600" dirty="0"/>
          </a:p>
        </p:txBody>
      </p:sp>
      <p:sp>
        <p:nvSpPr>
          <p:cNvPr id="15" name="화살표: 위로 굽음 14">
            <a:extLst>
              <a:ext uri="{FF2B5EF4-FFF2-40B4-BE49-F238E27FC236}">
                <a16:creationId xmlns:a16="http://schemas.microsoft.com/office/drawing/2014/main" id="{AB7D09CE-CA1C-4172-9C51-1EE7593A1624}"/>
              </a:ext>
            </a:extLst>
          </p:cNvPr>
          <p:cNvSpPr/>
          <p:nvPr/>
        </p:nvSpPr>
        <p:spPr>
          <a:xfrm rot="5400000">
            <a:off x="6575845" y="1677958"/>
            <a:ext cx="674552" cy="292664"/>
          </a:xfrm>
          <a:prstGeom prst="bentUpArrow">
            <a:avLst>
              <a:gd name="adj1" fmla="val 25000"/>
              <a:gd name="adj2" fmla="val 46798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위로 굽음 16">
            <a:extLst>
              <a:ext uri="{FF2B5EF4-FFF2-40B4-BE49-F238E27FC236}">
                <a16:creationId xmlns:a16="http://schemas.microsoft.com/office/drawing/2014/main" id="{2543C747-C72D-4EA8-974B-B358006F10D7}"/>
              </a:ext>
            </a:extLst>
          </p:cNvPr>
          <p:cNvSpPr/>
          <p:nvPr/>
        </p:nvSpPr>
        <p:spPr>
          <a:xfrm rot="5400000">
            <a:off x="6438905" y="2283146"/>
            <a:ext cx="948432" cy="292664"/>
          </a:xfrm>
          <a:prstGeom prst="bentUpArrow">
            <a:avLst>
              <a:gd name="adj1" fmla="val 25000"/>
              <a:gd name="adj2" fmla="val 46798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위로 굽음 18">
            <a:extLst>
              <a:ext uri="{FF2B5EF4-FFF2-40B4-BE49-F238E27FC236}">
                <a16:creationId xmlns:a16="http://schemas.microsoft.com/office/drawing/2014/main" id="{68203868-C22A-47D5-8305-C351A55F28D4}"/>
              </a:ext>
            </a:extLst>
          </p:cNvPr>
          <p:cNvSpPr/>
          <p:nvPr/>
        </p:nvSpPr>
        <p:spPr>
          <a:xfrm rot="5400000">
            <a:off x="6299543" y="2986033"/>
            <a:ext cx="1227155" cy="292664"/>
          </a:xfrm>
          <a:prstGeom prst="bentUpArrow">
            <a:avLst>
              <a:gd name="adj1" fmla="val 25000"/>
              <a:gd name="adj2" fmla="val 46798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7619810-BB9F-46B3-95CB-7F9341CFB641}"/>
              </a:ext>
            </a:extLst>
          </p:cNvPr>
          <p:cNvGrpSpPr/>
          <p:nvPr/>
        </p:nvGrpSpPr>
        <p:grpSpPr>
          <a:xfrm>
            <a:off x="7059453" y="4940581"/>
            <a:ext cx="6166882" cy="1158948"/>
            <a:chOff x="637884" y="4656277"/>
            <a:chExt cx="6166882" cy="11589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48C9AA-69F5-408C-A9A3-CB3238D82883}"/>
                </a:ext>
              </a:extLst>
            </p:cNvPr>
            <p:cNvSpPr txBox="1"/>
            <p:nvPr/>
          </p:nvSpPr>
          <p:spPr>
            <a:xfrm>
              <a:off x="637884" y="4749008"/>
              <a:ext cx="616688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600" b="1" dirty="0" err="1">
                  <a:ea typeface="맑은 고딕" panose="020B0503020000020004" pitchFamily="50" charset="-127"/>
                  <a:cs typeface="Times New Roman" panose="02020603050405020304" pitchFamily="18" charset="0"/>
                </a:rPr>
                <a:t>아베노믹스의</a:t>
              </a:r>
              <a:r>
                <a:rPr lang="ko-KR" altLang="en-US" sz="2600" b="1" dirty="0">
                  <a:ea typeface="맑은 고딕" panose="020B0503020000020004" pitchFamily="50" charset="-127"/>
                  <a:cs typeface="Times New Roman" panose="02020603050405020304" pitchFamily="18" charset="0"/>
                </a:rPr>
                <a:t> 경상 흑자에도</a:t>
              </a:r>
              <a:endParaRPr lang="ko-KR" altLang="en-US" sz="2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561377-33E8-4EA1-95A4-C85834D15B55}"/>
                </a:ext>
              </a:extLst>
            </p:cNvPr>
            <p:cNvSpPr txBox="1"/>
            <p:nvPr/>
          </p:nvSpPr>
          <p:spPr>
            <a:xfrm>
              <a:off x="637884" y="5237714"/>
              <a:ext cx="616688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600" b="1" dirty="0">
                  <a:ea typeface="맑은 고딕" panose="020B0503020000020004" pitchFamily="50" charset="-127"/>
                  <a:cs typeface="Times New Roman" panose="02020603050405020304" pitchFamily="18" charset="0"/>
                </a:rPr>
                <a:t>경제 성장률이 낮은 이유</a:t>
              </a:r>
              <a:endParaRPr lang="ko-KR" altLang="en-US" sz="2600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6F8A3BE-AAD5-4F00-9F4D-CCD470DC854D}"/>
                </a:ext>
              </a:extLst>
            </p:cNvPr>
            <p:cNvSpPr/>
            <p:nvPr/>
          </p:nvSpPr>
          <p:spPr>
            <a:xfrm>
              <a:off x="637884" y="4656277"/>
              <a:ext cx="4327450" cy="115894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5" name="Picture 12" descr="화살표 03 | 무료 클립 아트 | illustAC">
            <a:extLst>
              <a:ext uri="{FF2B5EF4-FFF2-40B4-BE49-F238E27FC236}">
                <a16:creationId xmlns:a16="http://schemas.microsoft.com/office/drawing/2014/main" id="{49A4FEE9-56BB-4169-94BE-1E990F46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63033" y="4107689"/>
            <a:ext cx="589534" cy="6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E614D68B-7D70-483F-87B1-4DBFB61AB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18" y="4245862"/>
            <a:ext cx="3719423" cy="2404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5C0065-2DEC-4E60-84E7-F13245481B7C}"/>
              </a:ext>
            </a:extLst>
          </p:cNvPr>
          <p:cNvSpPr txBox="1"/>
          <p:nvPr/>
        </p:nvSpPr>
        <p:spPr>
          <a:xfrm>
            <a:off x="521681" y="977850"/>
            <a:ext cx="39208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원래 일본은 </a:t>
            </a:r>
            <a:br>
              <a:rPr lang="en-US" altLang="ko-KR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ko-KR" altLang="en-US" sz="2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대표적인 내수가 큰 나라</a:t>
            </a:r>
            <a:endParaRPr lang="ko-KR" altLang="en-US" sz="260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918E3D11-96D2-4F87-8F3D-24A0A1CA6262}"/>
              </a:ext>
            </a:extLst>
          </p:cNvPr>
          <p:cNvSpPr/>
          <p:nvPr/>
        </p:nvSpPr>
        <p:spPr>
          <a:xfrm>
            <a:off x="443302" y="970001"/>
            <a:ext cx="3968307" cy="890563"/>
          </a:xfrm>
          <a:prstGeom prst="roundRect">
            <a:avLst/>
          </a:prstGeom>
          <a:noFill/>
          <a:ln w="38100">
            <a:solidFill>
              <a:srgbClr val="FF8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 descr="중지, 표지판, 그리기, 음식이(가) 표시된 사진&#10;&#10;자동 생성된 설명">
            <a:extLst>
              <a:ext uri="{FF2B5EF4-FFF2-40B4-BE49-F238E27FC236}">
                <a16:creationId xmlns:a16="http://schemas.microsoft.com/office/drawing/2014/main" id="{DFB9AC35-C3EB-4B1A-9F79-8C8D396C8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59" y="1106002"/>
            <a:ext cx="1472141" cy="66704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962AF5C6-0390-47CD-894C-83C4E0963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28605">
            <a:off x="5710482" y="34042"/>
            <a:ext cx="1714155" cy="171415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B48EF9F9-B034-49A4-AB57-A9173840E9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9" y="2092886"/>
            <a:ext cx="2972767" cy="2277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9" name="그림 48" descr="그리기이(가) 표시된 사진&#10;&#10;자동 생성된 설명">
            <a:extLst>
              <a:ext uri="{FF2B5EF4-FFF2-40B4-BE49-F238E27FC236}">
                <a16:creationId xmlns:a16="http://schemas.microsoft.com/office/drawing/2014/main" id="{0E1CE726-6BDD-4757-A253-99DD0766DC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4" y="4232873"/>
            <a:ext cx="2265324" cy="29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5" grpId="0" animBg="1"/>
      <p:bldP spid="17" grpId="0" animBg="1"/>
      <p:bldP spid="19" grpId="0" animBg="1"/>
      <p:bldP spid="36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575DDD6E-C3DC-44C2-AF3A-72242E01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11" y="4638830"/>
            <a:ext cx="4836998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BD61C-192E-4EE2-9F73-A51D6651C010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3.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한계</a:t>
            </a:r>
            <a:endParaRPr lang="ko-KR" alt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68EFB-731F-463A-89CA-F544769B7917}"/>
              </a:ext>
            </a:extLst>
          </p:cNvPr>
          <p:cNvSpPr txBox="1"/>
          <p:nvPr/>
        </p:nvSpPr>
        <p:spPr>
          <a:xfrm>
            <a:off x="335089" y="1019767"/>
            <a:ext cx="35418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내수경제가 멈춘 만큼</a:t>
            </a:r>
            <a:endParaRPr lang="ko-KR" altLang="en-US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F5520-229C-46E7-A2AC-2642F47646B8}"/>
              </a:ext>
            </a:extLst>
          </p:cNvPr>
          <p:cNvSpPr txBox="1"/>
          <p:nvPr/>
        </p:nvSpPr>
        <p:spPr>
          <a:xfrm>
            <a:off x="4291843" y="1019767"/>
            <a:ext cx="61693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무역 의존도</a:t>
            </a:r>
            <a:endParaRPr lang="ko-KR" altLang="en-US" sz="2600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3B54C25-DC13-4408-9A27-D7441A419CE4}"/>
              </a:ext>
            </a:extLst>
          </p:cNvPr>
          <p:cNvCxnSpPr>
            <a:cxnSpLocks/>
          </p:cNvCxnSpPr>
          <p:nvPr/>
        </p:nvCxnSpPr>
        <p:spPr>
          <a:xfrm flipV="1">
            <a:off x="3726745" y="1254699"/>
            <a:ext cx="447977" cy="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9AF8F7F-A5D8-4C2B-BB99-CB2963470594}"/>
              </a:ext>
            </a:extLst>
          </p:cNvPr>
          <p:cNvCxnSpPr>
            <a:cxnSpLocks/>
          </p:cNvCxnSpPr>
          <p:nvPr/>
        </p:nvCxnSpPr>
        <p:spPr>
          <a:xfrm flipV="1">
            <a:off x="6368244" y="1081604"/>
            <a:ext cx="0" cy="3687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9B7D78B-9A78-4BC2-A26E-B8EDBC553E00}"/>
              </a:ext>
            </a:extLst>
          </p:cNvPr>
          <p:cNvSpPr/>
          <p:nvPr/>
        </p:nvSpPr>
        <p:spPr>
          <a:xfrm>
            <a:off x="335089" y="1019767"/>
            <a:ext cx="6291488" cy="4924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ㅊ</a:t>
            </a:r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A202F04-E3F3-4DA2-9518-AD6B03432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10" y="1019767"/>
            <a:ext cx="4384818" cy="3387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EF2A052B-3748-447F-8926-D633CD4228A1}"/>
              </a:ext>
            </a:extLst>
          </p:cNvPr>
          <p:cNvGrpSpPr/>
          <p:nvPr/>
        </p:nvGrpSpPr>
        <p:grpSpPr>
          <a:xfrm>
            <a:off x="1674676" y="1804884"/>
            <a:ext cx="4104137" cy="767271"/>
            <a:chOff x="1020092" y="1941706"/>
            <a:chExt cx="4104137" cy="7672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ED9C51-D225-4BBE-ACF6-B73C8C1CDDE0}"/>
                </a:ext>
              </a:extLst>
            </p:cNvPr>
            <p:cNvSpPr txBox="1"/>
            <p:nvPr/>
          </p:nvSpPr>
          <p:spPr>
            <a:xfrm>
              <a:off x="1020092" y="2079122"/>
              <a:ext cx="390313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600" b="1" dirty="0">
                  <a:ea typeface="맑은 고딕" panose="020B0503020000020004" pitchFamily="50" charset="-127"/>
                  <a:cs typeface="Times New Roman" panose="02020603050405020304" pitchFamily="18" charset="0"/>
                </a:rPr>
                <a:t>무역 의존도가 높아지면</a:t>
              </a:r>
              <a:r>
                <a:rPr lang="ko-KR" altLang="en-US" b="1" dirty="0">
                  <a:ea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endParaRPr lang="ko-KR" altLang="en-US" dirty="0"/>
            </a:p>
          </p:txBody>
        </p:sp>
        <p:pic>
          <p:nvPicPr>
            <p:cNvPr id="27" name="그림 26" descr="옅은이(가) 표시된 사진&#10;&#10;자동 생성된 설명">
              <a:extLst>
                <a:ext uri="{FF2B5EF4-FFF2-40B4-BE49-F238E27FC236}">
                  <a16:creationId xmlns:a16="http://schemas.microsoft.com/office/drawing/2014/main" id="{DDF470BB-A641-451B-B916-4678593F5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6" y="1941706"/>
              <a:ext cx="575453" cy="767271"/>
            </a:xfrm>
            <a:prstGeom prst="rect">
              <a:avLst/>
            </a:prstGeom>
          </p:spPr>
        </p:pic>
      </p:grpSp>
      <p:pic>
        <p:nvPicPr>
          <p:cNvPr id="28" name="Picture 12" descr="화살표 03 | 무료 클립 아트 | illustAC">
            <a:extLst>
              <a:ext uri="{FF2B5EF4-FFF2-40B4-BE49-F238E27FC236}">
                <a16:creationId xmlns:a16="http://schemas.microsoft.com/office/drawing/2014/main" id="{8F02676B-335D-4FFB-AFE6-400C119E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3458" y="2347432"/>
            <a:ext cx="525571" cy="71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9DAD69B-AFDC-4B0A-ABB5-A50760A93549}"/>
              </a:ext>
            </a:extLst>
          </p:cNvPr>
          <p:cNvSpPr txBox="1"/>
          <p:nvPr/>
        </p:nvSpPr>
        <p:spPr>
          <a:xfrm>
            <a:off x="1674676" y="2989939"/>
            <a:ext cx="61693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경제의 안정성이 훼손</a:t>
            </a:r>
            <a:endParaRPr lang="ko-KR" altLang="en-US" sz="2600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06C6BCE-5580-48D0-B8DB-1BEF58A407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4677" y="3324257"/>
            <a:ext cx="4099534" cy="443164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16AAAEA3-1758-4B86-A83B-97B3B2049C94}"/>
              </a:ext>
            </a:extLst>
          </p:cNvPr>
          <p:cNvGrpSpPr/>
          <p:nvPr/>
        </p:nvGrpSpPr>
        <p:grpSpPr>
          <a:xfrm>
            <a:off x="4900931" y="2989939"/>
            <a:ext cx="652040" cy="478143"/>
            <a:chOff x="9380359" y="5651434"/>
            <a:chExt cx="652040" cy="478143"/>
          </a:xfrm>
        </p:grpSpPr>
        <p:pic>
          <p:nvPicPr>
            <p:cNvPr id="33" name="그림 32" descr="그리기이(가) 표시된 사진&#10;&#10;자동 생성된 설명">
              <a:extLst>
                <a:ext uri="{FF2B5EF4-FFF2-40B4-BE49-F238E27FC236}">
                  <a16:creationId xmlns:a16="http://schemas.microsoft.com/office/drawing/2014/main" id="{FFD23512-9857-4656-A1A0-87E97E5D4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65" b="90000" l="9934" r="89625">
                          <a14:foregroundMark x1="56291" y1="8529" x2="56291" y2="8529"/>
                          <a14:foregroundMark x1="53201" y1="6765" x2="55408" y2="7353"/>
                          <a14:foregroundMark x1="25166" y1="79412" x2="25166" y2="794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8886" flipV="1">
              <a:off x="9600493" y="5651434"/>
              <a:ext cx="431906" cy="478142"/>
            </a:xfrm>
            <a:prstGeom prst="rect">
              <a:avLst/>
            </a:prstGeom>
          </p:spPr>
        </p:pic>
        <p:pic>
          <p:nvPicPr>
            <p:cNvPr id="35" name="그림 34" descr="그리기이(가) 표시된 사진&#10;&#10;자동 생성된 설명">
              <a:extLst>
                <a:ext uri="{FF2B5EF4-FFF2-40B4-BE49-F238E27FC236}">
                  <a16:creationId xmlns:a16="http://schemas.microsoft.com/office/drawing/2014/main" id="{DE6CEFC0-0C0F-4A0C-8EBD-2A3B27760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65" b="90000" l="9934" r="89625">
                          <a14:foregroundMark x1="56291" y1="8529" x2="56291" y2="8529"/>
                          <a14:foregroundMark x1="53201" y1="6765" x2="55408" y2="7353"/>
                          <a14:foregroundMark x1="25166" y1="79412" x2="25166" y2="794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8886" flipV="1">
              <a:off x="9380359" y="5651435"/>
              <a:ext cx="431906" cy="478142"/>
            </a:xfrm>
            <a:prstGeom prst="rect">
              <a:avLst/>
            </a:prstGeom>
          </p:spPr>
        </p:pic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9881915-85EE-4696-8403-BBC88744BD5A}"/>
              </a:ext>
            </a:extLst>
          </p:cNvPr>
          <p:cNvSpPr/>
          <p:nvPr/>
        </p:nvSpPr>
        <p:spPr>
          <a:xfrm>
            <a:off x="1582158" y="1833491"/>
            <a:ext cx="4196655" cy="2061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2" name="Picture 2" descr="All 꺾인 화살표 Png">
            <a:extLst>
              <a:ext uri="{FF2B5EF4-FFF2-40B4-BE49-F238E27FC236}">
                <a16:creationId xmlns:a16="http://schemas.microsoft.com/office/drawing/2014/main" id="{FB54914B-ED21-4DC3-8DE0-8CB099CD6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765">
            <a:off x="842280" y="1430910"/>
            <a:ext cx="829217" cy="8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그림 44" descr="텍스트이(가) 표시된 사진&#10;&#10;자동 생성된 설명">
            <a:extLst>
              <a:ext uri="{FF2B5EF4-FFF2-40B4-BE49-F238E27FC236}">
                <a16:creationId xmlns:a16="http://schemas.microsoft.com/office/drawing/2014/main" id="{5C3CE384-C9B6-4393-A78A-378FEF466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1154">
                        <a14:foregroundMark x1="28462" y1="44077" x2="28462" y2="44077"/>
                        <a14:foregroundMark x1="17769" y1="45615" x2="17769" y2="45615"/>
                        <a14:foregroundMark x1="19846" y1="44923" x2="19846" y2="44923"/>
                        <a14:foregroundMark x1="33538" y1="38154" x2="33538" y2="38154"/>
                        <a14:foregroundMark x1="40154" y1="40308" x2="40154" y2="40308"/>
                        <a14:foregroundMark x1="48692" y1="43154" x2="48692" y2="43154"/>
                        <a14:foregroundMark x1="59231" y1="43769" x2="59231" y2="43769"/>
                        <a14:foregroundMark x1="65154" y1="41308" x2="65154" y2="41308"/>
                        <a14:foregroundMark x1="84385" y1="42462" x2="84385" y2="42462"/>
                        <a14:foregroundMark x1="77462" y1="38846" x2="77462" y2="38846"/>
                        <a14:foregroundMark x1="79769" y1="58923" x2="79769" y2="58923"/>
                        <a14:foregroundMark x1="90462" y1="53308" x2="90462" y2="53308"/>
                        <a14:foregroundMark x1="91154" y1="48231" x2="91154" y2="48231"/>
                        <a14:foregroundMark x1="90692" y1="67000" x2="90692" y2="67000"/>
                        <a14:foregroundMark x1="91154" y1="66308" x2="91154" y2="6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46" y="3481479"/>
            <a:ext cx="2061176" cy="2061176"/>
          </a:xfrm>
          <a:prstGeom prst="rect">
            <a:avLst/>
          </a:prstGeom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id="{D82B4ACC-0671-43BE-8732-4767AFFF4A43}"/>
              </a:ext>
            </a:extLst>
          </p:cNvPr>
          <p:cNvGrpSpPr/>
          <p:nvPr/>
        </p:nvGrpSpPr>
        <p:grpSpPr>
          <a:xfrm>
            <a:off x="457199" y="5093695"/>
            <a:ext cx="6169378" cy="552186"/>
            <a:chOff x="78624" y="5051115"/>
            <a:chExt cx="6169378" cy="55218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A6CFE6-CEE4-46EF-A6CE-0929B1AF4BA1}"/>
                </a:ext>
              </a:extLst>
            </p:cNvPr>
            <p:cNvSpPr txBox="1"/>
            <p:nvPr/>
          </p:nvSpPr>
          <p:spPr>
            <a:xfrm>
              <a:off x="78624" y="5110858"/>
              <a:ext cx="616937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600" b="1" dirty="0">
                  <a:ea typeface="맑은 고딕" panose="020B0503020000020004" pitchFamily="50" charset="-127"/>
                  <a:cs typeface="Times New Roman" panose="02020603050405020304" pitchFamily="18" charset="0"/>
                </a:rPr>
                <a:t>세계 경제는 언제나 크고 작은 변동</a:t>
              </a:r>
              <a:endParaRPr lang="ko-KR" altLang="en-US" sz="2600" dirty="0"/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03733418-83B5-4289-95D7-F679FA08D910}"/>
                </a:ext>
              </a:extLst>
            </p:cNvPr>
            <p:cNvSpPr/>
            <p:nvPr/>
          </p:nvSpPr>
          <p:spPr>
            <a:xfrm>
              <a:off x="112889" y="5051115"/>
              <a:ext cx="5313274" cy="55218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DD9DAA1-354D-414F-B02A-18ECA151DC1B}"/>
              </a:ext>
            </a:extLst>
          </p:cNvPr>
          <p:cNvGrpSpPr/>
          <p:nvPr/>
        </p:nvGrpSpPr>
        <p:grpSpPr>
          <a:xfrm>
            <a:off x="3401150" y="5895009"/>
            <a:ext cx="6169378" cy="552186"/>
            <a:chOff x="2764387" y="5964814"/>
            <a:chExt cx="6441283" cy="5521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A3DCFD-7190-43E5-A8E3-F139A1BC5351}"/>
                </a:ext>
              </a:extLst>
            </p:cNvPr>
            <p:cNvSpPr txBox="1"/>
            <p:nvPr/>
          </p:nvSpPr>
          <p:spPr>
            <a:xfrm>
              <a:off x="2764388" y="6024557"/>
              <a:ext cx="644128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600" b="1" dirty="0">
                  <a:ea typeface="맑은 고딕" panose="020B0503020000020004" pitchFamily="50" charset="-127"/>
                  <a:cs typeface="Times New Roman" panose="02020603050405020304" pitchFamily="18" charset="0"/>
                </a:rPr>
                <a:t>대외적 충격이 </a:t>
              </a:r>
              <a:r>
                <a:rPr lang="ko-KR" altLang="en-US" sz="2600" b="1" dirty="0" err="1">
                  <a:ea typeface="맑은 고딕" panose="020B0503020000020004" pitchFamily="50" charset="-127"/>
                  <a:cs typeface="Times New Roman" panose="02020603050405020304" pitchFamily="18" charset="0"/>
                </a:rPr>
                <a:t>있을시</a:t>
              </a:r>
              <a:r>
                <a:rPr lang="ko-KR" altLang="en-US" sz="2600" b="1" dirty="0">
                  <a:ea typeface="맑은 고딕" panose="020B0503020000020004" pitchFamily="50" charset="-127"/>
                  <a:cs typeface="Times New Roman" panose="02020603050405020304" pitchFamily="18" charset="0"/>
                </a:rPr>
                <a:t> 자신들도 피해 </a:t>
              </a:r>
              <a:endParaRPr lang="ko-KR" altLang="en-US" sz="2600" dirty="0"/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86686EE1-A4A4-44F6-B3FC-6E9E118D34EB}"/>
                </a:ext>
              </a:extLst>
            </p:cNvPr>
            <p:cNvSpPr/>
            <p:nvPr/>
          </p:nvSpPr>
          <p:spPr>
            <a:xfrm>
              <a:off x="2764387" y="5964814"/>
              <a:ext cx="5876837" cy="55218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화살표: 위로 굽음 58">
            <a:extLst>
              <a:ext uri="{FF2B5EF4-FFF2-40B4-BE49-F238E27FC236}">
                <a16:creationId xmlns:a16="http://schemas.microsoft.com/office/drawing/2014/main" id="{A7A0EAE3-F82B-46B8-B206-2E6A0F1DFC7A}"/>
              </a:ext>
            </a:extLst>
          </p:cNvPr>
          <p:cNvSpPr/>
          <p:nvPr/>
        </p:nvSpPr>
        <p:spPr>
          <a:xfrm rot="16200000" flipH="1" flipV="1">
            <a:off x="2660910" y="5779410"/>
            <a:ext cx="553998" cy="473637"/>
          </a:xfrm>
          <a:prstGeom prst="bentUpArrow">
            <a:avLst>
              <a:gd name="adj1" fmla="val 29462"/>
              <a:gd name="adj2" fmla="val 37743"/>
              <a:gd name="adj3" fmla="val 3675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화살표: 위로 굽음 60">
            <a:extLst>
              <a:ext uri="{FF2B5EF4-FFF2-40B4-BE49-F238E27FC236}">
                <a16:creationId xmlns:a16="http://schemas.microsoft.com/office/drawing/2014/main" id="{001DC728-AC7E-468C-9725-C465BBC2B20E}"/>
              </a:ext>
            </a:extLst>
          </p:cNvPr>
          <p:cNvSpPr/>
          <p:nvPr/>
        </p:nvSpPr>
        <p:spPr>
          <a:xfrm rot="10800000" flipH="1" flipV="1">
            <a:off x="9154669" y="5779409"/>
            <a:ext cx="553998" cy="473637"/>
          </a:xfrm>
          <a:prstGeom prst="bentUpArrow">
            <a:avLst>
              <a:gd name="adj1" fmla="val 29462"/>
              <a:gd name="adj2" fmla="val 37743"/>
              <a:gd name="adj3" fmla="val 3675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4B4621-910D-4D08-94EE-A541C0649211}"/>
              </a:ext>
            </a:extLst>
          </p:cNvPr>
          <p:cNvSpPr txBox="1"/>
          <p:nvPr/>
        </p:nvSpPr>
        <p:spPr>
          <a:xfrm>
            <a:off x="7334745" y="4907216"/>
            <a:ext cx="61693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내수 비율을 </a:t>
            </a:r>
            <a:r>
              <a:rPr lang="ko-KR" altLang="en-US" sz="2600" b="1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늘리는것이</a:t>
            </a:r>
            <a:r>
              <a:rPr lang="ko-KR" altLang="en-US" sz="26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 중요</a:t>
            </a:r>
            <a:endParaRPr lang="ko-KR" altLang="en-US" sz="2600" dirty="0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0DA9100D-F76E-4EF2-8243-60215E0C7B84}"/>
              </a:ext>
            </a:extLst>
          </p:cNvPr>
          <p:cNvSpPr/>
          <p:nvPr/>
        </p:nvSpPr>
        <p:spPr>
          <a:xfrm>
            <a:off x="7290343" y="4842946"/>
            <a:ext cx="4560371" cy="6995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8" name="그림 77">
            <a:extLst>
              <a:ext uri="{FF2B5EF4-FFF2-40B4-BE49-F238E27FC236}">
                <a16:creationId xmlns:a16="http://schemas.microsoft.com/office/drawing/2014/main" id="{3C520503-CEB7-4D07-97D8-6B118E1FCC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628605">
            <a:off x="6729726" y="4112998"/>
            <a:ext cx="1334761" cy="13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1" grpId="0" animBg="1"/>
      <p:bldP spid="30" grpId="0"/>
      <p:bldP spid="41" grpId="0" animBg="1"/>
      <p:bldP spid="59" grpId="0" animBg="1"/>
      <p:bldP spid="61" grpId="0" animBg="1"/>
      <p:bldP spid="63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32D71B9-F511-4CC9-A3B9-3FC14EB4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03" y="1708994"/>
            <a:ext cx="7357462" cy="1495446"/>
          </a:xfrm>
          <a:prstGeom prst="rect">
            <a:avLst/>
          </a:prstGeom>
        </p:spPr>
      </p:pic>
      <p:pic>
        <p:nvPicPr>
          <p:cNvPr id="6" name="그림 5" descr="케이크, 채색된, 닫기, 꽃이(가) 표시된 사진&#10;&#10;자동 생성된 설명">
            <a:extLst>
              <a:ext uri="{FF2B5EF4-FFF2-40B4-BE49-F238E27FC236}">
                <a16:creationId xmlns:a16="http://schemas.microsoft.com/office/drawing/2014/main" id="{6A026895-3309-41B1-8120-93563F748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67" y="814339"/>
            <a:ext cx="2553631" cy="2339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6343338-7AC9-4D99-A475-7D2CEAFA56C9}"/>
              </a:ext>
            </a:extLst>
          </p:cNvPr>
          <p:cNvSpPr/>
          <p:nvPr/>
        </p:nvSpPr>
        <p:spPr>
          <a:xfrm>
            <a:off x="416095" y="1007831"/>
            <a:ext cx="7021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</a:rPr>
              <a:t>2019</a:t>
            </a:r>
            <a:r>
              <a:rPr lang="ko-KR" altLang="en-US" sz="2600" b="1" dirty="0">
                <a:solidFill>
                  <a:srgbClr val="000000"/>
                </a:solidFill>
              </a:rPr>
              <a:t>년 </a:t>
            </a:r>
            <a:r>
              <a:rPr lang="en-US" altLang="ko-KR" sz="2600" b="1" dirty="0">
                <a:solidFill>
                  <a:srgbClr val="000000"/>
                </a:solidFill>
              </a:rPr>
              <a:t>12</a:t>
            </a:r>
            <a:r>
              <a:rPr lang="ko-KR" altLang="en-US" sz="2600" b="1" dirty="0">
                <a:solidFill>
                  <a:srgbClr val="000000"/>
                </a:solidFill>
              </a:rPr>
              <a:t>월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중국에서 코로나 바이러스 발발</a:t>
            </a:r>
            <a:endParaRPr lang="ko-KR" altLang="en-US" sz="2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D0BF4D4-2861-43A8-BD18-9852921D3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71795" y="1401964"/>
            <a:ext cx="464000" cy="69290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81A4506-283D-4128-9B4B-818B9CD63D82}"/>
              </a:ext>
            </a:extLst>
          </p:cNvPr>
          <p:cNvSpPr/>
          <p:nvPr/>
        </p:nvSpPr>
        <p:spPr>
          <a:xfrm>
            <a:off x="705798" y="1943978"/>
            <a:ext cx="66784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</a:rPr>
              <a:t>2020</a:t>
            </a:r>
            <a:r>
              <a:rPr lang="ko-KR" altLang="en-US" sz="2600" b="1" dirty="0">
                <a:solidFill>
                  <a:srgbClr val="000000"/>
                </a:solidFill>
              </a:rPr>
              <a:t>년 </a:t>
            </a:r>
            <a:r>
              <a:rPr lang="en-US" altLang="ko-KR" sz="2600" b="1" dirty="0">
                <a:solidFill>
                  <a:srgbClr val="000000"/>
                </a:solidFill>
              </a:rPr>
              <a:t>3</a:t>
            </a:r>
            <a:r>
              <a:rPr lang="ko-KR" altLang="en-US" sz="2600" b="1" dirty="0">
                <a:solidFill>
                  <a:srgbClr val="000000"/>
                </a:solidFill>
              </a:rPr>
              <a:t>월</a:t>
            </a:r>
            <a:r>
              <a:rPr lang="en-US" altLang="ko-KR" sz="2600" b="1" dirty="0">
                <a:solidFill>
                  <a:srgbClr val="000000"/>
                </a:solidFill>
              </a:rPr>
              <a:t>, WHO</a:t>
            </a:r>
            <a:r>
              <a:rPr lang="ko-KR" altLang="en-US" sz="2600" b="1" dirty="0">
                <a:solidFill>
                  <a:srgbClr val="000000"/>
                </a:solidFill>
              </a:rPr>
              <a:t>에서 세계적 </a:t>
            </a:r>
            <a:r>
              <a:rPr lang="ko-KR" altLang="en-US" sz="2600" b="1" dirty="0" err="1">
                <a:solidFill>
                  <a:srgbClr val="000000"/>
                </a:solidFill>
              </a:rPr>
              <a:t>팬데믹</a:t>
            </a:r>
            <a:r>
              <a:rPr lang="ko-KR" altLang="en-US" sz="2600" b="1" dirty="0">
                <a:solidFill>
                  <a:srgbClr val="000000"/>
                </a:solidFill>
              </a:rPr>
              <a:t> 선언</a:t>
            </a:r>
            <a:endParaRPr lang="ko-KR" altLang="en-US" sz="26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7AC695C-E9F9-47CB-9DCD-422905BDD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72" y="2640445"/>
            <a:ext cx="556201" cy="459363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B51460A8-54F7-4D7B-B1C8-FE9DC0EAC8B3}"/>
              </a:ext>
            </a:extLst>
          </p:cNvPr>
          <p:cNvSpPr/>
          <p:nvPr/>
        </p:nvSpPr>
        <p:spPr>
          <a:xfrm>
            <a:off x="1021619" y="2639058"/>
            <a:ext cx="65550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이후 전 세계적으로 경제와 생활에 큰 영향</a:t>
            </a:r>
            <a:endParaRPr lang="ko-KR" altLang="en-US" sz="26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94C69DC-E24A-4382-A537-FE5C9211D8FA}"/>
              </a:ext>
            </a:extLst>
          </p:cNvPr>
          <p:cNvSpPr/>
          <p:nvPr/>
        </p:nvSpPr>
        <p:spPr>
          <a:xfrm>
            <a:off x="172278" y="814339"/>
            <a:ext cx="7474887" cy="2390101"/>
          </a:xfrm>
          <a:prstGeom prst="rect">
            <a:avLst/>
          </a:prstGeom>
          <a:noFill/>
          <a:ln w="2857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테이블이(가) 표시된 사진&#10;&#10;자동 생성된 설명">
            <a:extLst>
              <a:ext uri="{FF2B5EF4-FFF2-40B4-BE49-F238E27FC236}">
                <a16:creationId xmlns:a16="http://schemas.microsoft.com/office/drawing/2014/main" id="{30F6AF56-4B20-4B6B-99C8-186D0EE50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1" y="3653561"/>
            <a:ext cx="4373229" cy="2614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C6FC5B96-0200-4AA6-A82D-10D57720A64A}"/>
              </a:ext>
            </a:extLst>
          </p:cNvPr>
          <p:cNvSpPr/>
          <p:nvPr/>
        </p:nvSpPr>
        <p:spPr>
          <a:xfrm>
            <a:off x="5338001" y="3717534"/>
            <a:ext cx="57711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 또한 코로나 </a:t>
            </a:r>
            <a:r>
              <a:rPr lang="ko-KR" altLang="en-US" sz="2600" b="1" dirty="0" err="1">
                <a:solidFill>
                  <a:srgbClr val="000000"/>
                </a:solidFill>
              </a:rPr>
              <a:t>확진자</a:t>
            </a:r>
            <a:r>
              <a:rPr lang="ko-KR" altLang="en-US" sz="2600" b="1" dirty="0">
                <a:solidFill>
                  <a:srgbClr val="000000"/>
                </a:solidFill>
              </a:rPr>
              <a:t> 대규모 속출</a:t>
            </a:r>
            <a:endParaRPr lang="ko-KR" altLang="en-US" sz="26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6B10739-D8F0-4D32-9F5F-D3D8F100B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229" y="5628584"/>
            <a:ext cx="3506119" cy="44317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39FEB6ED-F469-496E-9C83-DD33C556E5A4}"/>
              </a:ext>
            </a:extLst>
          </p:cNvPr>
          <p:cNvSpPr/>
          <p:nvPr/>
        </p:nvSpPr>
        <p:spPr>
          <a:xfrm>
            <a:off x="6723581" y="5357726"/>
            <a:ext cx="33201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 경제에 큰 타격 </a:t>
            </a:r>
            <a:endParaRPr lang="ko-KR" altLang="en-US" sz="26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3A4036B-802C-49B1-A20D-8B8E85DDFD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4543" y="4560295"/>
            <a:ext cx="1590272" cy="159486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B6BB943-6CA9-4978-85FD-AD53D4A39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97266" y="4390386"/>
            <a:ext cx="608519" cy="908721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B878A2E9-3E7B-4FAB-A041-BD39D3050D0D}"/>
              </a:ext>
            </a:extLst>
          </p:cNvPr>
          <p:cNvSpPr/>
          <p:nvPr/>
        </p:nvSpPr>
        <p:spPr>
          <a:xfrm>
            <a:off x="-1" y="0"/>
            <a:ext cx="60032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</a:rPr>
              <a:t>4. </a:t>
            </a:r>
            <a:r>
              <a:rPr lang="ko-KR" altLang="en-US" sz="3000" b="1" dirty="0">
                <a:solidFill>
                  <a:srgbClr val="000000"/>
                </a:solidFill>
              </a:rPr>
              <a:t>코로나 사태 이후 일본 경제</a:t>
            </a:r>
            <a:endParaRPr lang="ko-KR" altLang="en-US" sz="3000" b="1" i="0" u="none" strike="noStrike" dirty="0">
              <a:solidFill>
                <a:srgbClr val="FFFFFF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19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17" grpId="0" animBg="1"/>
      <p:bldP spid="20" grpId="0"/>
      <p:bldP spid="2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E17F2D2-3277-4952-B86F-D93151122F6A}"/>
              </a:ext>
            </a:extLst>
          </p:cNvPr>
          <p:cNvSpPr/>
          <p:nvPr/>
        </p:nvSpPr>
        <p:spPr>
          <a:xfrm>
            <a:off x="-1" y="0"/>
            <a:ext cx="60032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</a:rPr>
              <a:t>4. </a:t>
            </a:r>
            <a:r>
              <a:rPr lang="ko-KR" altLang="en-US" sz="3000" b="1" dirty="0">
                <a:solidFill>
                  <a:srgbClr val="000000"/>
                </a:solidFill>
              </a:rPr>
              <a:t>코로나 사태 이후 일본 경제</a:t>
            </a:r>
            <a:endParaRPr lang="ko-KR" altLang="en-US" sz="3000" b="1" i="0" u="none" strike="noStrike" dirty="0">
              <a:solidFill>
                <a:srgbClr val="FFFFFF"/>
              </a:solidFill>
              <a:ea typeface="굴림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2766988-BFBC-4CB0-8A23-EAA65FD02010}"/>
              </a:ext>
            </a:extLst>
          </p:cNvPr>
          <p:cNvSpPr/>
          <p:nvPr/>
        </p:nvSpPr>
        <p:spPr>
          <a:xfrm>
            <a:off x="673320" y="2118750"/>
            <a:ext cx="67489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rgbClr val="000000"/>
                </a:solidFill>
              </a:rPr>
              <a:t>3</a:t>
            </a:r>
            <a:r>
              <a:rPr lang="ko-KR" altLang="en-US" sz="2600" dirty="0">
                <a:solidFill>
                  <a:srgbClr val="000000"/>
                </a:solidFill>
              </a:rPr>
              <a:t>월달에도 도쿄 올림픽 정상 개최 호언장담 </a:t>
            </a:r>
            <a:endParaRPr lang="ko-KR" altLang="en-US" sz="26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0747CE4-01A7-412A-8176-3AA346C6F1E1}"/>
              </a:ext>
            </a:extLst>
          </p:cNvPr>
          <p:cNvSpPr/>
          <p:nvPr/>
        </p:nvSpPr>
        <p:spPr>
          <a:xfrm>
            <a:off x="174005" y="817001"/>
            <a:ext cx="35365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 정부의 늦은 대응</a:t>
            </a:r>
            <a:endParaRPr lang="ko-KR" altLang="en-US" sz="2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FB76AA8-16ED-4059-82F1-9E4D56618F88}"/>
              </a:ext>
            </a:extLst>
          </p:cNvPr>
          <p:cNvSpPr/>
          <p:nvPr/>
        </p:nvSpPr>
        <p:spPr>
          <a:xfrm>
            <a:off x="673320" y="1516148"/>
            <a:ext cx="49872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>
                <a:solidFill>
                  <a:srgbClr val="000000"/>
                </a:solidFill>
              </a:rPr>
              <a:t>지나치게 적은 코로나 검사 횟수</a:t>
            </a:r>
            <a:endParaRPr lang="ko-KR" altLang="en-US" sz="26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DB7BBBB-D0EA-4C51-98A7-CEEE4D932FFF}"/>
              </a:ext>
            </a:extLst>
          </p:cNvPr>
          <p:cNvSpPr/>
          <p:nvPr/>
        </p:nvSpPr>
        <p:spPr>
          <a:xfrm>
            <a:off x="221667" y="817001"/>
            <a:ext cx="3441222" cy="4924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위로 굽음 10">
            <a:extLst>
              <a:ext uri="{FF2B5EF4-FFF2-40B4-BE49-F238E27FC236}">
                <a16:creationId xmlns:a16="http://schemas.microsoft.com/office/drawing/2014/main" id="{000247C4-38A0-455F-9785-4C09C5AF76A1}"/>
              </a:ext>
            </a:extLst>
          </p:cNvPr>
          <p:cNvSpPr/>
          <p:nvPr/>
        </p:nvSpPr>
        <p:spPr>
          <a:xfrm rot="5400000">
            <a:off x="226228" y="1414371"/>
            <a:ext cx="531813" cy="362370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위로 굽음 11">
            <a:extLst>
              <a:ext uri="{FF2B5EF4-FFF2-40B4-BE49-F238E27FC236}">
                <a16:creationId xmlns:a16="http://schemas.microsoft.com/office/drawing/2014/main" id="{37AB0BCC-5A5A-4480-9E28-408AB2DE5F9B}"/>
              </a:ext>
            </a:extLst>
          </p:cNvPr>
          <p:cNvSpPr/>
          <p:nvPr/>
        </p:nvSpPr>
        <p:spPr>
          <a:xfrm rot="5400000">
            <a:off x="172482" y="1937565"/>
            <a:ext cx="639306" cy="362370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BDAB728-4AC7-405B-8904-C92F12AB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7813818" y="1354601"/>
            <a:ext cx="608519" cy="908721"/>
          </a:xfrm>
          <a:prstGeom prst="rect">
            <a:avLst/>
          </a:prstGeom>
        </p:spPr>
      </p:pic>
      <p:sp>
        <p:nvSpPr>
          <p:cNvPr id="14" name="오른쪽 대괄호 13">
            <a:extLst>
              <a:ext uri="{FF2B5EF4-FFF2-40B4-BE49-F238E27FC236}">
                <a16:creationId xmlns:a16="http://schemas.microsoft.com/office/drawing/2014/main" id="{282CCBDB-AC32-4114-965E-9FB1AE9E5965}"/>
              </a:ext>
            </a:extLst>
          </p:cNvPr>
          <p:cNvSpPr/>
          <p:nvPr/>
        </p:nvSpPr>
        <p:spPr>
          <a:xfrm>
            <a:off x="7393338" y="1025111"/>
            <a:ext cx="362370" cy="1547971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54F600B-1DE6-4AF4-BE2A-AE05145F46F4}"/>
              </a:ext>
            </a:extLst>
          </p:cNvPr>
          <p:cNvGrpSpPr/>
          <p:nvPr/>
        </p:nvGrpSpPr>
        <p:grpSpPr>
          <a:xfrm>
            <a:off x="8751949" y="864899"/>
            <a:ext cx="1968809" cy="1708183"/>
            <a:chOff x="9003740" y="817001"/>
            <a:chExt cx="1968809" cy="1708183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7C85437-D8B3-42A9-94BB-21056A6B77FA}"/>
                </a:ext>
              </a:extLst>
            </p:cNvPr>
            <p:cNvSpPr/>
            <p:nvPr/>
          </p:nvSpPr>
          <p:spPr>
            <a:xfrm>
              <a:off x="9003740" y="832413"/>
              <a:ext cx="1968809" cy="1692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600" b="1" dirty="0">
                  <a:solidFill>
                    <a:srgbClr val="000000"/>
                  </a:solidFill>
                </a:rPr>
                <a:t>3</a:t>
              </a:r>
              <a:r>
                <a:rPr lang="ko-KR" altLang="en-US" sz="2600" b="1" dirty="0">
                  <a:solidFill>
                    <a:srgbClr val="000000"/>
                  </a:solidFill>
                </a:rPr>
                <a:t>월말 부터</a:t>
              </a:r>
              <a:br>
                <a:rPr lang="en-US" altLang="ko-KR" sz="2600" b="1" dirty="0">
                  <a:solidFill>
                    <a:srgbClr val="000000"/>
                  </a:solidFill>
                </a:rPr>
              </a:br>
              <a:r>
                <a:rPr lang="ko-KR" altLang="en-US" sz="2600" b="1" dirty="0">
                  <a:solidFill>
                    <a:srgbClr val="000000"/>
                  </a:solidFill>
                </a:rPr>
                <a:t>일본 국내</a:t>
              </a:r>
              <a:br>
                <a:rPr lang="en-US" altLang="ko-KR" sz="2600" b="1" dirty="0">
                  <a:solidFill>
                    <a:srgbClr val="000000"/>
                  </a:solidFill>
                </a:rPr>
              </a:br>
              <a:r>
                <a:rPr lang="ko-KR" altLang="en-US" sz="2600" b="1" dirty="0">
                  <a:solidFill>
                    <a:srgbClr val="000000"/>
                  </a:solidFill>
                </a:rPr>
                <a:t>코로나 환자</a:t>
              </a:r>
              <a:br>
                <a:rPr lang="en-US" altLang="ko-KR" sz="2600" b="1" dirty="0">
                  <a:solidFill>
                    <a:srgbClr val="000000"/>
                  </a:solidFill>
                </a:rPr>
              </a:br>
              <a:r>
                <a:rPr lang="ko-KR" altLang="en-US" sz="2600" b="1" dirty="0">
                  <a:solidFill>
                    <a:srgbClr val="000000"/>
                  </a:solidFill>
                </a:rPr>
                <a:t>폭등</a:t>
              </a:r>
              <a:endParaRPr lang="ko-KR" altLang="en-US" sz="2600" dirty="0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74827B67-DD2B-4CDC-88A5-ABDE625857BD}"/>
                </a:ext>
              </a:extLst>
            </p:cNvPr>
            <p:cNvSpPr/>
            <p:nvPr/>
          </p:nvSpPr>
          <p:spPr>
            <a:xfrm>
              <a:off x="9003740" y="817001"/>
              <a:ext cx="1968809" cy="170818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0C81F84-A301-4160-9643-CEFBCBF86BFB}"/>
              </a:ext>
            </a:extLst>
          </p:cNvPr>
          <p:cNvCxnSpPr/>
          <p:nvPr/>
        </p:nvCxnSpPr>
        <p:spPr>
          <a:xfrm>
            <a:off x="0" y="283596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002E78E-FA6A-402C-A492-788C3F2ACDDC}"/>
              </a:ext>
            </a:extLst>
          </p:cNvPr>
          <p:cNvGrpSpPr/>
          <p:nvPr/>
        </p:nvGrpSpPr>
        <p:grpSpPr>
          <a:xfrm>
            <a:off x="962154" y="3447758"/>
            <a:ext cx="4045699" cy="941131"/>
            <a:chOff x="155240" y="3080900"/>
            <a:chExt cx="4045699" cy="941131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373BFAD-487D-487D-B55B-693920B09743}"/>
                </a:ext>
              </a:extLst>
            </p:cNvPr>
            <p:cNvSpPr/>
            <p:nvPr/>
          </p:nvSpPr>
          <p:spPr>
            <a:xfrm>
              <a:off x="221667" y="3098849"/>
              <a:ext cx="397927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600" b="1" dirty="0">
                  <a:solidFill>
                    <a:srgbClr val="000000"/>
                  </a:solidFill>
                </a:rPr>
                <a:t>4</a:t>
              </a:r>
              <a:r>
                <a:rPr lang="ko-KR" altLang="en-US" sz="2600" b="1" dirty="0">
                  <a:solidFill>
                    <a:srgbClr val="000000"/>
                  </a:solidFill>
                </a:rPr>
                <a:t>월 </a:t>
              </a:r>
              <a:r>
                <a:rPr lang="en-US" altLang="ko-KR" sz="2600" b="1" dirty="0">
                  <a:solidFill>
                    <a:srgbClr val="000000"/>
                  </a:solidFill>
                </a:rPr>
                <a:t>17</a:t>
              </a:r>
              <a:r>
                <a:rPr lang="ko-KR" altLang="en-US" sz="2600" b="1" dirty="0">
                  <a:solidFill>
                    <a:srgbClr val="000000"/>
                  </a:solidFill>
                </a:rPr>
                <a:t>일</a:t>
              </a:r>
              <a:r>
                <a:rPr lang="en-US" altLang="ko-KR" sz="2600" b="1" dirty="0">
                  <a:solidFill>
                    <a:srgbClr val="000000"/>
                  </a:solidFill>
                </a:rPr>
                <a:t>, </a:t>
              </a:r>
              <a:r>
                <a:rPr lang="ko-KR" altLang="en-US" sz="2600" b="1" dirty="0">
                  <a:solidFill>
                    <a:srgbClr val="000000"/>
                  </a:solidFill>
                </a:rPr>
                <a:t>전국적으로 </a:t>
              </a:r>
              <a:br>
                <a:rPr lang="en-US" altLang="ko-KR" sz="2600" b="1" dirty="0">
                  <a:solidFill>
                    <a:srgbClr val="000000"/>
                  </a:solidFill>
                </a:rPr>
              </a:br>
              <a:r>
                <a:rPr lang="ko-KR" altLang="en-US" sz="2600" b="1" dirty="0">
                  <a:solidFill>
                    <a:srgbClr val="000000"/>
                  </a:solidFill>
                </a:rPr>
                <a:t>코로나 긴급 사태 선포</a:t>
              </a:r>
              <a:endParaRPr lang="ko-KR" altLang="en-US" sz="2600" b="1" dirty="0"/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1920717C-EDEF-4B1F-8AA0-B56BFFB4BD2C}"/>
                </a:ext>
              </a:extLst>
            </p:cNvPr>
            <p:cNvSpPr/>
            <p:nvPr/>
          </p:nvSpPr>
          <p:spPr>
            <a:xfrm>
              <a:off x="155240" y="3080900"/>
              <a:ext cx="3807160" cy="94113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609AA4A-4C8B-44B0-8EAB-AD3A0A011265}"/>
              </a:ext>
            </a:extLst>
          </p:cNvPr>
          <p:cNvSpPr/>
          <p:nvPr/>
        </p:nvSpPr>
        <p:spPr>
          <a:xfrm>
            <a:off x="927794" y="4574435"/>
            <a:ext cx="42033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국민들에게 외출 자제 당부</a:t>
            </a:r>
            <a:endParaRPr lang="ko-KR" altLang="en-US" sz="26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C4A03B5-5F37-448F-90B8-65A77F00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2134" y="4451564"/>
            <a:ext cx="435660" cy="65058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AAE64C3-8ADB-48DC-95B9-A75BFDD6BA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2134" y="5245275"/>
            <a:ext cx="435660" cy="650585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264D9A52-3FD8-4F46-975F-84CA2116A652}"/>
              </a:ext>
            </a:extLst>
          </p:cNvPr>
          <p:cNvSpPr/>
          <p:nvPr/>
        </p:nvSpPr>
        <p:spPr>
          <a:xfrm>
            <a:off x="1059311" y="5283054"/>
            <a:ext cx="32031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내수 경제 대폭 위축</a:t>
            </a:r>
            <a:endParaRPr lang="ko-KR" altLang="en-US" sz="26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B7A7BC1C-20F0-45AD-8CA1-66702C1E5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81" y="5544800"/>
            <a:ext cx="3490835" cy="443170"/>
          </a:xfrm>
          <a:prstGeom prst="rect">
            <a:avLst/>
          </a:prstGeom>
        </p:spPr>
      </p:pic>
      <p:sp>
        <p:nvSpPr>
          <p:cNvPr id="29" name="더하기 기호 28">
            <a:extLst>
              <a:ext uri="{FF2B5EF4-FFF2-40B4-BE49-F238E27FC236}">
                <a16:creationId xmlns:a16="http://schemas.microsoft.com/office/drawing/2014/main" id="{FBDD1AA6-71DD-47DE-BCA5-062057AC9128}"/>
              </a:ext>
            </a:extLst>
          </p:cNvPr>
          <p:cNvSpPr/>
          <p:nvPr/>
        </p:nvSpPr>
        <p:spPr>
          <a:xfrm>
            <a:off x="5463434" y="3852211"/>
            <a:ext cx="933064" cy="892543"/>
          </a:xfrm>
          <a:prstGeom prst="mathPlus">
            <a:avLst/>
          </a:prstGeom>
          <a:solidFill>
            <a:srgbClr val="9A92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B446060-9AC4-4116-B72E-F7DB1493A878}"/>
              </a:ext>
            </a:extLst>
          </p:cNvPr>
          <p:cNvSpPr/>
          <p:nvPr/>
        </p:nvSpPr>
        <p:spPr>
          <a:xfrm>
            <a:off x="7090618" y="3529592"/>
            <a:ext cx="43204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외국인 전면 입국 금지 선포</a:t>
            </a:r>
            <a:endParaRPr lang="ko-KR" altLang="en-US" sz="26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7E70730-04DA-4BCD-ACD1-2BADED13D3F1}"/>
              </a:ext>
            </a:extLst>
          </p:cNvPr>
          <p:cNvSpPr/>
          <p:nvPr/>
        </p:nvSpPr>
        <p:spPr>
          <a:xfrm>
            <a:off x="7090618" y="4361157"/>
            <a:ext cx="4406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중국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미국 등의 </a:t>
            </a:r>
            <a:r>
              <a:rPr lang="ko-KR" altLang="en-US" sz="2600" b="1" dirty="0" err="1">
                <a:solidFill>
                  <a:srgbClr val="000000"/>
                </a:solidFill>
              </a:rPr>
              <a:t>확진자</a:t>
            </a:r>
            <a:r>
              <a:rPr lang="ko-KR" altLang="en-US" sz="2600" b="1" dirty="0">
                <a:solidFill>
                  <a:srgbClr val="000000"/>
                </a:solidFill>
              </a:rPr>
              <a:t> 폭등</a:t>
            </a:r>
            <a:endParaRPr lang="ko-KR" altLang="en-US" sz="26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308619B-CC2D-4B72-9A84-A711B0B7F0F7}"/>
              </a:ext>
            </a:extLst>
          </p:cNvPr>
          <p:cNvSpPr/>
          <p:nvPr/>
        </p:nvSpPr>
        <p:spPr>
          <a:xfrm>
            <a:off x="7090618" y="3447758"/>
            <a:ext cx="4320413" cy="6705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5E1207A-426A-464B-A39E-CFB40D6BDBBD}"/>
              </a:ext>
            </a:extLst>
          </p:cNvPr>
          <p:cNvSpPr/>
          <p:nvPr/>
        </p:nvSpPr>
        <p:spPr>
          <a:xfrm>
            <a:off x="7090618" y="4298483"/>
            <a:ext cx="4320413" cy="6705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BC6D939-C2A0-4048-8EA3-5E41DE2082AF}"/>
              </a:ext>
            </a:extLst>
          </p:cNvPr>
          <p:cNvSpPr/>
          <p:nvPr/>
        </p:nvSpPr>
        <p:spPr>
          <a:xfrm>
            <a:off x="7601601" y="5281297"/>
            <a:ext cx="35365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수출과 관광 수입 폭락</a:t>
            </a:r>
            <a:endParaRPr lang="ko-KR" altLang="en-US" sz="2600" dirty="0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5F271C80-C3EA-4354-BAC2-8906C4D6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6593" y="5252979"/>
            <a:ext cx="435660" cy="65058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09475840-1AA1-428C-8149-1132D87F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601" y="5506322"/>
            <a:ext cx="3809430" cy="4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4" grpId="0" animBg="1"/>
      <p:bldP spid="23" grpId="0"/>
      <p:bldP spid="27" grpId="0"/>
      <p:bldP spid="29" grpId="0" animBg="1"/>
      <p:bldP spid="31" grpId="0"/>
      <p:bldP spid="32" grpId="0"/>
      <p:bldP spid="39" grpId="0" animBg="1"/>
      <p:bldP spid="40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067AB887-89AF-457D-946C-D17CF0249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354" y="4031392"/>
            <a:ext cx="3253061" cy="149544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53417CB-4DAA-4E4C-94FC-4995722CD178}"/>
              </a:ext>
            </a:extLst>
          </p:cNvPr>
          <p:cNvSpPr/>
          <p:nvPr/>
        </p:nvSpPr>
        <p:spPr>
          <a:xfrm>
            <a:off x="-1" y="0"/>
            <a:ext cx="60032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</a:rPr>
              <a:t>4. </a:t>
            </a:r>
            <a:r>
              <a:rPr lang="ko-KR" altLang="en-US" sz="3000" b="1" dirty="0">
                <a:solidFill>
                  <a:srgbClr val="000000"/>
                </a:solidFill>
              </a:rPr>
              <a:t>코로나 사태 이후 일본 경제</a:t>
            </a:r>
            <a:endParaRPr lang="ko-KR" altLang="en-US" sz="3000" b="1" i="0" u="none" strike="noStrike" dirty="0">
              <a:solidFill>
                <a:srgbClr val="FFFFFF"/>
              </a:solidFill>
              <a:ea typeface="굴림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8ED2EF5-E54C-4C78-89DF-832D189C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6" y="810991"/>
            <a:ext cx="3109845" cy="2332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22061AA-FC6A-43EC-8EE5-E7F57DA82849}"/>
              </a:ext>
            </a:extLst>
          </p:cNvPr>
          <p:cNvSpPr/>
          <p:nvPr/>
        </p:nvSpPr>
        <p:spPr>
          <a:xfrm>
            <a:off x="3465516" y="759529"/>
            <a:ext cx="4403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</a:rPr>
              <a:t>2020</a:t>
            </a:r>
            <a:r>
              <a:rPr lang="ko-KR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ko-KR" sz="2600" b="1" dirty="0">
                <a:solidFill>
                  <a:srgbClr val="000000"/>
                </a:solidFill>
              </a:rPr>
              <a:t>2</a:t>
            </a:r>
            <a:r>
              <a:rPr lang="ko-KR" altLang="en-US" sz="2600" b="1" dirty="0">
                <a:solidFill>
                  <a:srgbClr val="000000"/>
                </a:solidFill>
              </a:rPr>
              <a:t>분기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일본 </a:t>
            </a:r>
            <a:r>
              <a:rPr lang="en-US" altLang="ko-KR" sz="2600" b="1" dirty="0">
                <a:solidFill>
                  <a:srgbClr val="000000"/>
                </a:solidFill>
              </a:rPr>
              <a:t>GDP </a:t>
            </a:r>
            <a:r>
              <a:rPr lang="ko-KR" altLang="en-US" sz="2600" b="1" dirty="0">
                <a:solidFill>
                  <a:srgbClr val="000000"/>
                </a:solidFill>
              </a:rPr>
              <a:t>폭락</a:t>
            </a:r>
            <a:endParaRPr lang="ko-KR" altLang="en-US" sz="260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424F4A7-6517-464C-93B5-56826FA9FB8D}"/>
              </a:ext>
            </a:extLst>
          </p:cNvPr>
          <p:cNvSpPr/>
          <p:nvPr/>
        </p:nvSpPr>
        <p:spPr>
          <a:xfrm>
            <a:off x="4199627" y="1803971"/>
            <a:ext cx="29690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>
                <a:solidFill>
                  <a:srgbClr val="000000"/>
                </a:solidFill>
              </a:rPr>
              <a:t>전 분기 대비 </a:t>
            </a:r>
            <a:r>
              <a:rPr lang="en-US" altLang="ko-KR" sz="2600" dirty="0">
                <a:solidFill>
                  <a:srgbClr val="000000"/>
                </a:solidFill>
              </a:rPr>
              <a:t>7.8%</a:t>
            </a:r>
            <a:endParaRPr lang="ko-KR" altLang="en-US" sz="2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34C6E4D-E70C-491D-89A0-9FA4070DAD1A}"/>
              </a:ext>
            </a:extLst>
          </p:cNvPr>
          <p:cNvSpPr/>
          <p:nvPr/>
        </p:nvSpPr>
        <p:spPr>
          <a:xfrm>
            <a:off x="4199627" y="2453337"/>
            <a:ext cx="26581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/>
              <a:t>전년 대비 </a:t>
            </a:r>
            <a:r>
              <a:rPr lang="en-US" altLang="ko-KR" sz="2600" dirty="0"/>
              <a:t>27.8%</a:t>
            </a:r>
            <a:endParaRPr lang="ko-KR" altLang="en-US" sz="26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D02C552-227E-4D4E-9069-078402855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209" y="1030387"/>
            <a:ext cx="4749349" cy="44317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73D2E07-1DE9-4885-B1B0-2437B025B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463" y="1877574"/>
            <a:ext cx="171701" cy="3607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A267ECB-D7D7-4570-8F51-92F6B3E7F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727" y="2554345"/>
            <a:ext cx="171701" cy="360759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B193A41-7B72-423C-8BEA-33383F4855EB}"/>
              </a:ext>
            </a:extLst>
          </p:cNvPr>
          <p:cNvSpPr/>
          <p:nvPr/>
        </p:nvSpPr>
        <p:spPr>
          <a:xfrm>
            <a:off x="4089324" y="1696321"/>
            <a:ext cx="3419060" cy="14126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원호 14">
            <a:extLst>
              <a:ext uri="{FF2B5EF4-FFF2-40B4-BE49-F238E27FC236}">
                <a16:creationId xmlns:a16="http://schemas.microsoft.com/office/drawing/2014/main" id="{25588B0E-842A-4121-825E-8F1BC0F50850}"/>
              </a:ext>
            </a:extLst>
          </p:cNvPr>
          <p:cNvSpPr/>
          <p:nvPr/>
        </p:nvSpPr>
        <p:spPr>
          <a:xfrm rot="11632435">
            <a:off x="3771466" y="982388"/>
            <a:ext cx="856319" cy="102315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테이블이(가) 표시된 사진&#10;&#10;자동 생성된 설명">
            <a:extLst>
              <a:ext uri="{FF2B5EF4-FFF2-40B4-BE49-F238E27FC236}">
                <a16:creationId xmlns:a16="http://schemas.microsoft.com/office/drawing/2014/main" id="{67E0A5C2-F0B3-46D5-B7AD-A5A3A1F7A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14" y="469045"/>
            <a:ext cx="3109845" cy="1696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D95E3390-68F4-41A0-BEE5-48028E3B14EB}"/>
              </a:ext>
            </a:extLst>
          </p:cNvPr>
          <p:cNvSpPr/>
          <p:nvPr/>
        </p:nvSpPr>
        <p:spPr>
          <a:xfrm>
            <a:off x="8565014" y="2481308"/>
            <a:ext cx="30861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무역수지 대폭 감소</a:t>
            </a:r>
            <a:endParaRPr lang="ko-KR" altLang="en-US" sz="2600" b="1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65B71852-39F8-489C-9AEB-38F35298E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103" y="2752166"/>
            <a:ext cx="3419061" cy="443170"/>
          </a:xfrm>
          <a:prstGeom prst="rect">
            <a:avLst/>
          </a:prstGeom>
        </p:spPr>
      </p:pic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6657C019-2C52-496A-AF7E-9494904B9791}"/>
              </a:ext>
            </a:extLst>
          </p:cNvPr>
          <p:cNvCxnSpPr>
            <a:cxnSpLocks/>
          </p:cNvCxnSpPr>
          <p:nvPr/>
        </p:nvCxnSpPr>
        <p:spPr>
          <a:xfrm>
            <a:off x="8194038" y="385246"/>
            <a:ext cx="0" cy="67444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FDEA988B-0099-4444-A94D-BC10E4BCE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939911"/>
            <a:ext cx="3471684" cy="2489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1C447CC7-2B0F-4B25-B094-3CA3AD391B4F}"/>
              </a:ext>
            </a:extLst>
          </p:cNvPr>
          <p:cNvSpPr/>
          <p:nvPr/>
        </p:nvSpPr>
        <p:spPr>
          <a:xfrm>
            <a:off x="4259193" y="4297713"/>
            <a:ext cx="32031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일본 경제 연구 센터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AC4CDF5-D043-4174-89A5-8B8D15471B31}"/>
              </a:ext>
            </a:extLst>
          </p:cNvPr>
          <p:cNvSpPr/>
          <p:nvPr/>
        </p:nvSpPr>
        <p:spPr>
          <a:xfrm>
            <a:off x="4184110" y="4961198"/>
            <a:ext cx="341952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dirty="0"/>
              <a:t>일본 경제 </a:t>
            </a:r>
            <a:br>
              <a:rPr lang="en-US" altLang="ko-KR" sz="2600" dirty="0"/>
            </a:br>
            <a:r>
              <a:rPr lang="ko-KR" altLang="en-US" sz="2600" dirty="0"/>
              <a:t>코로나 이전으로 복구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2A62EEE-8DE4-4C31-BBA4-7FD0FBA07E74}"/>
              </a:ext>
            </a:extLst>
          </p:cNvPr>
          <p:cNvSpPr/>
          <p:nvPr/>
        </p:nvSpPr>
        <p:spPr>
          <a:xfrm>
            <a:off x="4664048" y="5865207"/>
            <a:ext cx="30540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/>
              <a:t>4</a:t>
            </a:r>
            <a:r>
              <a:rPr lang="ko-KR" altLang="en-US" sz="2600" dirty="0"/>
              <a:t>년 이상 소요 예상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407B599D-A7D6-4F0A-9E7D-2EA746241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353722" y="5952086"/>
            <a:ext cx="171701" cy="360759"/>
          </a:xfrm>
          <a:prstGeom prst="rect">
            <a:avLst/>
          </a:prstGeom>
        </p:spPr>
      </p:pic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DE649C1-83FA-434A-A815-4C47E780E785}"/>
              </a:ext>
            </a:extLst>
          </p:cNvPr>
          <p:cNvSpPr/>
          <p:nvPr/>
        </p:nvSpPr>
        <p:spPr>
          <a:xfrm>
            <a:off x="4043253" y="4158441"/>
            <a:ext cx="3674835" cy="222898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71493135-AB78-4325-BD8E-321BAD54A8D9}"/>
              </a:ext>
            </a:extLst>
          </p:cNvPr>
          <p:cNvCxnSpPr>
            <a:cxnSpLocks/>
          </p:cNvCxnSpPr>
          <p:nvPr/>
        </p:nvCxnSpPr>
        <p:spPr>
          <a:xfrm flipH="1">
            <a:off x="28334" y="3581686"/>
            <a:ext cx="81940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A31F295-55DE-48E2-B369-2BEF74DB56CE}"/>
              </a:ext>
            </a:extLst>
          </p:cNvPr>
          <p:cNvSpPr/>
          <p:nvPr/>
        </p:nvSpPr>
        <p:spPr>
          <a:xfrm>
            <a:off x="8743597" y="3374662"/>
            <a:ext cx="27526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b="1" dirty="0">
                <a:solidFill>
                  <a:srgbClr val="000000"/>
                </a:solidFill>
              </a:rPr>
              <a:t>코로나 사태 이후</a:t>
            </a:r>
            <a:br>
              <a:rPr lang="en-US" altLang="ko-KR" sz="2600" b="1" dirty="0">
                <a:solidFill>
                  <a:srgbClr val="000000"/>
                </a:solidFill>
              </a:rPr>
            </a:br>
            <a:r>
              <a:rPr lang="ko-KR" altLang="en-US" sz="2600" b="1" dirty="0">
                <a:solidFill>
                  <a:srgbClr val="000000"/>
                </a:solidFill>
              </a:rPr>
              <a:t>꾸준히 감소</a:t>
            </a:r>
            <a:endParaRPr lang="ko-KR" altLang="en-US" sz="2600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F405000-1129-453C-B6AA-18A41DDA77EA}"/>
              </a:ext>
            </a:extLst>
          </p:cNvPr>
          <p:cNvSpPr/>
          <p:nvPr/>
        </p:nvSpPr>
        <p:spPr>
          <a:xfrm>
            <a:off x="8699128" y="5145487"/>
            <a:ext cx="32031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특히 주요 수출 품목</a:t>
            </a:r>
            <a:endParaRPr lang="ko-KR" altLang="en-US" sz="2600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A85C158-1204-47A4-9084-1FE55F38EFC2}"/>
              </a:ext>
            </a:extLst>
          </p:cNvPr>
          <p:cNvSpPr/>
          <p:nvPr/>
        </p:nvSpPr>
        <p:spPr>
          <a:xfrm>
            <a:off x="9071668" y="5591756"/>
            <a:ext cx="25058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자동차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반도체 </a:t>
            </a:r>
            <a:endParaRPr lang="ko-KR" altLang="en-US" sz="2600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4525DCE5-D9FC-4482-B56F-D7C5608A6E4B}"/>
              </a:ext>
            </a:extLst>
          </p:cNvPr>
          <p:cNvSpPr/>
          <p:nvPr/>
        </p:nvSpPr>
        <p:spPr>
          <a:xfrm>
            <a:off x="9556496" y="6047693"/>
            <a:ext cx="13019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큰 영향</a:t>
            </a:r>
            <a:endParaRPr lang="ko-KR" altLang="en-US" sz="2600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4B342B85-46C5-47F8-829B-3E2B8B2F0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8892" y="4362021"/>
            <a:ext cx="421180" cy="520447"/>
          </a:xfrm>
          <a:prstGeom prst="rect">
            <a:avLst/>
          </a:prstGeom>
        </p:spPr>
      </p:pic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38604253-A387-40CF-A328-DC59FC6897CA}"/>
              </a:ext>
            </a:extLst>
          </p:cNvPr>
          <p:cNvSpPr/>
          <p:nvPr/>
        </p:nvSpPr>
        <p:spPr>
          <a:xfrm>
            <a:off x="8632071" y="5167364"/>
            <a:ext cx="3311093" cy="13727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9EB3DA-90A2-4C92-93CB-44D1018AE3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101" y="4323047"/>
            <a:ext cx="1683775" cy="16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4" grpId="0" animBg="1"/>
      <p:bldP spid="15" grpId="0" animBg="1"/>
      <p:bldP spid="20" grpId="0"/>
      <p:bldP spid="27" grpId="0"/>
      <p:bldP spid="28" grpId="0"/>
      <p:bldP spid="29" grpId="0"/>
      <p:bldP spid="32" grpId="0" animBg="1"/>
      <p:bldP spid="42" grpId="0"/>
      <p:bldP spid="43" grpId="0"/>
      <p:bldP spid="44" grpId="0"/>
      <p:bldP spid="45" grpId="0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6ABC6376-2B2B-4BAB-8168-A8CA3CD0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5" y="2120592"/>
            <a:ext cx="6812831" cy="14954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A47C844-71E6-4A04-AD63-8E2766AC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2" y="1445106"/>
            <a:ext cx="6376722" cy="149544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643CDCC-E16C-4927-87DC-0F3D6E738915}"/>
              </a:ext>
            </a:extLst>
          </p:cNvPr>
          <p:cNvSpPr/>
          <p:nvPr/>
        </p:nvSpPr>
        <p:spPr>
          <a:xfrm>
            <a:off x="-1" y="0"/>
            <a:ext cx="60032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</a:rPr>
              <a:t>4. </a:t>
            </a:r>
            <a:r>
              <a:rPr lang="ko-KR" altLang="en-US" sz="3000" b="1" dirty="0">
                <a:solidFill>
                  <a:srgbClr val="000000"/>
                </a:solidFill>
              </a:rPr>
              <a:t>코로나 사태 이후 일본 경제</a:t>
            </a:r>
            <a:endParaRPr lang="ko-KR" altLang="en-US" sz="3000" b="1" i="0" u="none" strike="noStrike" dirty="0">
              <a:solidFill>
                <a:srgbClr val="FFFFFF"/>
              </a:solidFill>
              <a:ea typeface="굴림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C6FA98-69AD-4695-9923-3CDC3B28D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74" y="911665"/>
            <a:ext cx="1550810" cy="2357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A867F96-61DC-4493-872D-F65B19816074}"/>
              </a:ext>
            </a:extLst>
          </p:cNvPr>
          <p:cNvSpPr/>
          <p:nvPr/>
        </p:nvSpPr>
        <p:spPr>
          <a:xfrm>
            <a:off x="410273" y="1030402"/>
            <a:ext cx="5763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</a:rPr>
              <a:t>2020</a:t>
            </a:r>
            <a:r>
              <a:rPr lang="ko-KR" altLang="en-US" sz="2600" b="1" dirty="0">
                <a:solidFill>
                  <a:srgbClr val="000000"/>
                </a:solidFill>
              </a:rPr>
              <a:t>년 개최 예정이었던 도쿄 올림픽</a:t>
            </a:r>
            <a:endParaRPr lang="ko-KR" altLang="en-US" sz="2600" dirty="0"/>
          </a:p>
        </p:txBody>
      </p:sp>
      <p:sp>
        <p:nvSpPr>
          <p:cNvPr id="7" name="화살표: 위로 굽음 6">
            <a:extLst>
              <a:ext uri="{FF2B5EF4-FFF2-40B4-BE49-F238E27FC236}">
                <a16:creationId xmlns:a16="http://schemas.microsoft.com/office/drawing/2014/main" id="{57F5F427-3238-4262-8CF9-3459290B7016}"/>
              </a:ext>
            </a:extLst>
          </p:cNvPr>
          <p:cNvSpPr/>
          <p:nvPr/>
        </p:nvSpPr>
        <p:spPr>
          <a:xfrm rot="5400000">
            <a:off x="487055" y="1717999"/>
            <a:ext cx="492444" cy="471920"/>
          </a:xfrm>
          <a:prstGeom prst="bent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3EAA9F6-7414-426B-A36A-3F2EA1C50864}"/>
              </a:ext>
            </a:extLst>
          </p:cNvPr>
          <p:cNvSpPr/>
          <p:nvPr/>
        </p:nvSpPr>
        <p:spPr>
          <a:xfrm>
            <a:off x="969237" y="1700386"/>
            <a:ext cx="56861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코로나 </a:t>
            </a:r>
            <a:r>
              <a:rPr lang="en-US" altLang="ko-KR" sz="2600" b="1" dirty="0">
                <a:solidFill>
                  <a:srgbClr val="000000"/>
                </a:solidFill>
              </a:rPr>
              <a:t>19</a:t>
            </a:r>
            <a:r>
              <a:rPr lang="ko-KR" altLang="en-US" sz="2600" b="1" dirty="0">
                <a:solidFill>
                  <a:srgbClr val="000000"/>
                </a:solidFill>
              </a:rPr>
              <a:t>의 영향으로 결국 </a:t>
            </a:r>
            <a:r>
              <a:rPr lang="en-US" altLang="ko-KR" sz="2600" b="1" dirty="0">
                <a:solidFill>
                  <a:srgbClr val="000000"/>
                </a:solidFill>
              </a:rPr>
              <a:t>1</a:t>
            </a:r>
            <a:r>
              <a:rPr lang="ko-KR" altLang="en-US" sz="2600" b="1" dirty="0">
                <a:solidFill>
                  <a:srgbClr val="000000"/>
                </a:solidFill>
              </a:rPr>
              <a:t>년 연기</a:t>
            </a:r>
            <a:endParaRPr lang="ko-KR" altLang="en-US" sz="2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D37FD32-0F0A-44D9-83CF-F751E2401D2F}"/>
              </a:ext>
            </a:extLst>
          </p:cNvPr>
          <p:cNvSpPr/>
          <p:nvPr/>
        </p:nvSpPr>
        <p:spPr>
          <a:xfrm>
            <a:off x="553161" y="2426347"/>
            <a:ext cx="61590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약 </a:t>
            </a:r>
            <a:r>
              <a:rPr lang="en-US" altLang="ko-KR" sz="2600" b="1" dirty="0">
                <a:solidFill>
                  <a:srgbClr val="000000"/>
                </a:solidFill>
              </a:rPr>
              <a:t>3</a:t>
            </a:r>
            <a:r>
              <a:rPr lang="ko-KR" altLang="en-US" sz="2600" b="1" dirty="0">
                <a:solidFill>
                  <a:srgbClr val="000000"/>
                </a:solidFill>
              </a:rPr>
              <a:t>조 </a:t>
            </a:r>
            <a:r>
              <a:rPr lang="en-US" altLang="ko-KR" sz="2600" b="1" dirty="0">
                <a:solidFill>
                  <a:srgbClr val="000000"/>
                </a:solidFill>
              </a:rPr>
              <a:t>8</a:t>
            </a:r>
            <a:r>
              <a:rPr lang="ko-KR" altLang="en-US" sz="2600" b="1" dirty="0">
                <a:solidFill>
                  <a:srgbClr val="000000"/>
                </a:solidFill>
              </a:rPr>
              <a:t>천억의 손해가 </a:t>
            </a:r>
            <a:r>
              <a:rPr lang="ko-KR" altLang="en-US" sz="2600" b="1" dirty="0" err="1">
                <a:solidFill>
                  <a:srgbClr val="000000"/>
                </a:solidFill>
              </a:rPr>
              <a:t>생길것으로</a:t>
            </a:r>
            <a:r>
              <a:rPr lang="ko-KR" altLang="en-US" sz="2600" b="1" dirty="0">
                <a:solidFill>
                  <a:srgbClr val="000000"/>
                </a:solidFill>
              </a:rPr>
              <a:t> 예상</a:t>
            </a:r>
            <a:endParaRPr lang="ko-KR" altLang="en-US" sz="2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04222F8-8F22-414F-AEC4-B84CFAE36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4428" y="2510487"/>
            <a:ext cx="171701" cy="360759"/>
          </a:xfrm>
          <a:prstGeom prst="rect">
            <a:avLst/>
          </a:prstGeom>
        </p:spPr>
      </p:pic>
      <p:pic>
        <p:nvPicPr>
          <p:cNvPr id="14" name="그림 13" descr="실내, 테이블, 창문, 방이(가) 표시된 사진&#10;&#10;자동 생성된 설명">
            <a:extLst>
              <a:ext uri="{FF2B5EF4-FFF2-40B4-BE49-F238E27FC236}">
                <a16:creationId xmlns:a16="http://schemas.microsoft.com/office/drawing/2014/main" id="{02B8035E-7CDC-4FC8-A202-E1ED96715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130" y="1025077"/>
            <a:ext cx="3295720" cy="1857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1ABC0BFF-EB1B-49D3-8EDB-F564AB813931}"/>
              </a:ext>
            </a:extLst>
          </p:cNvPr>
          <p:cNvSpPr/>
          <p:nvPr/>
        </p:nvSpPr>
        <p:spPr>
          <a:xfrm>
            <a:off x="1028168" y="3341237"/>
            <a:ext cx="52052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이 중 </a:t>
            </a:r>
            <a:r>
              <a:rPr lang="en-US" altLang="ko-KR" sz="2600" b="1" dirty="0">
                <a:solidFill>
                  <a:srgbClr val="000000"/>
                </a:solidFill>
              </a:rPr>
              <a:t>1</a:t>
            </a:r>
            <a:r>
              <a:rPr lang="ko-KR" altLang="en-US" sz="2600" b="1" dirty="0">
                <a:solidFill>
                  <a:srgbClr val="000000"/>
                </a:solidFill>
              </a:rPr>
              <a:t>조만 부담한다고 밝힌 </a:t>
            </a:r>
            <a:r>
              <a:rPr lang="en-US" altLang="ko-KR" sz="2600" b="1" dirty="0">
                <a:solidFill>
                  <a:srgbClr val="000000"/>
                </a:solidFill>
              </a:rPr>
              <a:t>IOC</a:t>
            </a:r>
            <a:endParaRPr lang="ko-KR" altLang="en-US" sz="2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6E39BCB-CDF4-4B6B-A6C9-207BB2B3C22B}"/>
              </a:ext>
            </a:extLst>
          </p:cNvPr>
          <p:cNvSpPr/>
          <p:nvPr/>
        </p:nvSpPr>
        <p:spPr>
          <a:xfrm>
            <a:off x="970459" y="3934337"/>
            <a:ext cx="53206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나머지 금액은 모두 일본에서 부담</a:t>
            </a:r>
            <a:endParaRPr lang="ko-KR" altLang="en-US" sz="26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9A0C77E-7449-4954-BEA3-3EE35314B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459" y="4180558"/>
            <a:ext cx="5705334" cy="44317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973371-E749-4946-A6EC-830603990B53}"/>
              </a:ext>
            </a:extLst>
          </p:cNvPr>
          <p:cNvSpPr/>
          <p:nvPr/>
        </p:nvSpPr>
        <p:spPr>
          <a:xfrm>
            <a:off x="566255" y="4921760"/>
            <a:ext cx="61045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 경제성장 발판 이었던 도쿄 올림픽</a:t>
            </a:r>
            <a:endParaRPr lang="ko-KR" altLang="en-US" sz="26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2E2E35F-5D7D-433F-8064-5DEB272E91C9}"/>
              </a:ext>
            </a:extLst>
          </p:cNvPr>
          <p:cNvSpPr/>
          <p:nvPr/>
        </p:nvSpPr>
        <p:spPr>
          <a:xfrm>
            <a:off x="2178277" y="6024476"/>
            <a:ext cx="27526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결국 엄청난 손해</a:t>
            </a:r>
            <a:endParaRPr lang="ko-KR" altLang="en-US" sz="26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43E1C25-BB73-4D65-94B4-21CF9BB71862}"/>
              </a:ext>
            </a:extLst>
          </p:cNvPr>
          <p:cNvSpPr/>
          <p:nvPr/>
        </p:nvSpPr>
        <p:spPr>
          <a:xfrm>
            <a:off x="1028168" y="3378439"/>
            <a:ext cx="5205271" cy="12352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507D7424-C04A-4F9C-BC4E-45B0DF2DDDDA}"/>
              </a:ext>
            </a:extLst>
          </p:cNvPr>
          <p:cNvCxnSpPr/>
          <p:nvPr/>
        </p:nvCxnSpPr>
        <p:spPr>
          <a:xfrm>
            <a:off x="1028168" y="3938827"/>
            <a:ext cx="52052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2FA0E3E-5413-4993-86D9-F87F3415D893}"/>
              </a:ext>
            </a:extLst>
          </p:cNvPr>
          <p:cNvSpPr/>
          <p:nvPr/>
        </p:nvSpPr>
        <p:spPr>
          <a:xfrm>
            <a:off x="394259" y="1088194"/>
            <a:ext cx="6376722" cy="12352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A07FC592-FD87-4C5E-BB6C-500440B9E5D9}"/>
              </a:ext>
            </a:extLst>
          </p:cNvPr>
          <p:cNvCxnSpPr>
            <a:cxnSpLocks/>
          </p:cNvCxnSpPr>
          <p:nvPr/>
        </p:nvCxnSpPr>
        <p:spPr>
          <a:xfrm>
            <a:off x="394259" y="1629797"/>
            <a:ext cx="6376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>
            <a:extLst>
              <a:ext uri="{FF2B5EF4-FFF2-40B4-BE49-F238E27FC236}">
                <a16:creationId xmlns:a16="http://schemas.microsoft.com/office/drawing/2014/main" id="{2D0C8860-B408-4629-9AB0-07D6B5DF03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907" y="5496638"/>
            <a:ext cx="866186" cy="51715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8565B6C-66A6-4593-BF6A-7F98C4BF7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8277" y="6267214"/>
            <a:ext cx="2970668" cy="443170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A7332807-13A9-48E8-A296-B3016D35B495}"/>
              </a:ext>
            </a:extLst>
          </p:cNvPr>
          <p:cNvSpPr/>
          <p:nvPr/>
        </p:nvSpPr>
        <p:spPr>
          <a:xfrm>
            <a:off x="623962" y="4896655"/>
            <a:ext cx="5973784" cy="18188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1CD5BC53-21C2-4189-B0E5-8E5B06B46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635" y="2908137"/>
            <a:ext cx="171701" cy="360759"/>
          </a:xfrm>
          <a:prstGeom prst="rect">
            <a:avLst/>
          </a:prstGeom>
        </p:spPr>
      </p:pic>
      <p:pic>
        <p:nvPicPr>
          <p:cNvPr id="35" name="온라인 미디어 34" title="￫ﾏﾄ￬﾿ﾄ￬ﾘﾬ￫ﾦﾼ￭ﾔﾽ ￪ﾲﾰ￪ﾵﾭ 1￫ﾅﾄ ￬ﾗﾰ￪ﾸﾰ￢ﾀﾦ&quot;￪ﾲﾽ￬ﾠﾜ￬ﾆﾐ￬ﾋﾤ￬ﾝﾀ 7￬ﾡﾰ￬ﾛﾐ￫ﾌﾀ&quot; / ￬ﾗﾰ￭ﾕﾩ￫ﾉﾴ￬ﾊﾤ (Yonhapnews)">
            <a:hlinkClick r:id="" action="ppaction://media"/>
            <a:extLst>
              <a:ext uri="{FF2B5EF4-FFF2-40B4-BE49-F238E27FC236}">
                <a16:creationId xmlns:a16="http://schemas.microsoft.com/office/drawing/2014/main" id="{04EF7899-6C77-4B0F-A5DA-F22A4F466F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814065" y="3488795"/>
            <a:ext cx="3378892" cy="1900627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4D5012AA-F281-4EBC-992E-F44F38C318CF}"/>
              </a:ext>
            </a:extLst>
          </p:cNvPr>
          <p:cNvSpPr/>
          <p:nvPr/>
        </p:nvSpPr>
        <p:spPr>
          <a:xfrm>
            <a:off x="7715430" y="3443137"/>
            <a:ext cx="3680394" cy="3236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5ABA0BE-C624-4AF8-83A2-A36D68E7938C}"/>
              </a:ext>
            </a:extLst>
          </p:cNvPr>
          <p:cNvSpPr/>
          <p:nvPr/>
        </p:nvSpPr>
        <p:spPr>
          <a:xfrm>
            <a:off x="8022030" y="5721718"/>
            <a:ext cx="30861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b="1" dirty="0">
                <a:solidFill>
                  <a:srgbClr val="000000"/>
                </a:solidFill>
              </a:rPr>
              <a:t>올림픽 손해에 대한</a:t>
            </a:r>
            <a:br>
              <a:rPr lang="en-US" altLang="ko-KR" sz="2600" b="1" dirty="0">
                <a:solidFill>
                  <a:srgbClr val="000000"/>
                </a:solidFill>
              </a:rPr>
            </a:br>
            <a:r>
              <a:rPr lang="ko-KR" altLang="en-US" sz="2600" b="1" dirty="0">
                <a:solidFill>
                  <a:srgbClr val="000000"/>
                </a:solidFill>
              </a:rPr>
              <a:t>뉴스 영상</a:t>
            </a:r>
            <a:endParaRPr lang="ko-KR" altLang="en-US" sz="2600" dirty="0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8AAA999B-4E4B-4884-8A8E-C04321C07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430622" y="5468450"/>
            <a:ext cx="268916" cy="3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9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2" grpId="0"/>
      <p:bldP spid="5" grpId="0"/>
      <p:bldP spid="7" grpId="0" animBg="1"/>
      <p:bldP spid="8" grpId="0"/>
      <p:bldP spid="10" grpId="0"/>
      <p:bldP spid="15" grpId="0"/>
      <p:bldP spid="18" grpId="0"/>
      <p:bldP spid="20" grpId="0"/>
      <p:bldP spid="21" grpId="0"/>
      <p:bldP spid="22" grpId="0" animBg="1"/>
      <p:bldP spid="25" grpId="0" animBg="1"/>
      <p:bldP spid="33" grpId="0" animBg="1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E27672E-F54E-417B-8273-114269D94745}"/>
              </a:ext>
            </a:extLst>
          </p:cNvPr>
          <p:cNvSpPr/>
          <p:nvPr/>
        </p:nvSpPr>
        <p:spPr>
          <a:xfrm>
            <a:off x="-1" y="0"/>
            <a:ext cx="60032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</a:rPr>
              <a:t>4. </a:t>
            </a:r>
            <a:r>
              <a:rPr lang="ko-KR" altLang="en-US" sz="3000" b="1" dirty="0">
                <a:solidFill>
                  <a:srgbClr val="000000"/>
                </a:solidFill>
              </a:rPr>
              <a:t>코로나 사태 이후 일본 경제</a:t>
            </a:r>
            <a:endParaRPr lang="ko-KR" altLang="en-US" sz="3000" b="1" i="0" u="none" strike="noStrike" dirty="0">
              <a:solidFill>
                <a:srgbClr val="FFFFFF"/>
              </a:solidFill>
              <a:ea typeface="굴림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EE6BBD8-DE5D-4F26-8ABC-2D94C457526A}"/>
              </a:ext>
            </a:extLst>
          </p:cNvPr>
          <p:cNvSpPr/>
          <p:nvPr/>
        </p:nvSpPr>
        <p:spPr>
          <a:xfrm>
            <a:off x="452450" y="1291629"/>
            <a:ext cx="38699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일본 정부의 코로나 대응</a:t>
            </a:r>
            <a:endParaRPr lang="ko-KR" altLang="en-US" sz="26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044D08-9CEF-4D42-A651-809ADDBD4E74}"/>
              </a:ext>
            </a:extLst>
          </p:cNvPr>
          <p:cNvSpPr/>
          <p:nvPr/>
        </p:nvSpPr>
        <p:spPr>
          <a:xfrm>
            <a:off x="452450" y="1877055"/>
            <a:ext cx="420339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침체된 경기를 살리기 위한</a:t>
            </a:r>
            <a:br>
              <a:rPr lang="en-US" altLang="ko-KR" sz="2600" b="1" dirty="0">
                <a:solidFill>
                  <a:srgbClr val="000000"/>
                </a:solidFill>
              </a:rPr>
            </a:br>
            <a:r>
              <a:rPr lang="ko-KR" altLang="en-US" sz="2600" b="1" dirty="0">
                <a:solidFill>
                  <a:srgbClr val="000000"/>
                </a:solidFill>
              </a:rPr>
              <a:t>여러가지 정책 실시</a:t>
            </a:r>
            <a:endParaRPr lang="ko-KR" altLang="en-US" sz="2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C700D0B-1A72-4BE0-866F-5475BCEDF4E3}"/>
              </a:ext>
            </a:extLst>
          </p:cNvPr>
          <p:cNvSpPr/>
          <p:nvPr/>
        </p:nvSpPr>
        <p:spPr>
          <a:xfrm>
            <a:off x="6575419" y="1222731"/>
            <a:ext cx="40430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</a:rPr>
              <a:t>2020</a:t>
            </a:r>
            <a:r>
              <a:rPr lang="ko-KR" altLang="en-US" sz="2600" b="1" dirty="0">
                <a:solidFill>
                  <a:srgbClr val="000000"/>
                </a:solidFill>
              </a:rPr>
              <a:t>년 </a:t>
            </a:r>
            <a:r>
              <a:rPr lang="en-US" altLang="ko-KR" sz="2600" b="1" dirty="0">
                <a:solidFill>
                  <a:srgbClr val="000000"/>
                </a:solidFill>
              </a:rPr>
              <a:t>4</a:t>
            </a:r>
            <a:r>
              <a:rPr lang="ko-KR" altLang="en-US" sz="2600" b="1" dirty="0">
                <a:solidFill>
                  <a:srgbClr val="000000"/>
                </a:solidFill>
              </a:rPr>
              <a:t>월</a:t>
            </a:r>
            <a:r>
              <a:rPr lang="en-US" altLang="ko-KR" sz="2600" b="1" dirty="0">
                <a:solidFill>
                  <a:srgbClr val="000000"/>
                </a:solidFill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</a:rPr>
              <a:t>전국민 대상 </a:t>
            </a:r>
            <a:endParaRPr lang="ko-KR" altLang="en-US" sz="2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77741D3-B293-4CF5-806C-36FF9010414F}"/>
              </a:ext>
            </a:extLst>
          </p:cNvPr>
          <p:cNvSpPr/>
          <p:nvPr/>
        </p:nvSpPr>
        <p:spPr>
          <a:xfrm>
            <a:off x="6801443" y="1592360"/>
            <a:ext cx="359104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b="1" dirty="0"/>
              <a:t>코로나 지원금 </a:t>
            </a:r>
            <a:br>
              <a:rPr lang="en-US" altLang="ko-KR" sz="2600" b="1" dirty="0"/>
            </a:br>
            <a:r>
              <a:rPr lang="ko-KR" altLang="en-US" sz="2600" b="1" dirty="0"/>
              <a:t>현금 </a:t>
            </a:r>
            <a:r>
              <a:rPr lang="en-US" altLang="ko-KR" sz="2600" b="1" dirty="0"/>
              <a:t>10</a:t>
            </a:r>
            <a:r>
              <a:rPr lang="ko-KR" altLang="en-US" sz="2600" b="1" dirty="0"/>
              <a:t>만엔 지급 발표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42910AC-699B-4098-90BE-7A854EA9C015}"/>
              </a:ext>
            </a:extLst>
          </p:cNvPr>
          <p:cNvSpPr/>
          <p:nvPr/>
        </p:nvSpPr>
        <p:spPr>
          <a:xfrm>
            <a:off x="351785" y="1118499"/>
            <a:ext cx="4293705" cy="17121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665EB9B-6C9C-49C6-92C6-BB2BCDE90F40}"/>
              </a:ext>
            </a:extLst>
          </p:cNvPr>
          <p:cNvCxnSpPr>
            <a:cxnSpLocks/>
          </p:cNvCxnSpPr>
          <p:nvPr/>
        </p:nvCxnSpPr>
        <p:spPr>
          <a:xfrm>
            <a:off x="341430" y="1850704"/>
            <a:ext cx="43040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화살표: 위로 굽음 16">
            <a:extLst>
              <a:ext uri="{FF2B5EF4-FFF2-40B4-BE49-F238E27FC236}">
                <a16:creationId xmlns:a16="http://schemas.microsoft.com/office/drawing/2014/main" id="{EFD9F018-08FC-4555-A595-795AA81E556C}"/>
              </a:ext>
            </a:extLst>
          </p:cNvPr>
          <p:cNvSpPr/>
          <p:nvPr/>
        </p:nvSpPr>
        <p:spPr>
          <a:xfrm rot="5400000">
            <a:off x="6746551" y="2845789"/>
            <a:ext cx="683253" cy="573469"/>
          </a:xfrm>
          <a:prstGeom prst="bent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E84378A-58C6-470C-A705-EB12375C923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5227018" y="1325958"/>
            <a:ext cx="766873" cy="1145196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48CB5B3-7839-41E1-9C6E-1F463AAE06DE}"/>
              </a:ext>
            </a:extLst>
          </p:cNvPr>
          <p:cNvSpPr/>
          <p:nvPr/>
        </p:nvSpPr>
        <p:spPr>
          <a:xfrm>
            <a:off x="6531332" y="1050643"/>
            <a:ext cx="4043094" cy="159336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020ED86-715C-4914-92F7-2EC360A2D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38" y="4315516"/>
            <a:ext cx="2609846" cy="2093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06717AA-B14D-414F-8D1E-3DC8F92F3590}"/>
              </a:ext>
            </a:extLst>
          </p:cNvPr>
          <p:cNvSpPr/>
          <p:nvPr/>
        </p:nvSpPr>
        <p:spPr>
          <a:xfrm>
            <a:off x="7484874" y="3057750"/>
            <a:ext cx="42899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b="1" dirty="0" err="1"/>
              <a:t>기타국</a:t>
            </a:r>
            <a:r>
              <a:rPr lang="ko-KR" altLang="en-US" sz="2600" b="1" dirty="0"/>
              <a:t> 대비</a:t>
            </a:r>
            <a:r>
              <a:rPr lang="en-US" altLang="ko-KR" sz="2600" b="1" dirty="0"/>
              <a:t>, </a:t>
            </a:r>
            <a:r>
              <a:rPr lang="ko-KR" altLang="en-US" sz="2600" b="1" dirty="0"/>
              <a:t>역대 최대규모</a:t>
            </a:r>
            <a:br>
              <a:rPr lang="en-US" altLang="ko-KR" sz="2600" b="1" dirty="0"/>
            </a:br>
            <a:r>
              <a:rPr lang="ko-KR" altLang="en-US" sz="2600" b="1" dirty="0"/>
              <a:t>경제 부양 정책</a:t>
            </a:r>
            <a:endParaRPr lang="ko-KR" altLang="en-US" sz="26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6DD6D7A-DA56-407B-9F45-F62AC48DD514}"/>
              </a:ext>
            </a:extLst>
          </p:cNvPr>
          <p:cNvSpPr/>
          <p:nvPr/>
        </p:nvSpPr>
        <p:spPr>
          <a:xfrm>
            <a:off x="7429723" y="2901448"/>
            <a:ext cx="4400261" cy="11454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F1450B5-0869-4B53-B5B8-78DBAF5A811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 rot="5400000">
            <a:off x="2477491" y="2858226"/>
            <a:ext cx="721693" cy="1077727"/>
          </a:xfrm>
          <a:prstGeom prst="rect">
            <a:avLst/>
          </a:prstGeom>
        </p:spPr>
      </p:pic>
      <p:pic>
        <p:nvPicPr>
          <p:cNvPr id="27" name="그림 26" descr="사람, 실내, 칫솔, 쥐고있는이(가) 표시된 사진&#10;&#10;자동 생성된 설명">
            <a:extLst>
              <a:ext uri="{FF2B5EF4-FFF2-40B4-BE49-F238E27FC236}">
                <a16:creationId xmlns:a16="http://schemas.microsoft.com/office/drawing/2014/main" id="{5076B0EC-1EDE-48B0-AB00-09A52C1F9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6" y="4376702"/>
            <a:ext cx="3301606" cy="2104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1C9919F2-71C5-49FE-AA1D-12124662A202}"/>
              </a:ext>
            </a:extLst>
          </p:cNvPr>
          <p:cNvSpPr/>
          <p:nvPr/>
        </p:nvSpPr>
        <p:spPr>
          <a:xfrm>
            <a:off x="1580554" y="3964239"/>
            <a:ext cx="320312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전 국민에게 코로나 </a:t>
            </a:r>
            <a:br>
              <a:rPr lang="en-US" altLang="ko-KR" sz="2600" b="1" dirty="0">
                <a:solidFill>
                  <a:srgbClr val="000000"/>
                </a:solidFill>
              </a:rPr>
            </a:br>
            <a:r>
              <a:rPr lang="ko-KR" altLang="en-US" sz="2600" b="1" dirty="0">
                <a:solidFill>
                  <a:srgbClr val="000000"/>
                </a:solidFill>
              </a:rPr>
              <a:t>백신 무료 접종 검토</a:t>
            </a:r>
            <a:endParaRPr lang="ko-KR" altLang="en-US" sz="260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480F11B-1A83-4726-991D-FDC379AFB0C2}"/>
              </a:ext>
            </a:extLst>
          </p:cNvPr>
          <p:cNvSpPr/>
          <p:nvPr/>
        </p:nvSpPr>
        <p:spPr>
          <a:xfrm>
            <a:off x="1404730" y="3894136"/>
            <a:ext cx="3554771" cy="96265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화살표: 위로 굽음 29">
            <a:extLst>
              <a:ext uri="{FF2B5EF4-FFF2-40B4-BE49-F238E27FC236}">
                <a16:creationId xmlns:a16="http://schemas.microsoft.com/office/drawing/2014/main" id="{98A37CC7-ADB2-481C-8A90-018A4CF1FECC}"/>
              </a:ext>
            </a:extLst>
          </p:cNvPr>
          <p:cNvSpPr/>
          <p:nvPr/>
        </p:nvSpPr>
        <p:spPr>
          <a:xfrm rot="5400000">
            <a:off x="1715380" y="5047148"/>
            <a:ext cx="559075" cy="503092"/>
          </a:xfrm>
          <a:prstGeom prst="bent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5B1BBF5-6F89-4578-B601-5A64CA331D2D}"/>
              </a:ext>
            </a:extLst>
          </p:cNvPr>
          <p:cNvSpPr/>
          <p:nvPr/>
        </p:nvSpPr>
        <p:spPr>
          <a:xfrm>
            <a:off x="2299474" y="5241935"/>
            <a:ext cx="275267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내년 상반기까지</a:t>
            </a:r>
            <a:r>
              <a:rPr lang="en-US" altLang="ko-KR" sz="2600" b="1" dirty="0">
                <a:solidFill>
                  <a:srgbClr val="000000"/>
                </a:solidFill>
              </a:rPr>
              <a:t> </a:t>
            </a:r>
            <a:br>
              <a:rPr lang="en-US" altLang="ko-KR" sz="2600" b="1" dirty="0">
                <a:solidFill>
                  <a:srgbClr val="000000"/>
                </a:solidFill>
              </a:rPr>
            </a:br>
            <a:r>
              <a:rPr lang="ko-KR" altLang="en-US" sz="2600" b="1" dirty="0">
                <a:solidFill>
                  <a:srgbClr val="000000"/>
                </a:solidFill>
              </a:rPr>
              <a:t>전 국민 분량 </a:t>
            </a:r>
            <a:endParaRPr lang="en-US" altLang="ko-KR" sz="2600" b="1" dirty="0">
              <a:solidFill>
                <a:srgbClr val="000000"/>
              </a:solidFill>
            </a:endParaRPr>
          </a:p>
          <a:p>
            <a:r>
              <a:rPr lang="ko-KR" altLang="en-US" sz="2600" b="1" dirty="0">
                <a:solidFill>
                  <a:srgbClr val="000000"/>
                </a:solidFill>
              </a:rPr>
              <a:t>백신 확보 발표 </a:t>
            </a:r>
            <a:endParaRPr lang="ko-KR" altLang="en-US" sz="260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4212AA7A-0321-4767-82AF-AF89B38BE482}"/>
              </a:ext>
            </a:extLst>
          </p:cNvPr>
          <p:cNvSpPr/>
          <p:nvPr/>
        </p:nvSpPr>
        <p:spPr>
          <a:xfrm>
            <a:off x="2267798" y="5158305"/>
            <a:ext cx="2691703" cy="137629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8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 animBg="1"/>
      <p:bldP spid="17" grpId="0" animBg="1"/>
      <p:bldP spid="19" grpId="0" animBg="1"/>
      <p:bldP spid="23" grpId="0"/>
      <p:bldP spid="24" grpId="0" animBg="1"/>
      <p:bldP spid="28" grpId="0"/>
      <p:bldP spid="29" grpId="0" animBg="1"/>
      <p:bldP spid="30" grpId="0" animBg="1"/>
      <p:bldP spid="31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extLst>
              <a:ext uri="{FF2B5EF4-FFF2-40B4-BE49-F238E27FC236}">
                <a16:creationId xmlns:a16="http://schemas.microsoft.com/office/drawing/2014/main" id="{078ADB88-9CC4-4FB6-9EBC-C8EB1468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51" y="5577081"/>
            <a:ext cx="5215105" cy="149544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C908FC19-6C83-438D-A66E-70FE2170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37" y="3845064"/>
            <a:ext cx="3687290" cy="1495446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F64CC1D0-979D-44E8-8E67-D24683186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390" y="4576406"/>
            <a:ext cx="3687290" cy="149544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C0A8235-11A3-4634-BB1D-888168504241}"/>
              </a:ext>
            </a:extLst>
          </p:cNvPr>
          <p:cNvSpPr/>
          <p:nvPr/>
        </p:nvSpPr>
        <p:spPr>
          <a:xfrm>
            <a:off x="-1" y="0"/>
            <a:ext cx="60032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</a:rPr>
              <a:t>5. </a:t>
            </a:r>
            <a:r>
              <a:rPr lang="ko-KR" altLang="en-US" sz="3000" b="1" dirty="0">
                <a:solidFill>
                  <a:srgbClr val="000000"/>
                </a:solidFill>
              </a:rPr>
              <a:t>결론 </a:t>
            </a:r>
            <a:r>
              <a:rPr lang="en-US" altLang="ko-KR" sz="3000" b="1" dirty="0">
                <a:solidFill>
                  <a:srgbClr val="000000"/>
                </a:solidFill>
              </a:rPr>
              <a:t>– </a:t>
            </a:r>
            <a:r>
              <a:rPr lang="ko-KR" altLang="en-US" sz="3000" b="1" dirty="0" err="1">
                <a:solidFill>
                  <a:srgbClr val="000000"/>
                </a:solidFill>
              </a:rPr>
              <a:t>스가</a:t>
            </a:r>
            <a:r>
              <a:rPr lang="ko-KR" altLang="en-US" sz="3000" b="1" dirty="0">
                <a:solidFill>
                  <a:srgbClr val="000000"/>
                </a:solidFill>
              </a:rPr>
              <a:t> 총리 취임</a:t>
            </a:r>
            <a:endParaRPr lang="ko-KR" altLang="en-US" sz="3000" b="1" i="0" u="none" strike="noStrike" dirty="0">
              <a:solidFill>
                <a:srgbClr val="FFFFFF"/>
              </a:solidFill>
              <a:ea typeface="굴림" panose="020B0600000101010101" pitchFamily="50" charset="-127"/>
            </a:endParaRPr>
          </a:p>
        </p:txBody>
      </p:sp>
      <p:pic>
        <p:nvPicPr>
          <p:cNvPr id="6" name="그림 5" descr="사람, 남자, 정장, 넥타이이(가) 표시된 사진&#10;&#10;자동 생성된 설명">
            <a:extLst>
              <a:ext uri="{FF2B5EF4-FFF2-40B4-BE49-F238E27FC236}">
                <a16:creationId xmlns:a16="http://schemas.microsoft.com/office/drawing/2014/main" id="{CCB8207C-7F3F-4C95-9965-85D67FE97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55" y="738037"/>
            <a:ext cx="2941943" cy="1958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D5C3A48-BD8E-4E4C-8EEB-B3D84680EC01}"/>
              </a:ext>
            </a:extLst>
          </p:cNvPr>
          <p:cNvSpPr/>
          <p:nvPr/>
        </p:nvSpPr>
        <p:spPr>
          <a:xfrm>
            <a:off x="3886382" y="907267"/>
            <a:ext cx="43204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건강 악화로 아베 총리 사퇴</a:t>
            </a:r>
            <a:endParaRPr lang="ko-KR" altLang="en-US" sz="2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0FA3C8D-9819-4D48-8241-3BF995592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737" y="1382895"/>
            <a:ext cx="171701" cy="36075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EDA5F5E-FC3C-4965-B77B-CACA66F6BD26}"/>
              </a:ext>
            </a:extLst>
          </p:cNvPr>
          <p:cNvSpPr/>
          <p:nvPr/>
        </p:nvSpPr>
        <p:spPr>
          <a:xfrm>
            <a:off x="3905130" y="1818377"/>
            <a:ext cx="46538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</a:rPr>
              <a:t>이후 </a:t>
            </a:r>
            <a:r>
              <a:rPr lang="ko-KR" altLang="en-US" sz="2600" b="1" dirty="0" err="1">
                <a:solidFill>
                  <a:srgbClr val="000000"/>
                </a:solidFill>
              </a:rPr>
              <a:t>스가</a:t>
            </a:r>
            <a:r>
              <a:rPr lang="ko-KR" altLang="en-US" sz="2600" b="1" dirty="0">
                <a:solidFill>
                  <a:srgbClr val="000000"/>
                </a:solidFill>
              </a:rPr>
              <a:t> 장관이 총리로 취임</a:t>
            </a:r>
            <a:endParaRPr lang="ko-KR" altLang="en-US" sz="2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1C677F4-C577-44DF-A25B-7559BBFE8ACE}"/>
              </a:ext>
            </a:extLst>
          </p:cNvPr>
          <p:cNvSpPr/>
          <p:nvPr/>
        </p:nvSpPr>
        <p:spPr>
          <a:xfrm>
            <a:off x="5202446" y="2251776"/>
            <a:ext cx="16882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600" dirty="0">
                <a:solidFill>
                  <a:srgbClr val="000000"/>
                </a:solidFill>
              </a:rPr>
              <a:t>(</a:t>
            </a:r>
            <a:r>
              <a:rPr lang="ko-KR" altLang="en-US" sz="2600" dirty="0">
                <a:solidFill>
                  <a:srgbClr val="000000"/>
                </a:solidFill>
              </a:rPr>
              <a:t>임기 </a:t>
            </a:r>
            <a:r>
              <a:rPr lang="en-US" altLang="ko-KR" sz="2600" dirty="0">
                <a:solidFill>
                  <a:srgbClr val="000000"/>
                </a:solidFill>
              </a:rPr>
              <a:t>1</a:t>
            </a:r>
            <a:r>
              <a:rPr lang="ko-KR" altLang="en-US" sz="2600" dirty="0">
                <a:solidFill>
                  <a:srgbClr val="000000"/>
                </a:solidFill>
              </a:rPr>
              <a:t>년</a:t>
            </a:r>
            <a:r>
              <a:rPr lang="en-US" altLang="ko-KR" sz="2600" dirty="0">
                <a:solidFill>
                  <a:srgbClr val="000000"/>
                </a:solidFill>
              </a:rPr>
              <a:t>)</a:t>
            </a:r>
            <a:endParaRPr lang="ko-KR" altLang="en-US" sz="2600" dirty="0"/>
          </a:p>
        </p:txBody>
      </p:sp>
      <p:pic>
        <p:nvPicPr>
          <p:cNvPr id="13" name="그림 12" descr="사람, 남자, 정장, 보는이(가) 표시된 사진&#10;&#10;자동 생성된 설명">
            <a:extLst>
              <a:ext uri="{FF2B5EF4-FFF2-40B4-BE49-F238E27FC236}">
                <a16:creationId xmlns:a16="http://schemas.microsoft.com/office/drawing/2014/main" id="{F08AE5CC-3041-4413-BAD3-B775DDCA5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833938"/>
            <a:ext cx="3167817" cy="186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E88CEA1-1AD4-4009-AC2C-D6FBC09942FA}"/>
              </a:ext>
            </a:extLst>
          </p:cNvPr>
          <p:cNvCxnSpPr/>
          <p:nvPr/>
        </p:nvCxnSpPr>
        <p:spPr>
          <a:xfrm>
            <a:off x="0" y="283596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CD33C818-C8B5-43DB-9D40-71400E9B9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8" y="3520669"/>
            <a:ext cx="3277045" cy="2357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93E5D4A6-597D-4958-AEFA-B87073033823}"/>
              </a:ext>
            </a:extLst>
          </p:cNvPr>
          <p:cNvSpPr/>
          <p:nvPr/>
        </p:nvSpPr>
        <p:spPr>
          <a:xfrm>
            <a:off x="3622130" y="3361111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 err="1">
                <a:solidFill>
                  <a:srgbClr val="000000"/>
                </a:solidFill>
              </a:rPr>
              <a:t>스가노믹스</a:t>
            </a:r>
            <a:endParaRPr lang="ko-KR" altLang="en-US" sz="26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D001EBC-4D3F-433F-92F4-478E496C8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130" y="3525490"/>
            <a:ext cx="1874765" cy="44317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D54D5E9-378C-4555-AB39-EBCBC6827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356177">
            <a:off x="5615891" y="3390968"/>
            <a:ext cx="421180" cy="520447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6DC916A-9F40-4ED2-9961-E7F18C161658}"/>
              </a:ext>
            </a:extLst>
          </p:cNvPr>
          <p:cNvSpPr/>
          <p:nvPr/>
        </p:nvSpPr>
        <p:spPr>
          <a:xfrm>
            <a:off x="6096000" y="3435455"/>
            <a:ext cx="38699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 err="1"/>
              <a:t>스가가</a:t>
            </a:r>
            <a:r>
              <a:rPr lang="ko-KR" altLang="en-US" sz="2600" dirty="0"/>
              <a:t> 발표한 경제 </a:t>
            </a:r>
            <a:r>
              <a:rPr lang="ko-KR" altLang="en-US" sz="2600" dirty="0" err="1"/>
              <a:t>청책</a:t>
            </a:r>
            <a:endParaRPr lang="ko-KR" altLang="en-US" sz="26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AE1298A-C27B-497D-88FC-E28518A1D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5901" y="2557367"/>
            <a:ext cx="1545824" cy="1550285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E276700-A00E-43BC-96FF-FAFFC54E99B7}"/>
              </a:ext>
            </a:extLst>
          </p:cNvPr>
          <p:cNvSpPr/>
          <p:nvPr/>
        </p:nvSpPr>
        <p:spPr>
          <a:xfrm>
            <a:off x="3622130" y="4120767"/>
            <a:ext cx="29690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 err="1"/>
              <a:t>아베노믹스를</a:t>
            </a:r>
            <a:r>
              <a:rPr lang="ko-KR" altLang="en-US" sz="2600" b="1" dirty="0"/>
              <a:t> 계승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5DF05974-90FA-46DD-8754-590A45731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1440" y="4068193"/>
            <a:ext cx="866186" cy="51715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351F0C3B-5C34-45B1-AA27-CFB592FD9532}"/>
              </a:ext>
            </a:extLst>
          </p:cNvPr>
          <p:cNvSpPr/>
          <p:nvPr/>
        </p:nvSpPr>
        <p:spPr>
          <a:xfrm>
            <a:off x="7437626" y="4106834"/>
            <a:ext cx="3419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단기적인 성과에 집중</a:t>
            </a:r>
            <a:endParaRPr lang="ko-KR" altLang="en-US" sz="26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19183EC6-6422-458A-9B1E-C5A1D34545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302172" flipV="1">
            <a:off x="10477037" y="4081625"/>
            <a:ext cx="760228" cy="490287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FE43857-1C4D-406F-8CA0-8196277148CA}"/>
              </a:ext>
            </a:extLst>
          </p:cNvPr>
          <p:cNvSpPr/>
          <p:nvPr/>
        </p:nvSpPr>
        <p:spPr>
          <a:xfrm>
            <a:off x="6692272" y="4871991"/>
            <a:ext cx="3419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실용적인 목표에 초점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5365312-2C27-41A9-8B84-BE7BBB1F0A56}"/>
              </a:ext>
            </a:extLst>
          </p:cNvPr>
          <p:cNvSpPr/>
          <p:nvPr/>
        </p:nvSpPr>
        <p:spPr>
          <a:xfrm>
            <a:off x="4564404" y="4941152"/>
            <a:ext cx="13019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큰 비전</a:t>
            </a:r>
            <a:endParaRPr lang="ko-KR" altLang="en-US" sz="2600" dirty="0"/>
          </a:p>
        </p:txBody>
      </p:sp>
      <p:sp>
        <p:nvSpPr>
          <p:cNvPr id="32" name="1/2 액자 31">
            <a:extLst>
              <a:ext uri="{FF2B5EF4-FFF2-40B4-BE49-F238E27FC236}">
                <a16:creationId xmlns:a16="http://schemas.microsoft.com/office/drawing/2014/main" id="{1E4916C8-1770-4909-898B-D698439B3C8B}"/>
              </a:ext>
            </a:extLst>
          </p:cNvPr>
          <p:cNvSpPr/>
          <p:nvPr/>
        </p:nvSpPr>
        <p:spPr>
          <a:xfrm rot="18956420">
            <a:off x="6130521" y="4920971"/>
            <a:ext cx="437019" cy="444959"/>
          </a:xfrm>
          <a:prstGeom prst="halfFrame">
            <a:avLst>
              <a:gd name="adj1" fmla="val 18096"/>
              <a:gd name="adj2" fmla="val 180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B32B6671-361D-43B5-A363-5D2F10DA426E}"/>
              </a:ext>
            </a:extLst>
          </p:cNvPr>
          <p:cNvSpPr/>
          <p:nvPr/>
        </p:nvSpPr>
        <p:spPr>
          <a:xfrm>
            <a:off x="4411369" y="4792243"/>
            <a:ext cx="6052514" cy="73188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01F79DD-F698-441A-BD7A-07D982591F0E}"/>
              </a:ext>
            </a:extLst>
          </p:cNvPr>
          <p:cNvSpPr/>
          <p:nvPr/>
        </p:nvSpPr>
        <p:spPr>
          <a:xfrm>
            <a:off x="4943994" y="5853272"/>
            <a:ext cx="49872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/>
              <a:t>경제 회복을 이끌지 행보가 기대</a:t>
            </a:r>
            <a:endParaRPr lang="ko-KR" altLang="en-US" sz="2600" dirty="0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61178E9F-CF6B-41F9-B5E8-1E70A9A1C9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0540" y="5379151"/>
            <a:ext cx="1891890" cy="24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7" grpId="0"/>
      <p:bldP spid="20" grpId="0"/>
      <p:bldP spid="23" grpId="0"/>
      <p:bldP spid="25" grpId="0"/>
      <p:bldP spid="29" grpId="0"/>
      <p:bldP spid="31" grpId="0"/>
      <p:bldP spid="32" grpId="0" animBg="1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그림 20" descr="건물, 실외, 거리, 물이(가) 표시된 사진&#10;&#10;자동 생성된 설명">
            <a:extLst>
              <a:ext uri="{FF2B5EF4-FFF2-40B4-BE49-F238E27FC236}">
                <a16:creationId xmlns:a16="http://schemas.microsoft.com/office/drawing/2014/main" id="{77FC0DDA-7B6D-49D4-8D0F-A09EAD449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r="35364" b="659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7F605-0548-4F52-AF77-87B18E109695}"/>
              </a:ext>
            </a:extLst>
          </p:cNvPr>
          <p:cNvSpPr txBox="1"/>
          <p:nvPr/>
        </p:nvSpPr>
        <p:spPr>
          <a:xfrm>
            <a:off x="892647" y="1364969"/>
            <a:ext cx="3438906" cy="1415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7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목 차</a:t>
            </a:r>
            <a:endParaRPr lang="en-US" altLang="ko-KR" sz="7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82506-DEEA-4667-849E-7D01AAD1171B}"/>
              </a:ext>
            </a:extLst>
          </p:cNvPr>
          <p:cNvSpPr txBox="1"/>
          <p:nvPr/>
        </p:nvSpPr>
        <p:spPr>
          <a:xfrm>
            <a:off x="424815" y="2807824"/>
            <a:ext cx="9565028" cy="12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1. </a:t>
            </a:r>
            <a:r>
              <a:rPr lang="ko-KR" altLang="en-US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일본 경제의 발전 과정</a:t>
            </a:r>
            <a:endParaRPr lang="en-US" altLang="ko-KR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51B30-D934-4205-8C4F-D003E7729985}"/>
              </a:ext>
            </a:extLst>
          </p:cNvPr>
          <p:cNvSpPr txBox="1"/>
          <p:nvPr/>
        </p:nvSpPr>
        <p:spPr>
          <a:xfrm>
            <a:off x="424815" y="3590120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2.</a:t>
            </a:r>
            <a:r>
              <a:rPr lang="ko-KR" altLang="en-US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o-KR" altLang="en-US" sz="2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아베노믹스의</a:t>
            </a:r>
            <a:r>
              <a:rPr lang="ko-KR" altLang="en-US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성과</a:t>
            </a:r>
            <a:endParaRPr lang="ko-KR" alt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5372D0-12E1-4E28-902C-208588B74478}"/>
              </a:ext>
            </a:extLst>
          </p:cNvPr>
          <p:cNvSpPr txBox="1"/>
          <p:nvPr/>
        </p:nvSpPr>
        <p:spPr>
          <a:xfrm>
            <a:off x="424815" y="4390391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3. </a:t>
            </a:r>
            <a:r>
              <a:rPr lang="ko-KR" altLang="en-US" sz="2800" b="1" cap="none" spc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아베노믹스의</a:t>
            </a:r>
            <a:r>
              <a:rPr lang="ko-KR" altLang="en-US" sz="2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한계</a:t>
            </a:r>
            <a:r>
              <a:rPr lang="en-US" altLang="ko-KR" sz="2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ko-KR" alt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D24D-3707-4032-B2C5-07ED71275AD1}"/>
              </a:ext>
            </a:extLst>
          </p:cNvPr>
          <p:cNvSpPr txBox="1"/>
          <p:nvPr/>
        </p:nvSpPr>
        <p:spPr>
          <a:xfrm>
            <a:off x="424815" y="5254837"/>
            <a:ext cx="60977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4.</a:t>
            </a:r>
            <a:r>
              <a:rPr lang="ko-KR" altLang="en-US" sz="2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코로나 사태 이후 일본 경제</a:t>
            </a:r>
            <a:endParaRPr lang="ko-KR" altLang="en-US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670175-8844-426E-B5BB-3BEBA97AAA5B}"/>
              </a:ext>
            </a:extLst>
          </p:cNvPr>
          <p:cNvSpPr txBox="1"/>
          <p:nvPr/>
        </p:nvSpPr>
        <p:spPr>
          <a:xfrm>
            <a:off x="424815" y="6088506"/>
            <a:ext cx="60977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5.</a:t>
            </a:r>
            <a:r>
              <a:rPr lang="ko-KR" altLang="en-US" sz="2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결론 </a:t>
            </a:r>
            <a:r>
              <a:rPr lang="en-US" altLang="ko-KR" sz="2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ko-KR" altLang="en-US" sz="2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스가</a:t>
            </a:r>
            <a:r>
              <a:rPr lang="ko-KR" altLang="en-US" sz="2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총리의 취임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1990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건물, 실외, 도시, 밤이(가) 표시된 사진&#10;&#10;자동 생성된 설명">
            <a:extLst>
              <a:ext uri="{FF2B5EF4-FFF2-40B4-BE49-F238E27FC236}">
                <a16:creationId xmlns:a16="http://schemas.microsoft.com/office/drawing/2014/main" id="{485A90D7-7713-4496-A3D6-83C6883CEC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8614933-C834-4E7B-B85C-C385425E8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06" r="92689">
                        <a14:foregroundMark x1="15566" y1="39000" x2="15566" y2="39000"/>
                        <a14:foregroundMark x1="17689" y1="39000" x2="17689" y2="39000"/>
                        <a14:foregroundMark x1="18868" y1="37000" x2="18868" y2="37000"/>
                        <a14:foregroundMark x1="18868" y1="37000" x2="18868" y2="37000"/>
                        <a14:foregroundMark x1="18868" y1="42333" x2="18868" y2="42333"/>
                        <a14:foregroundMark x1="18868" y1="42333" x2="18868" y2="42333"/>
                        <a14:foregroundMark x1="18396" y1="39333" x2="18396" y2="39333"/>
                        <a14:foregroundMark x1="18396" y1="38000" x2="14623" y2="39000"/>
                        <a14:foregroundMark x1="15094" y1="39333" x2="13915" y2="43000"/>
                        <a14:foregroundMark x1="19575" y1="36667" x2="18868" y2="43667"/>
                        <a14:foregroundMark x1="18632" y1="44667" x2="18632" y2="48333"/>
                        <a14:foregroundMark x1="19340" y1="44667" x2="18396" y2="35667"/>
                        <a14:foregroundMark x1="18396" y1="35667" x2="13679" y2="39333"/>
                        <a14:foregroundMark x1="13443" y1="39333" x2="12736" y2="44667"/>
                        <a14:foregroundMark x1="26179" y1="34000" x2="26179" y2="34000"/>
                        <a14:foregroundMark x1="23821" y1="39000" x2="23821" y2="39000"/>
                        <a14:foregroundMark x1="24528" y1="39333" x2="24528" y2="39333"/>
                        <a14:foregroundMark x1="24528" y1="39333" x2="24528" y2="39333"/>
                        <a14:foregroundMark x1="26415" y1="32000" x2="23585" y2="42667"/>
                        <a14:foregroundMark x1="19340" y1="45333" x2="18868" y2="49333"/>
                        <a14:foregroundMark x1="20283" y1="48333" x2="20283" y2="48333"/>
                        <a14:foregroundMark x1="27594" y1="26333" x2="24292" y2="34667"/>
                        <a14:foregroundMark x1="25236" y1="39333" x2="25236" y2="42667"/>
                        <a14:foregroundMark x1="25943" y1="39333" x2="25943" y2="43000"/>
                        <a14:foregroundMark x1="26415" y1="54333" x2="26415" y2="54333"/>
                        <a14:foregroundMark x1="28538" y1="50000" x2="28538" y2="50000"/>
                        <a14:foregroundMark x1="28538" y1="53333" x2="27830" y2="55333"/>
                        <a14:foregroundMark x1="28774" y1="49667" x2="28066" y2="53333"/>
                        <a14:foregroundMark x1="35613" y1="35667" x2="30425" y2="42667"/>
                        <a14:foregroundMark x1="41038" y1="40000" x2="39623" y2="45000"/>
                        <a14:foregroundMark x1="39858" y1="35333" x2="40330" y2="32000"/>
                        <a14:foregroundMark x1="40566" y1="32333" x2="41981" y2="37667"/>
                        <a14:foregroundMark x1="43160" y1="35667" x2="42217" y2="37000"/>
                        <a14:foregroundMark x1="43868" y1="37667" x2="41274" y2="39333"/>
                        <a14:foregroundMark x1="41038" y1="39333" x2="39858" y2="44000"/>
                        <a14:foregroundMark x1="40330" y1="45333" x2="40330" y2="45333"/>
                        <a14:foregroundMark x1="39858" y1="43000" x2="40566" y2="46000"/>
                        <a14:foregroundMark x1="41038" y1="46000" x2="41038" y2="46000"/>
                        <a14:foregroundMark x1="47170" y1="30667" x2="47170" y2="30667"/>
                        <a14:foregroundMark x1="47877" y1="29667" x2="43868" y2="30667"/>
                        <a14:foregroundMark x1="40566" y1="33333" x2="44575" y2="30333"/>
                        <a14:foregroundMark x1="46462" y1="32000" x2="49057" y2="30333"/>
                        <a14:foregroundMark x1="48113" y1="35333" x2="51179" y2="36667"/>
                        <a14:foregroundMark x1="50472" y1="37000" x2="55425" y2="43000"/>
                        <a14:foregroundMark x1="51179" y1="35333" x2="58019" y2="38667"/>
                        <a14:foregroundMark x1="56368" y1="36333" x2="61557" y2="36667"/>
                        <a14:foregroundMark x1="59670" y1="32333" x2="62028" y2="43667"/>
                        <a14:foregroundMark x1="55425" y1="35333" x2="63915" y2="43667"/>
                        <a14:foregroundMark x1="61321" y1="37000" x2="72170" y2="41000"/>
                        <a14:foregroundMark x1="70519" y1="34000" x2="75943" y2="41333"/>
                        <a14:foregroundMark x1="66509" y1="30333" x2="78538" y2="37667"/>
                        <a14:foregroundMark x1="78538" y1="37667" x2="79009" y2="37667"/>
                        <a14:foregroundMark x1="77123" y1="31000" x2="83255" y2="41667"/>
                        <a14:foregroundMark x1="78302" y1="25667" x2="83491" y2="41000"/>
                        <a14:foregroundMark x1="81604" y1="28667" x2="85377" y2="45333"/>
                        <a14:foregroundMark x1="85377" y1="45333" x2="86557" y2="46000"/>
                        <a14:foregroundMark x1="83019" y1="25000" x2="83255" y2="35667"/>
                        <a14:foregroundMark x1="80425" y1="28000" x2="78066" y2="31667"/>
                        <a14:foregroundMark x1="84906" y1="24667" x2="83019" y2="25667"/>
                        <a14:foregroundMark x1="81840" y1="23333" x2="80425" y2="29667"/>
                        <a14:foregroundMark x1="85613" y1="24667" x2="83962" y2="28333"/>
                        <a14:foregroundMark x1="83962" y1="23333" x2="85142" y2="33333"/>
                        <a14:foregroundMark x1="85142" y1="39333" x2="85142" y2="46333"/>
                        <a14:foregroundMark x1="85142" y1="47000" x2="83255" y2="54333"/>
                        <a14:foregroundMark x1="83019" y1="56667" x2="81604" y2="62667"/>
                        <a14:foregroundMark x1="80660" y1="66333" x2="79009" y2="71333"/>
                        <a14:foregroundMark x1="78302" y1="73000" x2="69575" y2="82000"/>
                        <a14:foregroundMark x1="67925" y1="83667" x2="65802" y2="88000"/>
                        <a14:foregroundMark x1="64151" y1="90333" x2="64151" y2="90333"/>
                        <a14:foregroundMark x1="66274" y1="83667" x2="72406" y2="77000"/>
                        <a14:foregroundMark x1="79717" y1="62333" x2="83962" y2="46333"/>
                        <a14:foregroundMark x1="83962" y1="46333" x2="83962" y2="46333"/>
                        <a14:foregroundMark x1="89151" y1="36667" x2="87500" y2="37667"/>
                        <a14:foregroundMark x1="87500" y1="37667" x2="92689" y2="34667"/>
                        <a14:foregroundMark x1="84670" y1="36667" x2="86557" y2="35667"/>
                        <a14:foregroundMark x1="85613" y1="34333" x2="80896" y2="30667"/>
                        <a14:foregroundMark x1="80660" y1="23667" x2="84906" y2="21000"/>
                        <a14:foregroundMark x1="84198" y1="21000" x2="86557" y2="20333"/>
                        <a14:foregroundMark x1="83962" y1="22333" x2="85849" y2="20000"/>
                        <a14:foregroundMark x1="86321" y1="19000" x2="86321" y2="19000"/>
                        <a14:foregroundMark x1="87972" y1="20333" x2="90566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11" y="2507511"/>
            <a:ext cx="6895728" cy="4879052"/>
          </a:xfrm>
          <a:prstGeom prst="rect">
            <a:avLst/>
          </a:prstGeom>
        </p:spPr>
      </p:pic>
      <p:pic>
        <p:nvPicPr>
          <p:cNvPr id="13" name="그림 12" descr="화살이(가) 표시된 사진&#10;&#10;자동 생성된 설명">
            <a:extLst>
              <a:ext uri="{FF2B5EF4-FFF2-40B4-BE49-F238E27FC236}">
                <a16:creationId xmlns:a16="http://schemas.microsoft.com/office/drawing/2014/main" id="{1735D150-7DBF-45E9-B619-70E69CE63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556" r="93056">
                        <a14:foregroundMark x1="11111" y1="25000" x2="11111" y2="25000"/>
                        <a14:foregroundMark x1="9722" y1="24583" x2="9722" y2="24583"/>
                        <a14:foregroundMark x1="5833" y1="47917" x2="5833" y2="47917"/>
                        <a14:foregroundMark x1="34167" y1="35417" x2="34167" y2="35417"/>
                        <a14:foregroundMark x1="41944" y1="38750" x2="41944" y2="38750"/>
                        <a14:foregroundMark x1="51667" y1="37083" x2="51667" y2="37083"/>
                        <a14:foregroundMark x1="63056" y1="34167" x2="63056" y2="34167"/>
                        <a14:foregroundMark x1="61944" y1="20000" x2="61944" y2="20000"/>
                        <a14:foregroundMark x1="68333" y1="28750" x2="68333" y2="28750"/>
                        <a14:foregroundMark x1="73333" y1="40000" x2="73333" y2="40000"/>
                        <a14:foregroundMark x1="89722" y1="17917" x2="89722" y2="17917"/>
                        <a14:foregroundMark x1="88889" y1="36667" x2="88889" y2="36667"/>
                        <a14:foregroundMark x1="90000" y1="35000" x2="90000" y2="35000"/>
                        <a14:foregroundMark x1="93056" y1="40000" x2="93056" y2="40000"/>
                        <a14:foregroundMark x1="20000" y1="61667" x2="20000" y2="61667"/>
                        <a14:foregroundMark x1="26389" y1="65000" x2="26389" y2="65000"/>
                        <a14:foregroundMark x1="13056" y1="69583" x2="13056" y2="69583"/>
                        <a14:foregroundMark x1="16944" y1="87083" x2="16944" y2="87083"/>
                        <a14:foregroundMark x1="34722" y1="72917" x2="34722" y2="72917"/>
                        <a14:foregroundMark x1="28889" y1="83750" x2="28889" y2="83750"/>
                        <a14:foregroundMark x1="37222" y1="63750" x2="37222" y2="63750"/>
                        <a14:foregroundMark x1="44167" y1="65417" x2="44167" y2="65417"/>
                        <a14:foregroundMark x1="43333" y1="80417" x2="43333" y2="80417"/>
                        <a14:foregroundMark x1="52222" y1="75417" x2="52222" y2="75417"/>
                        <a14:foregroundMark x1="62778" y1="67083" x2="62778" y2="67083"/>
                        <a14:foregroundMark x1="85833" y1="62083" x2="85833" y2="6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40" y="106018"/>
            <a:ext cx="4683320" cy="31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7F21BADE-45A2-41BB-9F00-B26CD797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33" y="5613415"/>
            <a:ext cx="5120457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49B36F1-FDDC-4E4A-867C-AB96AF89EF9F}"/>
              </a:ext>
            </a:extLst>
          </p:cNvPr>
          <p:cNvSpPr txBox="1"/>
          <p:nvPr/>
        </p:nvSpPr>
        <p:spPr>
          <a:xfrm>
            <a:off x="4211844" y="5848396"/>
            <a:ext cx="71113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2015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년 부터 계속 성장세 유지</a:t>
            </a:r>
            <a:endParaRPr lang="ko-KR" altLang="en-US" sz="2600" dirty="0"/>
          </a:p>
        </p:txBody>
      </p:sp>
      <p:pic>
        <p:nvPicPr>
          <p:cNvPr id="12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5D37C340-2DC4-4B01-A78D-6DF170DC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02" y="496809"/>
            <a:ext cx="4842924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55C5D427-04F0-4979-B1A0-06A79E75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08" y="1626871"/>
            <a:ext cx="4558711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1F2A5E1-42FF-4C08-88EB-F0D38AD51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203" y1="60643" x2="44350" y2="62751"/>
                        <a14:foregroundMark x1="46695" y1="62149" x2="50000" y2="62048"/>
                        <a14:foregroundMark x1="48934" y1="61747" x2="47868" y2="63052"/>
                        <a14:foregroundMark x1="44883" y1="62048" x2="40938" y2="62349"/>
                        <a14:foregroundMark x1="40725" y1="61847" x2="40725" y2="61847"/>
                        <a14:foregroundMark x1="44989" y1="61345" x2="49787" y2="62149"/>
                        <a14:foregroundMark x1="51066" y1="61245" x2="52772" y2="61345"/>
                        <a14:foregroundMark x1="52772" y1="61345" x2="54051" y2="61847"/>
                        <a14:foregroundMark x1="54051" y1="61847" x2="54904" y2="62952"/>
                        <a14:foregroundMark x1="55117" y1="63052" x2="55117" y2="63052"/>
                        <a14:foregroundMark x1="57249" y1="61044" x2="60128" y2="62450"/>
                        <a14:foregroundMark x1="60128" y1="62450" x2="61301" y2="62450"/>
                        <a14:foregroundMark x1="62260" y1="62651" x2="60661" y2="63052"/>
                        <a14:foregroundMark x1="62154" y1="61245" x2="61514" y2="62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24456" r="17728" b="22297"/>
          <a:stretch/>
        </p:blipFill>
        <p:spPr>
          <a:xfrm>
            <a:off x="196530" y="720691"/>
            <a:ext cx="2216717" cy="2106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42FAB-CA43-44DF-AB9C-D45322545C9C}"/>
              </a:ext>
            </a:extLst>
          </p:cNvPr>
          <p:cNvSpPr txBox="1"/>
          <p:nvPr/>
        </p:nvSpPr>
        <p:spPr>
          <a:xfrm>
            <a:off x="-1772" y="86464"/>
            <a:ext cx="6097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1.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일본 경제의 발전 과정</a:t>
            </a:r>
            <a:endParaRPr lang="ko-KR" alt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7A6CD-1BAD-4FBA-A768-C08F94C98D98}"/>
              </a:ext>
            </a:extLst>
          </p:cNvPr>
          <p:cNvSpPr txBox="1"/>
          <p:nvPr/>
        </p:nvSpPr>
        <p:spPr>
          <a:xfrm>
            <a:off x="7746308" y="713884"/>
            <a:ext cx="4558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1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억 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천만 인구의 내수 시장</a:t>
            </a:r>
            <a:endParaRPr lang="ko-KR" altLang="en-US" sz="26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909856B-C9F4-46C9-A6A6-6EC995226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74" y="3394278"/>
            <a:ext cx="2232858" cy="3163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9C4E54-99D3-419E-BF71-74EE5B94A39A}"/>
              </a:ext>
            </a:extLst>
          </p:cNvPr>
          <p:cNvSpPr txBox="1"/>
          <p:nvPr/>
        </p:nvSpPr>
        <p:spPr>
          <a:xfrm>
            <a:off x="7904883" y="1937864"/>
            <a:ext cx="61693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세계 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4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위 수준의 무역 규모</a:t>
            </a:r>
            <a:endParaRPr lang="ko-KR" altLang="en-US" sz="2600" dirty="0"/>
          </a:p>
        </p:txBody>
      </p:sp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25BF3D8C-67A5-4177-8113-D87C6AD805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660" b="-4954"/>
          <a:stretch/>
        </p:blipFill>
        <p:spPr>
          <a:xfrm>
            <a:off x="3943733" y="2171369"/>
            <a:ext cx="3736165" cy="21064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07CB45-D34F-43DD-867F-69631431FBD6}"/>
              </a:ext>
            </a:extLst>
          </p:cNvPr>
          <p:cNvSpPr txBox="1"/>
          <p:nvPr/>
        </p:nvSpPr>
        <p:spPr>
          <a:xfrm>
            <a:off x="2492535" y="1105018"/>
            <a:ext cx="56281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일본은 세계 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3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위의 경제 대국</a:t>
            </a:r>
            <a:endParaRPr lang="ko-KR" altLang="en-US" sz="26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C0ED9B6-8B10-4D27-81D2-435A4159F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612" y="1405571"/>
            <a:ext cx="4867584" cy="443164"/>
          </a:xfrm>
          <a:prstGeom prst="rect">
            <a:avLst/>
          </a:prstGeom>
        </p:spPr>
      </p:pic>
      <p:sp>
        <p:nvSpPr>
          <p:cNvPr id="3" name="화살표: 위로 굽음 2">
            <a:extLst>
              <a:ext uri="{FF2B5EF4-FFF2-40B4-BE49-F238E27FC236}">
                <a16:creationId xmlns:a16="http://schemas.microsoft.com/office/drawing/2014/main" id="{02433F37-8CAB-4C0D-8659-8753E91AB7A4}"/>
              </a:ext>
            </a:extLst>
          </p:cNvPr>
          <p:cNvSpPr/>
          <p:nvPr/>
        </p:nvSpPr>
        <p:spPr>
          <a:xfrm rot="16200000" flipH="1" flipV="1">
            <a:off x="2905350" y="2022599"/>
            <a:ext cx="870969" cy="808913"/>
          </a:xfrm>
          <a:prstGeom prst="bentUpArrow">
            <a:avLst>
              <a:gd name="adj1" fmla="val 29462"/>
              <a:gd name="adj2" fmla="val 37743"/>
              <a:gd name="adj3" fmla="val 3675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사람, 실외, 그룹, 서있는이(가) 표시된 사진&#10;&#10;자동 생성된 설명">
            <a:extLst>
              <a:ext uri="{FF2B5EF4-FFF2-40B4-BE49-F238E27FC236}">
                <a16:creationId xmlns:a16="http://schemas.microsoft.com/office/drawing/2014/main" id="{CA6B371C-13E9-43CF-94F6-69BB01D2E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3" y="3970304"/>
            <a:ext cx="2758298" cy="1379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465EA2-0BC3-4690-8F5C-233C5B159E67}"/>
              </a:ext>
            </a:extLst>
          </p:cNvPr>
          <p:cNvSpPr txBox="1"/>
          <p:nvPr/>
        </p:nvSpPr>
        <p:spPr>
          <a:xfrm>
            <a:off x="422436" y="5690606"/>
            <a:ext cx="30871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세계의 주요 선진국</a:t>
            </a:r>
            <a:b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</a:b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    G7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에 포함</a:t>
            </a:r>
            <a:endParaRPr lang="ko-KR" altLang="en-US" sz="2600" dirty="0"/>
          </a:p>
        </p:txBody>
      </p:sp>
      <p:pic>
        <p:nvPicPr>
          <p:cNvPr id="23" name="Picture 12" descr="화살표 03 | 무료 클립 아트 | illustAC">
            <a:extLst>
              <a:ext uri="{FF2B5EF4-FFF2-40B4-BE49-F238E27FC236}">
                <a16:creationId xmlns:a16="http://schemas.microsoft.com/office/drawing/2014/main" id="{522B0D0C-9CE9-4967-B66B-2872F2DB3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89198" y="951920"/>
            <a:ext cx="615002" cy="9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더하기 기호 24">
            <a:extLst>
              <a:ext uri="{FF2B5EF4-FFF2-40B4-BE49-F238E27FC236}">
                <a16:creationId xmlns:a16="http://schemas.microsoft.com/office/drawing/2014/main" id="{93F3D6B0-9145-43FC-8978-D547023A7647}"/>
              </a:ext>
            </a:extLst>
          </p:cNvPr>
          <p:cNvSpPr/>
          <p:nvPr/>
        </p:nvSpPr>
        <p:spPr>
          <a:xfrm>
            <a:off x="9506582" y="1244584"/>
            <a:ext cx="746620" cy="713206"/>
          </a:xfrm>
          <a:prstGeom prst="mathPlus">
            <a:avLst/>
          </a:prstGeom>
          <a:solidFill>
            <a:srgbClr val="E4B69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BDAB5A11-A8C4-4371-999D-9A7C76E4F809}"/>
              </a:ext>
            </a:extLst>
          </p:cNvPr>
          <p:cNvSpPr/>
          <p:nvPr/>
        </p:nvSpPr>
        <p:spPr>
          <a:xfrm>
            <a:off x="7746308" y="584033"/>
            <a:ext cx="4364912" cy="19830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26F5055C-FC03-4C32-BF6C-6646AA8838CD}"/>
              </a:ext>
            </a:extLst>
          </p:cNvPr>
          <p:cNvSpPr/>
          <p:nvPr/>
        </p:nvSpPr>
        <p:spPr>
          <a:xfrm>
            <a:off x="337133" y="3623361"/>
            <a:ext cx="3257729" cy="33363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5" name="Picture 12" descr="화살표 03 | 무료 클립 아트 | illustAC">
            <a:extLst>
              <a:ext uri="{FF2B5EF4-FFF2-40B4-BE49-F238E27FC236}">
                <a16:creationId xmlns:a16="http://schemas.microsoft.com/office/drawing/2014/main" id="{0689B17A-1460-44B1-B19C-C9F7AD96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72391" y="2469179"/>
            <a:ext cx="615002" cy="9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화살표: 위로 굽음 38">
            <a:extLst>
              <a:ext uri="{FF2B5EF4-FFF2-40B4-BE49-F238E27FC236}">
                <a16:creationId xmlns:a16="http://schemas.microsoft.com/office/drawing/2014/main" id="{25C2812A-C7BA-4F6E-938E-55AAB84D83D0}"/>
              </a:ext>
            </a:extLst>
          </p:cNvPr>
          <p:cNvSpPr/>
          <p:nvPr/>
        </p:nvSpPr>
        <p:spPr>
          <a:xfrm rot="16200000" flipH="1">
            <a:off x="3708182" y="4498940"/>
            <a:ext cx="826520" cy="808916"/>
          </a:xfrm>
          <a:prstGeom prst="bentUpArrow">
            <a:avLst>
              <a:gd name="adj1" fmla="val 29462"/>
              <a:gd name="adj2" fmla="val 37743"/>
              <a:gd name="adj3" fmla="val 3675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CD4BD6BF-24A0-4C74-9565-BF2FCA0C05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4536" y="2907413"/>
            <a:ext cx="1510807" cy="1510807"/>
          </a:xfrm>
          <a:prstGeom prst="rect">
            <a:avLst/>
          </a:prstGeom>
        </p:spPr>
      </p:pic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74DED0D7-7AC0-43C0-B4D8-1CC1401888D3}"/>
              </a:ext>
            </a:extLst>
          </p:cNvPr>
          <p:cNvSpPr/>
          <p:nvPr/>
        </p:nvSpPr>
        <p:spPr>
          <a:xfrm>
            <a:off x="4087258" y="5613416"/>
            <a:ext cx="4946573" cy="10939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3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" grpId="0"/>
      <p:bldP spid="9" grpId="0"/>
      <p:bldP spid="13" grpId="0"/>
      <p:bldP spid="17" grpId="0"/>
      <p:bldP spid="3" grpId="0" animBg="1"/>
      <p:bldP spid="22" grpId="0"/>
      <p:bldP spid="25" grpId="0" animBg="1"/>
      <p:bldP spid="27" grpId="0" animBg="1"/>
      <p:bldP spid="32" grpId="0" animBg="1"/>
      <p:bldP spid="39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8E7FD3-2860-4309-99CD-7D6029160B8F}"/>
              </a:ext>
            </a:extLst>
          </p:cNvPr>
          <p:cNvSpPr txBox="1"/>
          <p:nvPr/>
        </p:nvSpPr>
        <p:spPr>
          <a:xfrm>
            <a:off x="-1772" y="86464"/>
            <a:ext cx="6097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1.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일본 경제의 발전 과정</a:t>
            </a:r>
            <a:endParaRPr lang="ko-KR" altLang="en-US" sz="3000" dirty="0"/>
          </a:p>
        </p:txBody>
      </p:sp>
      <p:pic>
        <p:nvPicPr>
          <p:cNvPr id="15" name="그림 14" descr="중지, 표지판, 그리기, 음식이(가) 표시된 사진&#10;&#10;자동 생성된 설명">
            <a:extLst>
              <a:ext uri="{FF2B5EF4-FFF2-40B4-BE49-F238E27FC236}">
                <a16:creationId xmlns:a16="http://schemas.microsoft.com/office/drawing/2014/main" id="{00756ED1-E6EF-4C4D-8FCD-8F6027301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84" y="1634796"/>
            <a:ext cx="1732213" cy="1034388"/>
          </a:xfrm>
          <a:prstGeom prst="rect">
            <a:avLst/>
          </a:prstGeom>
        </p:spPr>
      </p:pic>
      <p:pic>
        <p:nvPicPr>
          <p:cNvPr id="16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645784E8-48F1-4CA3-9961-BE02992C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23" y="1926895"/>
            <a:ext cx="1732213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 descr="실외, 사진, 남자, 오래된이(가) 표시된 사진&#10;&#10;자동 생성된 설명">
            <a:extLst>
              <a:ext uri="{FF2B5EF4-FFF2-40B4-BE49-F238E27FC236}">
                <a16:creationId xmlns:a16="http://schemas.microsoft.com/office/drawing/2014/main" id="{6C5D83C4-0D04-455E-BF00-5E2B068F1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52" y="1309677"/>
            <a:ext cx="2626241" cy="179528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900CF4-0F2E-4E0A-87D3-8EE60C230BED}"/>
              </a:ext>
            </a:extLst>
          </p:cNvPr>
          <p:cNvSpPr txBox="1"/>
          <p:nvPr/>
        </p:nvSpPr>
        <p:spPr>
          <a:xfrm>
            <a:off x="792111" y="3246155"/>
            <a:ext cx="6172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패전 후 재기 불가 상태</a:t>
            </a:r>
            <a:endParaRPr lang="ko-KR" altLang="en-US" sz="26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275D9ED-3D9D-4D05-A64C-14DDAB4ECAB8}"/>
              </a:ext>
            </a:extLst>
          </p:cNvPr>
          <p:cNvSpPr/>
          <p:nvPr/>
        </p:nvSpPr>
        <p:spPr>
          <a:xfrm>
            <a:off x="792111" y="3232284"/>
            <a:ext cx="3604842" cy="5539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 descr="실외, 차량, 남자, 트럭이(가) 표시된 사진&#10;&#10;자동 생성된 설명">
            <a:extLst>
              <a:ext uri="{FF2B5EF4-FFF2-40B4-BE49-F238E27FC236}">
                <a16:creationId xmlns:a16="http://schemas.microsoft.com/office/drawing/2014/main" id="{EA57AA73-BE54-482F-82B2-8DA3B10CD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91" y="1266738"/>
            <a:ext cx="2274966" cy="185469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319D9DB-8C91-412E-9BB5-9538CA321EE3}"/>
              </a:ext>
            </a:extLst>
          </p:cNvPr>
          <p:cNvSpPr txBox="1"/>
          <p:nvPr/>
        </p:nvSpPr>
        <p:spPr>
          <a:xfrm>
            <a:off x="8270719" y="1106398"/>
            <a:ext cx="36880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/>
              <a:t>1950</a:t>
            </a:r>
            <a:r>
              <a:rPr lang="ko-KR" altLang="en-US" sz="2600" b="1" dirty="0"/>
              <a:t>년 한국 전쟁 발발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D6EA92-276B-44AB-BBD6-36F0B062B578}"/>
              </a:ext>
            </a:extLst>
          </p:cNvPr>
          <p:cNvSpPr txBox="1"/>
          <p:nvPr/>
        </p:nvSpPr>
        <p:spPr>
          <a:xfrm>
            <a:off x="9100278" y="3683217"/>
            <a:ext cx="33007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급격한 경제발전</a:t>
            </a:r>
            <a:endParaRPr lang="ko-KR" altLang="en-US" sz="260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ABF17D06-7E40-456B-829A-549A6EB02ABB}"/>
              </a:ext>
            </a:extLst>
          </p:cNvPr>
          <p:cNvSpPr/>
          <p:nvPr/>
        </p:nvSpPr>
        <p:spPr>
          <a:xfrm>
            <a:off x="8270719" y="1106398"/>
            <a:ext cx="3622901" cy="4924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D4965D6-D864-482A-B0C0-70A098E71AD5}"/>
              </a:ext>
            </a:extLst>
          </p:cNvPr>
          <p:cNvSpPr/>
          <p:nvPr/>
        </p:nvSpPr>
        <p:spPr>
          <a:xfrm>
            <a:off x="9100277" y="3683216"/>
            <a:ext cx="2617675" cy="4924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Picture 12" descr="화살표 03 | 무료 클립 아트 | illustAC">
            <a:extLst>
              <a:ext uri="{FF2B5EF4-FFF2-40B4-BE49-F238E27FC236}">
                <a16:creationId xmlns:a16="http://schemas.microsoft.com/office/drawing/2014/main" id="{E63A1B07-B5F8-49C7-ACF5-00F7C5D9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33014" y="1469557"/>
            <a:ext cx="492443" cy="7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73720F1-2650-436E-9E25-755EE25BE861}"/>
              </a:ext>
            </a:extLst>
          </p:cNvPr>
          <p:cNvSpPr txBox="1"/>
          <p:nvPr/>
        </p:nvSpPr>
        <p:spPr>
          <a:xfrm>
            <a:off x="8686033" y="2212407"/>
            <a:ext cx="34659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/>
              <a:t>군수산업으로 인한</a:t>
            </a:r>
            <a:br>
              <a:rPr lang="en-US" altLang="ko-KR" sz="2600" b="1" dirty="0"/>
            </a:br>
            <a:r>
              <a:rPr lang="ko-KR" altLang="en-US" sz="2600" b="1" dirty="0"/>
              <a:t>막대한 수익 창출</a:t>
            </a:r>
            <a:endParaRPr lang="ko-KR" altLang="en-US" sz="2600" dirty="0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404E40D-F66D-4149-A0F2-106FC2CE2D70}"/>
              </a:ext>
            </a:extLst>
          </p:cNvPr>
          <p:cNvSpPr/>
          <p:nvPr/>
        </p:nvSpPr>
        <p:spPr>
          <a:xfrm>
            <a:off x="8667769" y="2116138"/>
            <a:ext cx="3071170" cy="98882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Picture 12" descr="화살표 03 | 무료 클립 아트 | illustAC">
            <a:extLst>
              <a:ext uri="{FF2B5EF4-FFF2-40B4-BE49-F238E27FC236}">
                <a16:creationId xmlns:a16="http://schemas.microsoft.com/office/drawing/2014/main" id="{F4FDCCC6-3CBC-4045-9E54-41196FF2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33014" y="2980487"/>
            <a:ext cx="492443" cy="7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그림 54" descr="건물, 거리, 도시, 많은이(가) 표시된 사진&#10;&#10;자동 생성된 설명">
            <a:extLst>
              <a:ext uri="{FF2B5EF4-FFF2-40B4-BE49-F238E27FC236}">
                <a16:creationId xmlns:a16="http://schemas.microsoft.com/office/drawing/2014/main" id="{A1E5B8F1-799A-4A87-A469-0D7C0EDD5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36" y="4559453"/>
            <a:ext cx="3320200" cy="2212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F4C7189-07E6-4CBD-91E6-F533E9FE5623}"/>
              </a:ext>
            </a:extLst>
          </p:cNvPr>
          <p:cNvSpPr txBox="1"/>
          <p:nvPr/>
        </p:nvSpPr>
        <p:spPr>
          <a:xfrm>
            <a:off x="5524705" y="4642093"/>
            <a:ext cx="61694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80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년대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미국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GDP 81% 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만큼 성장</a:t>
            </a:r>
            <a:endParaRPr lang="ko-KR" altLang="en-US" sz="2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F851E2-682A-4343-85E8-9F805DDCA4EB}"/>
              </a:ext>
            </a:extLst>
          </p:cNvPr>
          <p:cNvSpPr txBox="1"/>
          <p:nvPr/>
        </p:nvSpPr>
        <p:spPr>
          <a:xfrm>
            <a:off x="5753796" y="5971897"/>
            <a:ext cx="61694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선진국 반열에 당당히 오름</a:t>
            </a:r>
            <a:endParaRPr lang="ko-KR" altLang="en-US" sz="2600" dirty="0"/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2EF877FA-E751-4295-B792-6AAA1FF91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4" y="1186148"/>
            <a:ext cx="647790" cy="1076475"/>
          </a:xfrm>
          <a:prstGeom prst="rect">
            <a:avLst/>
          </a:prstGeom>
        </p:spPr>
      </p:pic>
      <p:pic>
        <p:nvPicPr>
          <p:cNvPr id="72" name="그림 71" descr="그리기이(가) 표시된 사진&#10;&#10;자동 생성된 설명">
            <a:extLst>
              <a:ext uri="{FF2B5EF4-FFF2-40B4-BE49-F238E27FC236}">
                <a16:creationId xmlns:a16="http://schemas.microsoft.com/office/drawing/2014/main" id="{EF59AD29-0CC7-47A8-AF3B-47B286CD7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8095" y1="82474" x2="38095" y2="82474"/>
                        <a14:foregroundMark x1="29762" y1="83505" x2="29762" y2="83505"/>
                        <a14:foregroundMark x1="34524" y1="80412" x2="29762" y2="80412"/>
                        <a14:foregroundMark x1="33333" y1="78351" x2="33333" y2="78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2" y="4509365"/>
            <a:ext cx="759456" cy="876990"/>
          </a:xfrm>
          <a:prstGeom prst="rect">
            <a:avLst/>
          </a:prstGeom>
        </p:spPr>
      </p:pic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CCC59080-3D3C-43A4-9F2F-689DF48068D5}"/>
              </a:ext>
            </a:extLst>
          </p:cNvPr>
          <p:cNvSpPr/>
          <p:nvPr/>
        </p:nvSpPr>
        <p:spPr>
          <a:xfrm>
            <a:off x="5524705" y="4628222"/>
            <a:ext cx="5270613" cy="547593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168F4E1F-DF1D-49D8-9EC0-84F6DFBEDB9E}"/>
              </a:ext>
            </a:extLst>
          </p:cNvPr>
          <p:cNvSpPr/>
          <p:nvPr/>
        </p:nvSpPr>
        <p:spPr>
          <a:xfrm>
            <a:off x="5753797" y="5914085"/>
            <a:ext cx="4205926" cy="547593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0" name="그림 79" descr="그리기이(가) 표시된 사진&#10;&#10;자동 생성된 설명">
            <a:extLst>
              <a:ext uri="{FF2B5EF4-FFF2-40B4-BE49-F238E27FC236}">
                <a16:creationId xmlns:a16="http://schemas.microsoft.com/office/drawing/2014/main" id="{64B842B7-2BAA-4B7E-885D-62BE8992BE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90" y="5221334"/>
            <a:ext cx="2265324" cy="291746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B9E27F4-E1C7-4D1B-A8C6-5F673CE7A64C}"/>
              </a:ext>
            </a:extLst>
          </p:cNvPr>
          <p:cNvSpPr txBox="1"/>
          <p:nvPr/>
        </p:nvSpPr>
        <p:spPr>
          <a:xfrm>
            <a:off x="298380" y="630042"/>
            <a:ext cx="40136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-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과거부터의 발전 과정</a:t>
            </a:r>
            <a:endParaRPr lang="ko-KR" altLang="en-US" sz="2600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9303C40-EDFD-45D5-B153-5D4E84CD36F2}"/>
              </a:ext>
            </a:extLst>
          </p:cNvPr>
          <p:cNvCxnSpPr>
            <a:cxnSpLocks/>
          </p:cNvCxnSpPr>
          <p:nvPr/>
        </p:nvCxnSpPr>
        <p:spPr>
          <a:xfrm flipV="1">
            <a:off x="0" y="4309837"/>
            <a:ext cx="12192000" cy="20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4" grpId="0" animBg="1"/>
      <p:bldP spid="32" grpId="0"/>
      <p:bldP spid="36" grpId="0"/>
      <p:bldP spid="37" grpId="0" animBg="1"/>
      <p:bldP spid="39" grpId="0" animBg="1"/>
      <p:bldP spid="47" grpId="0"/>
      <p:bldP spid="49" grpId="0" animBg="1"/>
      <p:bldP spid="64" grpId="0"/>
      <p:bldP spid="66" grpId="0"/>
      <p:bldP spid="77" grpId="0" animBg="1"/>
      <p:bldP spid="79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0922A4-E6C1-4343-B30E-E7A3CB9E4A82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성과</a:t>
            </a:r>
            <a:endParaRPr lang="ko-KR" altLang="en-US" sz="3000" dirty="0"/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D50BD3C2-F250-44B6-8C3D-A4CFA76B6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8" y="756674"/>
            <a:ext cx="4188489" cy="2134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2F93E6-BEED-44ED-9C7E-3FB1FD94A31A}"/>
              </a:ext>
            </a:extLst>
          </p:cNvPr>
          <p:cNvSpPr txBox="1"/>
          <p:nvPr/>
        </p:nvSpPr>
        <p:spPr>
          <a:xfrm>
            <a:off x="1434800" y="3105168"/>
            <a:ext cx="22459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 err="1"/>
              <a:t>아베노믹스</a:t>
            </a:r>
            <a:endParaRPr lang="ko-KR" altLang="en-US" sz="2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089C0-5A5C-4174-95B6-7ABB7CEDE840}"/>
              </a:ext>
            </a:extLst>
          </p:cNvPr>
          <p:cNvSpPr txBox="1"/>
          <p:nvPr/>
        </p:nvSpPr>
        <p:spPr>
          <a:xfrm>
            <a:off x="675448" y="3843832"/>
            <a:ext cx="36707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 신조의 경제 정책</a:t>
            </a:r>
            <a:endParaRPr lang="ko-KR" altLang="en-US" sz="26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F3510F6-6C1C-490F-B3A5-9F65E9079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48" y="4123866"/>
            <a:ext cx="3670750" cy="443164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FA1A106-F3AC-4FE2-A094-15E3BCA6F901}"/>
              </a:ext>
            </a:extLst>
          </p:cNvPr>
          <p:cNvSpPr/>
          <p:nvPr/>
        </p:nvSpPr>
        <p:spPr>
          <a:xfrm>
            <a:off x="1421177" y="3105168"/>
            <a:ext cx="1839816" cy="4924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82A67-CC7B-4B0B-B6A2-77B8FE05F905}"/>
              </a:ext>
            </a:extLst>
          </p:cNvPr>
          <p:cNvSpPr txBox="1"/>
          <p:nvPr/>
        </p:nvSpPr>
        <p:spPr>
          <a:xfrm>
            <a:off x="1940122" y="4874885"/>
            <a:ext cx="34813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일본의 경제 고질병</a:t>
            </a:r>
            <a:b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</a:b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디플레이션을 해결</a:t>
            </a:r>
            <a:endParaRPr lang="ko-KR" alt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7306A-3C81-4040-833B-88772B10D2A6}"/>
              </a:ext>
            </a:extLst>
          </p:cNvPr>
          <p:cNvSpPr txBox="1"/>
          <p:nvPr/>
        </p:nvSpPr>
        <p:spPr>
          <a:xfrm>
            <a:off x="423287" y="4995495"/>
            <a:ext cx="8482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목표</a:t>
            </a:r>
            <a:endParaRPr lang="ko-KR" altLang="en-US" sz="2600" dirty="0"/>
          </a:p>
        </p:txBody>
      </p:sp>
      <p:pic>
        <p:nvPicPr>
          <p:cNvPr id="19" name="Picture 12" descr="화살표 03 | 무료 클립 아트 | illustAC">
            <a:extLst>
              <a:ext uri="{FF2B5EF4-FFF2-40B4-BE49-F238E27FC236}">
                <a16:creationId xmlns:a16="http://schemas.microsoft.com/office/drawing/2014/main" id="{E01B00C1-9B38-4DFF-A23F-E35E2556D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10406" y="4872514"/>
            <a:ext cx="486219" cy="7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화살표 03 | 무료 클립 아트 | illustAC">
            <a:extLst>
              <a:ext uri="{FF2B5EF4-FFF2-40B4-BE49-F238E27FC236}">
                <a16:creationId xmlns:a16="http://schemas.microsoft.com/office/drawing/2014/main" id="{D4375845-9B78-4C8A-A012-805B0AA2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69118" y="1225495"/>
            <a:ext cx="704666" cy="11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ECF158-1F06-4947-98D5-D265B51C754A}"/>
              </a:ext>
            </a:extLst>
          </p:cNvPr>
          <p:cNvSpPr txBox="1"/>
          <p:nvPr/>
        </p:nvSpPr>
        <p:spPr>
          <a:xfrm>
            <a:off x="6073067" y="1046170"/>
            <a:ext cx="61694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/>
              <a:t>3</a:t>
            </a:r>
            <a:r>
              <a:rPr lang="ko-KR" altLang="en-US" sz="2600" b="1" dirty="0"/>
              <a:t>개의 화살 </a:t>
            </a:r>
            <a:r>
              <a:rPr lang="en-US" altLang="ko-KR" sz="2600" b="1" dirty="0"/>
              <a:t>– </a:t>
            </a:r>
            <a:r>
              <a:rPr lang="ko-KR" altLang="en-US" sz="2600" b="1" dirty="0" err="1"/>
              <a:t>아베노믹스의</a:t>
            </a:r>
            <a:r>
              <a:rPr lang="ko-KR" altLang="en-US" sz="2600" b="1" dirty="0"/>
              <a:t> </a:t>
            </a:r>
            <a:r>
              <a:rPr lang="en-US" altLang="ko-KR" sz="2600" b="1" dirty="0"/>
              <a:t>3</a:t>
            </a:r>
            <a:r>
              <a:rPr lang="ko-KR" altLang="en-US" sz="2600" b="1" dirty="0"/>
              <a:t>가지 전략</a:t>
            </a:r>
            <a:endParaRPr lang="ko-KR" altLang="en-US" sz="2600" dirty="0"/>
          </a:p>
        </p:txBody>
      </p:sp>
      <p:pic>
        <p:nvPicPr>
          <p:cNvPr id="26" name="그림 25" descr="그리기이(가) 표시된 사진&#10;&#10;자동 생성된 설명">
            <a:extLst>
              <a:ext uri="{FF2B5EF4-FFF2-40B4-BE49-F238E27FC236}">
                <a16:creationId xmlns:a16="http://schemas.microsoft.com/office/drawing/2014/main" id="{8EEC3DDF-5CAC-45BA-ADB2-6CA772069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3486" y="1675570"/>
            <a:ext cx="535894" cy="4340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2C30EF-FCCA-4CDE-9BB6-FC29D207D6A6}"/>
              </a:ext>
            </a:extLst>
          </p:cNvPr>
          <p:cNvSpPr txBox="1"/>
          <p:nvPr/>
        </p:nvSpPr>
        <p:spPr>
          <a:xfrm>
            <a:off x="6230466" y="2160543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/>
              <a:t>모두 엔화 가치를 낮추기 위한 전략</a:t>
            </a:r>
            <a:endParaRPr lang="ko-KR" altLang="en-US" sz="2600" dirty="0"/>
          </a:p>
        </p:txBody>
      </p:sp>
      <p:pic>
        <p:nvPicPr>
          <p:cNvPr id="31" name="그림 30" descr="그리기이(가) 표시된 사진&#10;&#10;자동 생성된 설명">
            <a:extLst>
              <a:ext uri="{FF2B5EF4-FFF2-40B4-BE49-F238E27FC236}">
                <a16:creationId xmlns:a16="http://schemas.microsoft.com/office/drawing/2014/main" id="{14EF9B58-33ED-43B3-B59D-BBDC1AB53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848" r="91667">
                        <a14:foregroundMark x1="73106" y1="17941" x2="73106" y2="17941"/>
                        <a14:foregroundMark x1="73106" y1="17941" x2="73106" y2="17941"/>
                        <a14:foregroundMark x1="91667" y1="15882" x2="91667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80" y="1538613"/>
            <a:ext cx="2265324" cy="29174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68F8583-9107-4700-BAEE-81083E3A8FBD}"/>
              </a:ext>
            </a:extLst>
          </p:cNvPr>
          <p:cNvSpPr txBox="1"/>
          <p:nvPr/>
        </p:nvSpPr>
        <p:spPr>
          <a:xfrm>
            <a:off x="8023977" y="4840684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dirty="0"/>
              <a:t>일본 제품의 가격 경쟁력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46D656-F659-42D1-B230-093BDE9452F5}"/>
              </a:ext>
            </a:extLst>
          </p:cNvPr>
          <p:cNvSpPr txBox="1"/>
          <p:nvPr/>
        </p:nvSpPr>
        <p:spPr>
          <a:xfrm>
            <a:off x="8070536" y="5360974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dirty="0"/>
              <a:t>수입 물가 증가</a:t>
            </a:r>
          </a:p>
        </p:txBody>
      </p:sp>
      <p:pic>
        <p:nvPicPr>
          <p:cNvPr id="43" name="그림 42" descr="텍스트이(가) 표시된 사진&#10;&#10;자동 생성된 설명">
            <a:extLst>
              <a:ext uri="{FF2B5EF4-FFF2-40B4-BE49-F238E27FC236}">
                <a16:creationId xmlns:a16="http://schemas.microsoft.com/office/drawing/2014/main" id="{83A1F256-FAC8-47E9-A69C-97CEC9BD7E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077">
                        <a14:foregroundMark x1="22769" y1="44692" x2="22769" y2="44692"/>
                        <a14:foregroundMark x1="26615" y1="47692" x2="26615" y2="47692"/>
                        <a14:foregroundMark x1="32308" y1="37615" x2="32308" y2="37615"/>
                        <a14:foregroundMark x1="38692" y1="43385" x2="38692" y2="43385"/>
                        <a14:foregroundMark x1="48154" y1="47385" x2="48154" y2="47385"/>
                        <a14:foregroundMark x1="59615" y1="42538" x2="59615" y2="42538"/>
                        <a14:foregroundMark x1="65231" y1="37231" x2="65231" y2="37231"/>
                        <a14:foregroundMark x1="82538" y1="45615" x2="82538" y2="45615"/>
                        <a14:foregroundMark x1="78231" y1="38385" x2="78231" y2="38385"/>
                        <a14:foregroundMark x1="78385" y1="57538" x2="78385" y2="57538"/>
                        <a14:foregroundMark x1="90769" y1="53846" x2="90769" y2="53846"/>
                        <a14:foregroundMark x1="90231" y1="51385" x2="90231" y2="51385"/>
                        <a14:foregroundMark x1="91077" y1="66538" x2="91077" y2="6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7" y="2715013"/>
            <a:ext cx="2044749" cy="204474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96A9D6B-FF96-4B5F-9A51-2F5AABA42801}"/>
              </a:ext>
            </a:extLst>
          </p:cNvPr>
          <p:cNvSpPr txBox="1"/>
          <p:nvPr/>
        </p:nvSpPr>
        <p:spPr>
          <a:xfrm>
            <a:off x="6096000" y="4840472"/>
            <a:ext cx="17257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/>
              <a:t>엔화 가치</a:t>
            </a:r>
            <a:endParaRPr lang="ko-KR" altLang="en-US" sz="2600" dirty="0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9871A79-3376-4F21-ADE9-41118889D517}"/>
              </a:ext>
            </a:extLst>
          </p:cNvPr>
          <p:cNvCxnSpPr>
            <a:cxnSpLocks/>
          </p:cNvCxnSpPr>
          <p:nvPr/>
        </p:nvCxnSpPr>
        <p:spPr>
          <a:xfrm>
            <a:off x="7821721" y="4925012"/>
            <a:ext cx="0" cy="3605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89C4119-244D-4D67-A0C3-F2BD1B966E0B}"/>
              </a:ext>
            </a:extLst>
          </p:cNvPr>
          <p:cNvCxnSpPr>
            <a:cxnSpLocks/>
          </p:cNvCxnSpPr>
          <p:nvPr/>
        </p:nvCxnSpPr>
        <p:spPr>
          <a:xfrm flipV="1">
            <a:off x="11841707" y="4812837"/>
            <a:ext cx="0" cy="3761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123CFDE-1CC8-451E-B694-A76FFCF1BEC7}"/>
              </a:ext>
            </a:extLst>
          </p:cNvPr>
          <p:cNvSpPr txBox="1"/>
          <p:nvPr/>
        </p:nvSpPr>
        <p:spPr>
          <a:xfrm>
            <a:off x="8817672" y="5890713"/>
            <a:ext cx="72380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dirty="0"/>
              <a:t>디플레이션 해결</a:t>
            </a:r>
          </a:p>
        </p:txBody>
      </p:sp>
      <p:sp>
        <p:nvSpPr>
          <p:cNvPr id="57" name="화살표: 위로 굽음 56">
            <a:extLst>
              <a:ext uri="{FF2B5EF4-FFF2-40B4-BE49-F238E27FC236}">
                <a16:creationId xmlns:a16="http://schemas.microsoft.com/office/drawing/2014/main" id="{107F1637-F72A-4DF1-A255-7EA06C9DD89B}"/>
              </a:ext>
            </a:extLst>
          </p:cNvPr>
          <p:cNvSpPr/>
          <p:nvPr/>
        </p:nvSpPr>
        <p:spPr>
          <a:xfrm rot="5400000">
            <a:off x="8448540" y="5885686"/>
            <a:ext cx="368379" cy="36988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F3C87D54-72C3-465C-9341-0B5922A7A639}"/>
              </a:ext>
            </a:extLst>
          </p:cNvPr>
          <p:cNvSpPr/>
          <p:nvPr/>
        </p:nvSpPr>
        <p:spPr>
          <a:xfrm>
            <a:off x="6096000" y="4812625"/>
            <a:ext cx="1943726" cy="520290"/>
          </a:xfrm>
          <a:prstGeom prst="roundRect">
            <a:avLst/>
          </a:prstGeom>
          <a:noFill/>
          <a:ln w="381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0973DFD4-48C5-4B28-95F6-9A8B423B0251}"/>
              </a:ext>
            </a:extLst>
          </p:cNvPr>
          <p:cNvSpPr/>
          <p:nvPr/>
        </p:nvSpPr>
        <p:spPr>
          <a:xfrm>
            <a:off x="8039726" y="4787609"/>
            <a:ext cx="4012440" cy="52029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22C92662-D938-4465-A962-80449F1E3983}"/>
              </a:ext>
            </a:extLst>
          </p:cNvPr>
          <p:cNvSpPr/>
          <p:nvPr/>
        </p:nvSpPr>
        <p:spPr>
          <a:xfrm>
            <a:off x="8055020" y="5325307"/>
            <a:ext cx="3481328" cy="100634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51B2A350-982E-48A7-813D-5938656A1E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23" y="2917736"/>
            <a:ext cx="2461786" cy="1658198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85D5DD38-854B-40A7-8D10-F6827E1A2A90}"/>
              </a:ext>
            </a:extLst>
          </p:cNvPr>
          <p:cNvSpPr/>
          <p:nvPr/>
        </p:nvSpPr>
        <p:spPr>
          <a:xfrm>
            <a:off x="6096000" y="806797"/>
            <a:ext cx="5942517" cy="19754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원호 66">
            <a:extLst>
              <a:ext uri="{FF2B5EF4-FFF2-40B4-BE49-F238E27FC236}">
                <a16:creationId xmlns:a16="http://schemas.microsoft.com/office/drawing/2014/main" id="{3D6F721D-7C7C-4E67-BBA2-E2436E7D5EDA}"/>
              </a:ext>
            </a:extLst>
          </p:cNvPr>
          <p:cNvSpPr/>
          <p:nvPr/>
        </p:nvSpPr>
        <p:spPr>
          <a:xfrm rot="3017185" flipH="1" flipV="1">
            <a:off x="5974960" y="2765546"/>
            <a:ext cx="1097962" cy="664042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원호 68">
            <a:extLst>
              <a:ext uri="{FF2B5EF4-FFF2-40B4-BE49-F238E27FC236}">
                <a16:creationId xmlns:a16="http://schemas.microsoft.com/office/drawing/2014/main" id="{93881FA0-F34D-4AF0-A2CD-5A751FC0F292}"/>
              </a:ext>
            </a:extLst>
          </p:cNvPr>
          <p:cNvSpPr/>
          <p:nvPr/>
        </p:nvSpPr>
        <p:spPr>
          <a:xfrm rot="4393447" flipH="1" flipV="1">
            <a:off x="5846797" y="4317607"/>
            <a:ext cx="1206611" cy="723091"/>
          </a:xfrm>
          <a:prstGeom prst="arc">
            <a:avLst>
              <a:gd name="adj1" fmla="val 15590523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23925CD8-DD61-41D1-A419-153A7C47547E}"/>
              </a:ext>
            </a:extLst>
          </p:cNvPr>
          <p:cNvSpPr/>
          <p:nvPr/>
        </p:nvSpPr>
        <p:spPr>
          <a:xfrm>
            <a:off x="459898" y="4978308"/>
            <a:ext cx="826982" cy="520290"/>
          </a:xfrm>
          <a:prstGeom prst="roundRect">
            <a:avLst/>
          </a:prstGeom>
          <a:noFill/>
          <a:ln w="381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4" grpId="0" animBg="1"/>
      <p:bldP spid="16" grpId="0"/>
      <p:bldP spid="18" grpId="0"/>
      <p:bldP spid="24" grpId="0"/>
      <p:bldP spid="30" grpId="0"/>
      <p:bldP spid="33" grpId="0"/>
      <p:bldP spid="37" grpId="0"/>
      <p:bldP spid="45" grpId="0"/>
      <p:bldP spid="54" grpId="0"/>
      <p:bldP spid="57" grpId="0" animBg="1"/>
      <p:bldP spid="59" grpId="0" animBg="1"/>
      <p:bldP spid="61" grpId="0" animBg="1"/>
      <p:bldP spid="63" grpId="0" animBg="1"/>
      <p:bldP spid="66" grpId="0" animBg="1"/>
      <p:bldP spid="67" grpId="0" animBg="1"/>
      <p:bldP spid="69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D7706D7D-92AB-4332-8E3F-35980676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448" y="3654412"/>
            <a:ext cx="2863041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5E795306-E033-4B0D-8937-C7564D37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4" y="553998"/>
            <a:ext cx="6640483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B7177EF5-0576-462F-AA11-B23F646A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61" y="2075615"/>
            <a:ext cx="3379830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6714D-450D-4A19-A3A2-B8CADE709E48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성과</a:t>
            </a:r>
            <a:endParaRPr lang="ko-KR" altLang="en-US" sz="3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FF6D98D-4D9E-475A-BB63-D5F29FFC0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1" y="787914"/>
            <a:ext cx="3664244" cy="2389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0C4B70-EB3B-4758-8A39-EE8941BC2AF1}"/>
              </a:ext>
            </a:extLst>
          </p:cNvPr>
          <p:cNvSpPr txBox="1"/>
          <p:nvPr/>
        </p:nvSpPr>
        <p:spPr>
          <a:xfrm>
            <a:off x="4093535" y="787914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시중 엔화를 두 배로 늘리는 대담한 정책</a:t>
            </a:r>
            <a:endParaRPr lang="ko-KR" altLang="en-US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DBFEF-3CB3-421A-82C6-C47B6C3DE588}"/>
              </a:ext>
            </a:extLst>
          </p:cNvPr>
          <p:cNvSpPr txBox="1"/>
          <p:nvPr/>
        </p:nvSpPr>
        <p:spPr>
          <a:xfrm>
            <a:off x="5613329" y="2286827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엔화 가치 하락 성공</a:t>
            </a:r>
            <a:endParaRPr lang="ko-KR" altLang="en-US" sz="2600" dirty="0"/>
          </a:p>
        </p:txBody>
      </p:sp>
      <p:pic>
        <p:nvPicPr>
          <p:cNvPr id="16" name="Picture 12" descr="화살표 03 | 무료 클립 아트 | illustAC">
            <a:extLst>
              <a:ext uri="{FF2B5EF4-FFF2-40B4-BE49-F238E27FC236}">
                <a16:creationId xmlns:a16="http://schemas.microsoft.com/office/drawing/2014/main" id="{2BCD4484-3376-472C-B0DB-570C0CA46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57164" y="1238924"/>
            <a:ext cx="704666" cy="11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F6046E5-FF9A-4B19-B653-8F96475CC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544" y="1599307"/>
            <a:ext cx="1510807" cy="1510807"/>
          </a:xfrm>
          <a:prstGeom prst="rect">
            <a:avLst/>
          </a:prstGeom>
        </p:spPr>
      </p:pic>
      <p:pic>
        <p:nvPicPr>
          <p:cNvPr id="23" name="그림 22" descr="사람, 사람들, 걷기, 건물이(가) 표시된 사진&#10;&#10;자동 생성된 설명">
            <a:extLst>
              <a:ext uri="{FF2B5EF4-FFF2-40B4-BE49-F238E27FC236}">
                <a16:creationId xmlns:a16="http://schemas.microsoft.com/office/drawing/2014/main" id="{92EF77C0-9408-4E6F-86EA-FB32A5B1F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18" y="4035897"/>
            <a:ext cx="3001645" cy="2111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D4D9A4F-CD68-4058-B951-6CAD8E4BA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0" y="3958214"/>
            <a:ext cx="2667000" cy="2105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F2D5100-A2AB-48CB-8DA8-E7851AD23BE0}"/>
              </a:ext>
            </a:extLst>
          </p:cNvPr>
          <p:cNvCxnSpPr/>
          <p:nvPr/>
        </p:nvCxnSpPr>
        <p:spPr>
          <a:xfrm flipV="1">
            <a:off x="0" y="3370403"/>
            <a:ext cx="12192000" cy="146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A0C3474-06C3-4C4C-845A-9A4FBCEC57C1}"/>
              </a:ext>
            </a:extLst>
          </p:cNvPr>
          <p:cNvSpPr txBox="1"/>
          <p:nvPr/>
        </p:nvSpPr>
        <p:spPr>
          <a:xfrm>
            <a:off x="6444120" y="3873198"/>
            <a:ext cx="25282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/>
              <a:t>엔화가치 하락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32FF2-B107-4C80-A018-204310900366}"/>
              </a:ext>
            </a:extLst>
          </p:cNvPr>
          <p:cNvSpPr txBox="1"/>
          <p:nvPr/>
        </p:nvSpPr>
        <p:spPr>
          <a:xfrm>
            <a:off x="9308804" y="3837868"/>
            <a:ext cx="26067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/>
              <a:t>외국인 관광객 </a:t>
            </a:r>
            <a:endParaRPr lang="ko-KR" altLang="en-US" sz="2600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08332DA-03B4-49FE-B1CD-ED919113ADBF}"/>
              </a:ext>
            </a:extLst>
          </p:cNvPr>
          <p:cNvCxnSpPr>
            <a:cxnSpLocks/>
          </p:cNvCxnSpPr>
          <p:nvPr/>
        </p:nvCxnSpPr>
        <p:spPr>
          <a:xfrm>
            <a:off x="8729330" y="4084090"/>
            <a:ext cx="48613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D8580FDF-AB4C-4E95-9069-60DA3F0885CF}"/>
              </a:ext>
            </a:extLst>
          </p:cNvPr>
          <p:cNvCxnSpPr>
            <a:cxnSpLocks/>
          </p:cNvCxnSpPr>
          <p:nvPr/>
        </p:nvCxnSpPr>
        <p:spPr>
          <a:xfrm flipV="1">
            <a:off x="11631936" y="3837868"/>
            <a:ext cx="0" cy="3960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B340A16-2339-497D-932A-B17380192CFC}"/>
              </a:ext>
            </a:extLst>
          </p:cNvPr>
          <p:cNvSpPr txBox="1"/>
          <p:nvPr/>
        </p:nvSpPr>
        <p:spPr>
          <a:xfrm>
            <a:off x="6946490" y="4903742"/>
            <a:ext cx="61775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/>
              <a:t>2015</a:t>
            </a:r>
            <a:r>
              <a:rPr lang="ko-KR" altLang="en-US" sz="2600" b="1" dirty="0"/>
              <a:t>년 관광흑자국 진입</a:t>
            </a:r>
            <a:endParaRPr lang="ko-KR" altLang="en-US" sz="2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2F05C6-805A-4133-8317-B7BA63F9C57A}"/>
              </a:ext>
            </a:extLst>
          </p:cNvPr>
          <p:cNvSpPr txBox="1"/>
          <p:nvPr/>
        </p:nvSpPr>
        <p:spPr>
          <a:xfrm>
            <a:off x="6946837" y="5616608"/>
            <a:ext cx="65443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/>
              <a:t>2017</a:t>
            </a:r>
            <a:r>
              <a:rPr lang="ko-KR" altLang="en-US" sz="2600" b="1" dirty="0"/>
              <a:t>년 세계 관광경쟁력 </a:t>
            </a:r>
            <a:r>
              <a:rPr lang="en-US" altLang="ko-KR" sz="2600" b="1" dirty="0"/>
              <a:t>4</a:t>
            </a:r>
            <a:r>
              <a:rPr lang="ko-KR" altLang="en-US" sz="2600" b="1" dirty="0"/>
              <a:t>위</a:t>
            </a:r>
            <a:endParaRPr lang="ko-KR" altLang="en-US" sz="2600" dirty="0"/>
          </a:p>
        </p:txBody>
      </p:sp>
      <p:sp>
        <p:nvSpPr>
          <p:cNvPr id="47" name="화살표: 위로 굽음 46">
            <a:extLst>
              <a:ext uri="{FF2B5EF4-FFF2-40B4-BE49-F238E27FC236}">
                <a16:creationId xmlns:a16="http://schemas.microsoft.com/office/drawing/2014/main" id="{88205170-42C8-41D8-8397-3373CF6D37C4}"/>
              </a:ext>
            </a:extLst>
          </p:cNvPr>
          <p:cNvSpPr/>
          <p:nvPr/>
        </p:nvSpPr>
        <p:spPr>
          <a:xfrm rot="5400000">
            <a:off x="6460332" y="4736338"/>
            <a:ext cx="672108" cy="300902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화살표: 위로 굽음 48">
            <a:extLst>
              <a:ext uri="{FF2B5EF4-FFF2-40B4-BE49-F238E27FC236}">
                <a16:creationId xmlns:a16="http://schemas.microsoft.com/office/drawing/2014/main" id="{5027A201-4623-4470-9500-995DB4E25925}"/>
              </a:ext>
            </a:extLst>
          </p:cNvPr>
          <p:cNvSpPr/>
          <p:nvPr/>
        </p:nvSpPr>
        <p:spPr>
          <a:xfrm rot="5400000">
            <a:off x="6388638" y="5416661"/>
            <a:ext cx="815497" cy="300902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8B692675-4AF5-4440-BAEB-92132A208557}"/>
              </a:ext>
            </a:extLst>
          </p:cNvPr>
          <p:cNvSpPr/>
          <p:nvPr/>
        </p:nvSpPr>
        <p:spPr>
          <a:xfrm>
            <a:off x="6491851" y="3693533"/>
            <a:ext cx="5544879" cy="85720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5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29" grpId="0"/>
      <p:bldP spid="31" grpId="0"/>
      <p:bldP spid="40" grpId="0"/>
      <p:bldP spid="42" grpId="0"/>
      <p:bldP spid="47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C2309431-E41C-4EF4-A454-E4D45346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33" y="1871981"/>
            <a:ext cx="6391739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2CB640B1-7B6C-49F9-8CD8-687C2DAA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36" y="5810545"/>
            <a:ext cx="4450148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B772C-F6C0-4069-9334-FC2F2D1D671A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성과</a:t>
            </a:r>
            <a:endParaRPr lang="ko-KR" altLang="en-US" sz="3000" dirty="0"/>
          </a:p>
        </p:txBody>
      </p:sp>
      <p:pic>
        <p:nvPicPr>
          <p:cNvPr id="7" name="그림 6" descr="사람, 개, 그룹, 사람들이(가) 표시된 사진&#10;&#10;자동 생성된 설명">
            <a:extLst>
              <a:ext uri="{FF2B5EF4-FFF2-40B4-BE49-F238E27FC236}">
                <a16:creationId xmlns:a16="http://schemas.microsoft.com/office/drawing/2014/main" id="{1DCA9F41-FD42-47BD-A2FA-6775E066E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4" y="836798"/>
            <a:ext cx="3036664" cy="2103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975B91-BB73-446C-90FB-854ABDB13665}"/>
              </a:ext>
            </a:extLst>
          </p:cNvPr>
          <p:cNvSpPr txBox="1"/>
          <p:nvPr/>
        </p:nvSpPr>
        <p:spPr>
          <a:xfrm>
            <a:off x="4508205" y="1134338"/>
            <a:ext cx="61693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2013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년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, 10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조엔 규모의 추경 예산 편성</a:t>
            </a:r>
            <a:endParaRPr lang="ko-KR" altLang="en-US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3CAB3-AC8B-42A4-9832-1941B0E0E37A}"/>
              </a:ext>
            </a:extLst>
          </p:cNvPr>
          <p:cNvSpPr txBox="1"/>
          <p:nvPr/>
        </p:nvSpPr>
        <p:spPr>
          <a:xfrm>
            <a:off x="4510629" y="2069136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나라가 빚을 내서라도 경제를 부양한다</a:t>
            </a:r>
            <a:endParaRPr lang="ko-KR" altLang="en-US" sz="2600" dirty="0"/>
          </a:p>
        </p:txBody>
      </p:sp>
      <p:sp>
        <p:nvSpPr>
          <p:cNvPr id="12" name="화살표: 위로 구부러짐 11">
            <a:extLst>
              <a:ext uri="{FF2B5EF4-FFF2-40B4-BE49-F238E27FC236}">
                <a16:creationId xmlns:a16="http://schemas.microsoft.com/office/drawing/2014/main" id="{C5770613-8464-4BEA-A3A7-B60C35F1D63C}"/>
              </a:ext>
            </a:extLst>
          </p:cNvPr>
          <p:cNvSpPr/>
          <p:nvPr/>
        </p:nvSpPr>
        <p:spPr>
          <a:xfrm rot="5400000">
            <a:off x="3854302" y="1661456"/>
            <a:ext cx="850604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71C8F-D486-41B1-B7E3-1AE7C2BFCC84}"/>
              </a:ext>
            </a:extLst>
          </p:cNvPr>
          <p:cNvSpPr txBox="1"/>
          <p:nvPr/>
        </p:nvSpPr>
        <p:spPr>
          <a:xfrm>
            <a:off x="88135" y="3244368"/>
            <a:ext cx="61694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여성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노인의 인력 활용 확대</a:t>
            </a:r>
            <a:endParaRPr lang="ko-KR" alt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84537D-3290-47BA-B2B9-CB07A0AA452A}"/>
              </a:ext>
            </a:extLst>
          </p:cNvPr>
          <p:cNvSpPr txBox="1"/>
          <p:nvPr/>
        </p:nvSpPr>
        <p:spPr>
          <a:xfrm>
            <a:off x="4931130" y="3333846"/>
            <a:ext cx="28093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이민 조건 완화</a:t>
            </a:r>
            <a:endParaRPr lang="ko-KR" alt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E7D3F-E902-4DD4-ABB1-8E7F07D56DD8}"/>
              </a:ext>
            </a:extLst>
          </p:cNvPr>
          <p:cNvSpPr txBox="1"/>
          <p:nvPr/>
        </p:nvSpPr>
        <p:spPr>
          <a:xfrm>
            <a:off x="8567796" y="4419137"/>
            <a:ext cx="32051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다양한 규제 개혁</a:t>
            </a:r>
            <a:endParaRPr lang="ko-KR" altLang="en-US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60BEAE-E251-40BA-ADA5-2EBBCF5CD902}"/>
              </a:ext>
            </a:extLst>
          </p:cNvPr>
          <p:cNvSpPr txBox="1"/>
          <p:nvPr/>
        </p:nvSpPr>
        <p:spPr>
          <a:xfrm>
            <a:off x="8057740" y="5980494"/>
            <a:ext cx="42745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일본 경제의 체질을 개선</a:t>
            </a:r>
            <a:endParaRPr lang="en-US" altLang="ko-KR" sz="2600" b="1" dirty="0">
              <a:solidFill>
                <a:srgbClr val="000000"/>
              </a:solidFill>
              <a:latin typeface="+mn-ea"/>
              <a:ea typeface="맑은 고딕" panose="020B0503020000020004" pitchFamily="50" charset="-127"/>
            </a:endParaRPr>
          </a:p>
        </p:txBody>
      </p:sp>
      <p:pic>
        <p:nvPicPr>
          <p:cNvPr id="24" name="그림 23" descr="실내, 사람, 음식, 천장이(가) 표시된 사진&#10;&#10;자동 생성된 설명">
            <a:extLst>
              <a:ext uri="{FF2B5EF4-FFF2-40B4-BE49-F238E27FC236}">
                <a16:creationId xmlns:a16="http://schemas.microsoft.com/office/drawing/2014/main" id="{7EAF1196-45E9-4D5A-AE57-9543E762E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" y="5068433"/>
            <a:ext cx="2179311" cy="1590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98ECC28-C2F5-4B6D-B5C7-8E7505CE2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66" y="3963471"/>
            <a:ext cx="2230140" cy="1237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4D4A0293-B7B2-4E69-8FB5-FAB88BCA6714}"/>
              </a:ext>
            </a:extLst>
          </p:cNvPr>
          <p:cNvSpPr/>
          <p:nvPr/>
        </p:nvSpPr>
        <p:spPr>
          <a:xfrm>
            <a:off x="0" y="3244368"/>
            <a:ext cx="4614379" cy="36136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CD5024B-0878-4D34-8464-D435D1203D17}"/>
              </a:ext>
            </a:extLst>
          </p:cNvPr>
          <p:cNvCxnSpPr>
            <a:cxnSpLocks/>
          </p:cNvCxnSpPr>
          <p:nvPr/>
        </p:nvCxnSpPr>
        <p:spPr>
          <a:xfrm>
            <a:off x="0" y="3798366"/>
            <a:ext cx="46143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A9E7B41-CE63-4FE1-9871-6178E957D6DF}"/>
              </a:ext>
            </a:extLst>
          </p:cNvPr>
          <p:cNvSpPr/>
          <p:nvPr/>
        </p:nvSpPr>
        <p:spPr>
          <a:xfrm>
            <a:off x="4613336" y="3238962"/>
            <a:ext cx="3085769" cy="36190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 descr="텍스트이(가) 표시된 사진&#10;&#10;자동 생성된 설명">
            <a:extLst>
              <a:ext uri="{FF2B5EF4-FFF2-40B4-BE49-F238E27FC236}">
                <a16:creationId xmlns:a16="http://schemas.microsoft.com/office/drawing/2014/main" id="{46BC25F3-E455-4C40-B16E-C50BF88B5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09" y="4491400"/>
            <a:ext cx="2745137" cy="2114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93525A84-FDBB-4940-9658-128F2C383905}"/>
              </a:ext>
            </a:extLst>
          </p:cNvPr>
          <p:cNvCxnSpPr>
            <a:cxnSpLocks/>
          </p:cNvCxnSpPr>
          <p:nvPr/>
        </p:nvCxnSpPr>
        <p:spPr>
          <a:xfrm>
            <a:off x="4613336" y="3798366"/>
            <a:ext cx="3085769" cy="27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 descr="그리기이(가) 표시된 사진&#10;&#10;자동 생성된 설명">
            <a:extLst>
              <a:ext uri="{FF2B5EF4-FFF2-40B4-BE49-F238E27FC236}">
                <a16:creationId xmlns:a16="http://schemas.microsoft.com/office/drawing/2014/main" id="{4A8755F4-B192-4BCC-B8B7-E36AB2656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718">
            <a:off x="7970650" y="4447707"/>
            <a:ext cx="535894" cy="43405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1FB1EF6B-2665-4BFE-847B-A6F2E59E5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0891" y="3484339"/>
            <a:ext cx="1510807" cy="1510807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6420CE2-04F8-4E85-83C8-184301C28C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9773" y="4689998"/>
            <a:ext cx="2998620" cy="443164"/>
          </a:xfrm>
          <a:prstGeom prst="rect">
            <a:avLst/>
          </a:prstGeom>
        </p:spPr>
      </p:pic>
      <p:pic>
        <p:nvPicPr>
          <p:cNvPr id="42" name="Picture 12" descr="화살표 03 | 무료 클립 아트 | illustAC">
            <a:extLst>
              <a:ext uri="{FF2B5EF4-FFF2-40B4-BE49-F238E27FC236}">
                <a16:creationId xmlns:a16="http://schemas.microsoft.com/office/drawing/2014/main" id="{A870AE6D-4B11-4AF5-BFC8-B2AD365E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36853" y="5053989"/>
            <a:ext cx="704666" cy="11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그림 44" descr="앉아있는, 표지판, 노트북, 컴퓨터이(가) 표시된 사진&#10;&#10;자동 생성된 설명">
            <a:extLst>
              <a:ext uri="{FF2B5EF4-FFF2-40B4-BE49-F238E27FC236}">
                <a16:creationId xmlns:a16="http://schemas.microsoft.com/office/drawing/2014/main" id="{93CA3255-2AA9-4692-961E-C77EF45CFA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31" y="3158699"/>
            <a:ext cx="1349331" cy="6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 animBg="1"/>
      <p:bldP spid="16" grpId="0"/>
      <p:bldP spid="18" grpId="0"/>
      <p:bldP spid="20" grpId="0"/>
      <p:bldP spid="22" grpId="0"/>
      <p:bldP spid="2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8EA3CEDB-38FF-4DF8-B33D-D9C65EB6A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29" y="811481"/>
            <a:ext cx="6839293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BE180-6526-45F8-B556-77659DF74A21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성과</a:t>
            </a:r>
            <a:endParaRPr lang="ko-KR" altLang="en-US" sz="30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329B585-6962-4F9C-A25B-F1566B669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8" y="4209425"/>
            <a:ext cx="4054169" cy="2458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96B75B7-E938-48CE-9126-E58A2A18D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17" y="3925282"/>
            <a:ext cx="3440013" cy="20741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B403813-8964-4985-8059-5210226A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2" y="906973"/>
            <a:ext cx="2683078" cy="2695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61D9652-24E9-4E92-8154-F99B244C6984}"/>
              </a:ext>
            </a:extLst>
          </p:cNvPr>
          <p:cNvSpPr txBox="1"/>
          <p:nvPr/>
        </p:nvSpPr>
        <p:spPr>
          <a:xfrm>
            <a:off x="3760576" y="1030314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일본의 주식 시장 주가 또한 최대 기록</a:t>
            </a:r>
            <a:endParaRPr lang="ko-KR" altLang="en-US" sz="2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C9A582-F26C-4AB3-95B7-77F777552A0D}"/>
              </a:ext>
            </a:extLst>
          </p:cNvPr>
          <p:cNvSpPr txBox="1"/>
          <p:nvPr/>
        </p:nvSpPr>
        <p:spPr>
          <a:xfrm>
            <a:off x="4833843" y="1795484"/>
            <a:ext cx="50185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rgbClr val="373A3C"/>
                </a:solidFill>
                <a:effectLst/>
                <a:latin typeface="Open Sans"/>
              </a:rPr>
              <a:t>2013</a:t>
            </a:r>
            <a:r>
              <a:rPr lang="ko-KR" altLang="en-US" sz="2600" b="1" dirty="0">
                <a:solidFill>
                  <a:srgbClr val="373A3C"/>
                </a:solidFill>
                <a:effectLst/>
                <a:latin typeface="Open Sans"/>
              </a:rPr>
              <a:t>년 </a:t>
            </a:r>
            <a:r>
              <a:rPr lang="en-US" altLang="ko-KR" sz="2600" b="1" dirty="0">
                <a:solidFill>
                  <a:srgbClr val="373A3C"/>
                </a:solidFill>
                <a:effectLst/>
                <a:latin typeface="Open Sans"/>
              </a:rPr>
              <a:t>5</a:t>
            </a:r>
            <a:r>
              <a:rPr lang="ko-KR" altLang="en-US" sz="2600" b="1" dirty="0">
                <a:solidFill>
                  <a:srgbClr val="373A3C"/>
                </a:solidFill>
                <a:effectLst/>
                <a:latin typeface="Open Sans"/>
              </a:rPr>
              <a:t>월 </a:t>
            </a:r>
            <a:r>
              <a:rPr lang="en-US" altLang="ko-KR" sz="2600" b="1" dirty="0">
                <a:solidFill>
                  <a:srgbClr val="373A3C"/>
                </a:solidFill>
                <a:effectLst/>
                <a:latin typeface="Open Sans"/>
              </a:rPr>
              <a:t>23</a:t>
            </a:r>
            <a:r>
              <a:rPr lang="ko-KR" altLang="en-US" sz="2600" b="1" dirty="0">
                <a:solidFill>
                  <a:srgbClr val="373A3C"/>
                </a:solidFill>
                <a:effectLst/>
                <a:latin typeface="Open Sans"/>
              </a:rPr>
              <a:t>일의 </a:t>
            </a:r>
            <a:r>
              <a:rPr lang="en-US" altLang="ko-KR" sz="2600" b="1" dirty="0">
                <a:solidFill>
                  <a:srgbClr val="373A3C"/>
                </a:solidFill>
                <a:effectLst/>
                <a:latin typeface="Open Sans"/>
              </a:rPr>
              <a:t>15942.6</a:t>
            </a:r>
            <a:endParaRPr lang="ko-KR" altLang="en-US" sz="2600" b="1" dirty="0"/>
          </a:p>
        </p:txBody>
      </p:sp>
      <p:sp>
        <p:nvSpPr>
          <p:cNvPr id="39" name="화살표: 위로 굽음 38">
            <a:extLst>
              <a:ext uri="{FF2B5EF4-FFF2-40B4-BE49-F238E27FC236}">
                <a16:creationId xmlns:a16="http://schemas.microsoft.com/office/drawing/2014/main" id="{83AFA583-558B-4EEF-80FE-032C94C605AA}"/>
              </a:ext>
            </a:extLst>
          </p:cNvPr>
          <p:cNvSpPr/>
          <p:nvPr/>
        </p:nvSpPr>
        <p:spPr>
          <a:xfrm rot="16200000" flipH="1" flipV="1">
            <a:off x="4219506" y="1709216"/>
            <a:ext cx="553998" cy="473637"/>
          </a:xfrm>
          <a:prstGeom prst="bentUpArrow">
            <a:avLst>
              <a:gd name="adj1" fmla="val 29462"/>
              <a:gd name="adj2" fmla="val 37743"/>
              <a:gd name="adj3" fmla="val 3675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948184-F03B-4A91-8A9C-4FAF9632DA2F}"/>
              </a:ext>
            </a:extLst>
          </p:cNvPr>
          <p:cNvSpPr txBox="1"/>
          <p:nvPr/>
        </p:nvSpPr>
        <p:spPr>
          <a:xfrm>
            <a:off x="4833843" y="2447543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 err="1">
                <a:solidFill>
                  <a:srgbClr val="373A3C"/>
                </a:solidFill>
                <a:latin typeface="Open Sans"/>
              </a:rPr>
              <a:t>아베노믹스의</a:t>
            </a:r>
            <a:r>
              <a:rPr lang="ko-KR" altLang="en-US" sz="2600" b="1" dirty="0">
                <a:solidFill>
                  <a:srgbClr val="373A3C"/>
                </a:solidFill>
                <a:latin typeface="Open Sans"/>
              </a:rPr>
              <a:t> 실물 경제 회복</a:t>
            </a:r>
            <a:endParaRPr lang="ko-KR" altLang="en-US" sz="2600" dirty="0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849BCF6E-9CAC-470A-8908-6D928C65C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843" y="2718404"/>
            <a:ext cx="4647825" cy="44316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9B85980-1E6A-48CB-A8AF-D8630CB009C2}"/>
              </a:ext>
            </a:extLst>
          </p:cNvPr>
          <p:cNvSpPr txBox="1"/>
          <p:nvPr/>
        </p:nvSpPr>
        <p:spPr>
          <a:xfrm>
            <a:off x="4483164" y="4209425"/>
            <a:ext cx="33689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373A3C"/>
                </a:solidFill>
                <a:latin typeface="Open Sans"/>
              </a:rPr>
              <a:t>실업률 또한 급감 </a:t>
            </a:r>
            <a:endParaRPr lang="ko-KR" altLang="en-US" sz="2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36FAC6-8C1F-4434-B9E1-A8681E020522}"/>
              </a:ext>
            </a:extLst>
          </p:cNvPr>
          <p:cNvSpPr txBox="1"/>
          <p:nvPr/>
        </p:nvSpPr>
        <p:spPr>
          <a:xfrm>
            <a:off x="6907238" y="6322579"/>
            <a:ext cx="69962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rgbClr val="373A3C"/>
                </a:solidFill>
                <a:latin typeface="Open Sans"/>
              </a:rPr>
              <a:t>2018</a:t>
            </a:r>
            <a:r>
              <a:rPr lang="ko-KR" altLang="en-US" sz="2600" b="1" dirty="0">
                <a:solidFill>
                  <a:srgbClr val="373A3C"/>
                </a:solidFill>
                <a:latin typeface="Open Sans"/>
              </a:rPr>
              <a:t>년</a:t>
            </a:r>
            <a:r>
              <a:rPr lang="en-US" altLang="ko-KR" sz="2600" b="1" dirty="0">
                <a:solidFill>
                  <a:srgbClr val="373A3C"/>
                </a:solidFill>
                <a:latin typeface="Open Sans"/>
              </a:rPr>
              <a:t>, 25</a:t>
            </a:r>
            <a:r>
              <a:rPr lang="ko-KR" altLang="en-US" sz="2600" b="1" dirty="0">
                <a:solidFill>
                  <a:srgbClr val="373A3C"/>
                </a:solidFill>
                <a:latin typeface="Open Sans"/>
              </a:rPr>
              <a:t>년 만에 최저 수준 기록</a:t>
            </a:r>
            <a:endParaRPr lang="ko-KR" altLang="en-US" sz="2600" dirty="0"/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2B23D8F1-25F2-4F62-A2FC-E3A054B343EC}"/>
              </a:ext>
            </a:extLst>
          </p:cNvPr>
          <p:cNvCxnSpPr/>
          <p:nvPr/>
        </p:nvCxnSpPr>
        <p:spPr>
          <a:xfrm flipV="1">
            <a:off x="0" y="3690425"/>
            <a:ext cx="12192000" cy="146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68B943E2-1542-404F-8502-9E780451CD0E}"/>
              </a:ext>
            </a:extLst>
          </p:cNvPr>
          <p:cNvSpPr/>
          <p:nvPr/>
        </p:nvSpPr>
        <p:spPr>
          <a:xfrm>
            <a:off x="4483164" y="4112946"/>
            <a:ext cx="2987058" cy="67420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화살표: 위로 굽음 55">
            <a:extLst>
              <a:ext uri="{FF2B5EF4-FFF2-40B4-BE49-F238E27FC236}">
                <a16:creationId xmlns:a16="http://schemas.microsoft.com/office/drawing/2014/main" id="{7AE290BF-240D-46FB-9733-1AD1297BADFE}"/>
              </a:ext>
            </a:extLst>
          </p:cNvPr>
          <p:cNvSpPr/>
          <p:nvPr/>
        </p:nvSpPr>
        <p:spPr>
          <a:xfrm rot="5400000">
            <a:off x="5174270" y="5345152"/>
            <a:ext cx="2027868" cy="911875"/>
          </a:xfrm>
          <a:prstGeom prst="bentUpArrow">
            <a:avLst>
              <a:gd name="adj1" fmla="val 19268"/>
              <a:gd name="adj2" fmla="val 25000"/>
              <a:gd name="adj3" fmla="val 23567"/>
            </a:avLst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9CC467FD-92B4-4B7C-ABD2-85B93F2BDC86}"/>
              </a:ext>
            </a:extLst>
          </p:cNvPr>
          <p:cNvSpPr/>
          <p:nvPr/>
        </p:nvSpPr>
        <p:spPr>
          <a:xfrm>
            <a:off x="6844016" y="6180279"/>
            <a:ext cx="5252503" cy="67420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" name="그림 59" descr="그리기이(가) 표시된 사진&#10;&#10;자동 생성된 설명">
            <a:extLst>
              <a:ext uri="{FF2B5EF4-FFF2-40B4-BE49-F238E27FC236}">
                <a16:creationId xmlns:a16="http://schemas.microsoft.com/office/drawing/2014/main" id="{64D36E1F-0287-41F8-B12E-5A0E86975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65" b="90000" l="9934" r="89625">
                        <a14:foregroundMark x1="56291" y1="8529" x2="56291" y2="8529"/>
                        <a14:foregroundMark x1="53201" y1="6765" x2="55408" y2="7353"/>
                        <a14:foregroundMark x1="25166" y1="79412" x2="25166" y2="7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8886" flipV="1">
            <a:off x="6985679" y="4179327"/>
            <a:ext cx="431906" cy="4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7" grpId="0"/>
      <p:bldP spid="39" grpId="0" animBg="1"/>
      <p:bldP spid="41" grpId="0"/>
      <p:bldP spid="44" grpId="0"/>
      <p:bldP spid="46" grpId="0"/>
      <p:bldP spid="55" grpId="0" animBg="1"/>
      <p:bldP spid="56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d에 있는 Jungchul Lee님의 핀 | 디자인, 포토샵, 나무 무늬">
            <a:extLst>
              <a:ext uri="{FF2B5EF4-FFF2-40B4-BE49-F238E27FC236}">
                <a16:creationId xmlns:a16="http://schemas.microsoft.com/office/drawing/2014/main" id="{0007C152-8ABE-4FFF-B8C8-4D04A53F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000">
                        <a14:foregroundMark x1="13462" y1="51923" x2="13462" y2="51923"/>
                        <a14:foregroundMark x1="20769" y1="51538" x2="20769" y2="51538"/>
                        <a14:foregroundMark x1="95000" y1="51538" x2="95000" y2="51538"/>
                        <a14:foregroundMark x1="10769" y1="51538" x2="10769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0" y="5459558"/>
            <a:ext cx="1873120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FC07E8-0BB7-4D83-B452-6800802B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98" y="1303060"/>
            <a:ext cx="2476194" cy="20611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895BE1-D8E9-4196-AD3B-1E375A08B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1" y="1303061"/>
            <a:ext cx="2472847" cy="2218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A6318C7-21E6-4E14-9319-273A08BF3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80" y="1313749"/>
            <a:ext cx="2230961" cy="2071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B3F4C4-8CC5-4C46-8BB0-35130CC55BE1}"/>
              </a:ext>
            </a:extLst>
          </p:cNvPr>
          <p:cNvSpPr txBox="1"/>
          <p:nvPr/>
        </p:nvSpPr>
        <p:spPr>
          <a:xfrm>
            <a:off x="0" y="0"/>
            <a:ext cx="6097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2. </a:t>
            </a:r>
            <a:r>
              <a:rPr lang="ko-KR" altLang="en-US" sz="30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아베노믹스의</a:t>
            </a:r>
            <a:r>
              <a:rPr lang="ko-KR" altLang="en-US" sz="30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 성과</a:t>
            </a:r>
            <a:endParaRPr lang="ko-KR" altLang="en-US" sz="3000" dirty="0"/>
          </a:p>
        </p:txBody>
      </p:sp>
      <p:pic>
        <p:nvPicPr>
          <p:cNvPr id="14" name="그림 13" descr="텍스트이(가) 표시된 사진&#10;&#10;자동 생성된 설명">
            <a:extLst>
              <a:ext uri="{FF2B5EF4-FFF2-40B4-BE49-F238E27FC236}">
                <a16:creationId xmlns:a16="http://schemas.microsoft.com/office/drawing/2014/main" id="{CBE27BD9-1405-40C5-8933-27D60FCAC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" y="1182481"/>
            <a:ext cx="3488674" cy="2478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D4B66A-70A2-4C9B-8E95-A554C66151F9}"/>
              </a:ext>
            </a:extLst>
          </p:cNvPr>
          <p:cNvSpPr txBox="1"/>
          <p:nvPr/>
        </p:nvSpPr>
        <p:spPr>
          <a:xfrm>
            <a:off x="357202" y="4213556"/>
            <a:ext cx="34886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잃어버린 </a:t>
            </a:r>
            <a:r>
              <a:rPr lang="en-US" altLang="ko-KR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20</a:t>
            </a:r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년 이후</a:t>
            </a:r>
            <a:endParaRPr lang="ko-KR" alt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8E17F-2703-4B3A-B136-618029501644}"/>
              </a:ext>
            </a:extLst>
          </p:cNvPr>
          <p:cNvSpPr txBox="1"/>
          <p:nvPr/>
        </p:nvSpPr>
        <p:spPr>
          <a:xfrm>
            <a:off x="762435" y="4917800"/>
            <a:ext cx="27888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경제적 성장이</a:t>
            </a:r>
            <a:endParaRPr lang="ko-KR" alt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64CAD3-D11F-479D-9C65-6CB85140BB2F}"/>
              </a:ext>
            </a:extLst>
          </p:cNvPr>
          <p:cNvSpPr txBox="1"/>
          <p:nvPr/>
        </p:nvSpPr>
        <p:spPr>
          <a:xfrm>
            <a:off x="919207" y="5687166"/>
            <a:ext cx="61668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멈췄던 일본</a:t>
            </a:r>
            <a:endParaRPr lang="ko-KR" altLang="en-US" sz="26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43D8E37-FC28-4765-BB0C-70D1108246AC}"/>
              </a:ext>
            </a:extLst>
          </p:cNvPr>
          <p:cNvCxnSpPr>
            <a:cxnSpLocks/>
          </p:cNvCxnSpPr>
          <p:nvPr/>
        </p:nvCxnSpPr>
        <p:spPr>
          <a:xfrm>
            <a:off x="4029739" y="627010"/>
            <a:ext cx="0" cy="6241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화살표 03 | 무료 클립 아트 | illustAC">
            <a:extLst>
              <a:ext uri="{FF2B5EF4-FFF2-40B4-BE49-F238E27FC236}">
                <a16:creationId xmlns:a16="http://schemas.microsoft.com/office/drawing/2014/main" id="{642E587C-3C13-4F1A-BBE2-D73D40A5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47904" y="3622241"/>
            <a:ext cx="704666" cy="9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F74627-C75E-45C6-96DC-3A63A915F98A}"/>
              </a:ext>
            </a:extLst>
          </p:cNvPr>
          <p:cNvSpPr txBox="1"/>
          <p:nvPr/>
        </p:nvSpPr>
        <p:spPr>
          <a:xfrm>
            <a:off x="6096000" y="5081234"/>
            <a:ext cx="50762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마이너스 경제 성장률을 극복</a:t>
            </a:r>
            <a:endParaRPr lang="ko-KR" altLang="en-US" sz="2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383CA4-3202-4ED8-9D00-5F4107580335}"/>
              </a:ext>
            </a:extLst>
          </p:cNvPr>
          <p:cNvSpPr txBox="1"/>
          <p:nvPr/>
        </p:nvSpPr>
        <p:spPr>
          <a:xfrm>
            <a:off x="5567104" y="3824619"/>
            <a:ext cx="61881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꾸준한 회복세를 보이던 일본의 경기</a:t>
            </a:r>
            <a:endParaRPr lang="ko-KR" alt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305E-3154-44AE-AAA1-841527D062C8}"/>
              </a:ext>
            </a:extLst>
          </p:cNvPr>
          <p:cNvSpPr txBox="1"/>
          <p:nvPr/>
        </p:nvSpPr>
        <p:spPr>
          <a:xfrm>
            <a:off x="6729903" y="5687166"/>
            <a:ext cx="31419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600" b="1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경제적 성장을 </a:t>
            </a:r>
            <a:r>
              <a:rPr lang="ko-KR" altLang="en-US" sz="2600" b="1" dirty="0" err="1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이룩</a:t>
            </a:r>
            <a:endParaRPr lang="ko-KR" altLang="en-US" sz="2600" dirty="0"/>
          </a:p>
        </p:txBody>
      </p:sp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CDF6DFCA-DBD8-434D-AF7B-49E0FA0052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65" b="90000" l="9934" r="89625">
                        <a14:foregroundMark x1="56291" y1="8529" x2="56291" y2="8529"/>
                        <a14:foregroundMark x1="53201" y1="6765" x2="55408" y2="7353"/>
                        <a14:foregroundMark x1="25166" y1="79412" x2="25166" y2="7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8886" flipV="1">
            <a:off x="9600493" y="5651434"/>
            <a:ext cx="431906" cy="478142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8A257E6-AC0E-4C3F-930B-2B6A707EB647}"/>
              </a:ext>
            </a:extLst>
          </p:cNvPr>
          <p:cNvCxnSpPr>
            <a:cxnSpLocks/>
          </p:cNvCxnSpPr>
          <p:nvPr/>
        </p:nvCxnSpPr>
        <p:spPr>
          <a:xfrm>
            <a:off x="8357190" y="4333525"/>
            <a:ext cx="0" cy="3977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240A100-B616-4770-A416-6181ADB1DC68}"/>
              </a:ext>
            </a:extLst>
          </p:cNvPr>
          <p:cNvSpPr/>
          <p:nvPr/>
        </p:nvSpPr>
        <p:spPr>
          <a:xfrm>
            <a:off x="6096000" y="4917800"/>
            <a:ext cx="4568451" cy="12618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0E8A793-228B-4E91-834D-3B109DEEF926}"/>
              </a:ext>
            </a:extLst>
          </p:cNvPr>
          <p:cNvSpPr/>
          <p:nvPr/>
        </p:nvSpPr>
        <p:spPr>
          <a:xfrm>
            <a:off x="4170733" y="1027978"/>
            <a:ext cx="7983057" cy="26643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  <p:bldP spid="13" grpId="0"/>
      <p:bldP spid="15" grpId="0"/>
      <p:bldP spid="17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747</Words>
  <Application>Microsoft Office PowerPoint</Application>
  <PresentationFormat>와이드스크린</PresentationFormat>
  <Paragraphs>154</Paragraphs>
  <Slides>20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Open Sans</vt:lpstr>
      <vt:lpstr>굴림</vt:lpstr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정지훈</dc:creator>
  <cp:lastModifiedBy>정지훈</cp:lastModifiedBy>
  <cp:revision>68</cp:revision>
  <dcterms:created xsi:type="dcterms:W3CDTF">2020-09-27T14:46:22Z</dcterms:created>
  <dcterms:modified xsi:type="dcterms:W3CDTF">2020-09-30T06:59:05Z</dcterms:modified>
</cp:coreProperties>
</file>