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73" r:id="rId4"/>
    <p:sldId id="294" r:id="rId5"/>
    <p:sldId id="285" r:id="rId6"/>
    <p:sldId id="269" r:id="rId7"/>
    <p:sldId id="281" r:id="rId8"/>
    <p:sldId id="295" r:id="rId9"/>
    <p:sldId id="266" r:id="rId10"/>
    <p:sldId id="288" r:id="rId11"/>
    <p:sldId id="270" r:id="rId12"/>
    <p:sldId id="301" r:id="rId13"/>
    <p:sldId id="303" r:id="rId14"/>
    <p:sldId id="298" r:id="rId15"/>
    <p:sldId id="302" r:id="rId16"/>
    <p:sldId id="267" r:id="rId17"/>
    <p:sldId id="268" r:id="rId18"/>
    <p:sldId id="290" r:id="rId19"/>
    <p:sldId id="284" r:id="rId20"/>
    <p:sldId id="287" r:id="rId21"/>
    <p:sldId id="296" r:id="rId22"/>
    <p:sldId id="265" r:id="rId23"/>
    <p:sldId id="256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FBF511"/>
    <a:srgbClr val="FDFA7F"/>
    <a:srgbClr val="FA66B4"/>
    <a:srgbClr val="DACFA6"/>
    <a:srgbClr val="C3B1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 showGuides="1">
      <p:cViewPr>
        <p:scale>
          <a:sx n="78" d="100"/>
          <a:sy n="78" d="100"/>
        </p:scale>
        <p:origin x="-288" y="-379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7B6E6-906E-4143-9449-A1FFA9323DC5}" type="doc">
      <dgm:prSet loTypeId="urn:microsoft.com/office/officeart/2005/8/layout/hierarchy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D76A2325-02BF-4092-A057-39A684D5A907}">
      <dgm:prSet phldrT="[텍스트]"/>
      <dgm:spPr/>
      <dgm:t>
        <a:bodyPr/>
        <a:lstStyle/>
        <a:p>
          <a:pPr latinLnBrk="1"/>
          <a:r>
            <a:rPr lang="ko-KR" altLang="en-US" dirty="0" smtClean="0"/>
            <a:t>한국</a:t>
          </a:r>
          <a:endParaRPr lang="ko-KR" altLang="en-US" dirty="0"/>
        </a:p>
      </dgm:t>
    </dgm:pt>
    <dgm:pt modelId="{A18277C3-5083-4400-A765-0B1BD50653C0}" type="parTrans" cxnId="{A30E3A6C-B1FC-413F-910E-73BD5D447814}">
      <dgm:prSet/>
      <dgm:spPr/>
      <dgm:t>
        <a:bodyPr/>
        <a:lstStyle/>
        <a:p>
          <a:pPr latinLnBrk="1"/>
          <a:endParaRPr lang="ko-KR" altLang="en-US"/>
        </a:p>
      </dgm:t>
    </dgm:pt>
    <dgm:pt modelId="{F38626E9-3F0A-4623-86E6-C3A94B035165}" type="sibTrans" cxnId="{A30E3A6C-B1FC-413F-910E-73BD5D447814}">
      <dgm:prSet/>
      <dgm:spPr/>
      <dgm:t>
        <a:bodyPr/>
        <a:lstStyle/>
        <a:p>
          <a:pPr latinLnBrk="1"/>
          <a:endParaRPr lang="ko-KR" altLang="en-US"/>
        </a:p>
      </dgm:t>
    </dgm:pt>
    <dgm:pt modelId="{769976E8-40D7-4ED0-88CF-D61DBE902624}">
      <dgm:prSet phldrT="[텍스트]"/>
      <dgm:spPr/>
      <dgm:t>
        <a:bodyPr/>
        <a:lstStyle/>
        <a:p>
          <a:pPr latinLnBrk="1"/>
          <a:r>
            <a:rPr lang="ko-KR" altLang="en-US" dirty="0" smtClean="0"/>
            <a:t>완성형</a:t>
          </a:r>
          <a:endParaRPr lang="ko-KR" altLang="en-US" dirty="0"/>
        </a:p>
      </dgm:t>
    </dgm:pt>
    <dgm:pt modelId="{54896259-2056-4651-92A0-7E8FEFCD0416}" type="parTrans" cxnId="{A3A7D6E3-2680-4E3F-A87A-5BD2651BE0BF}">
      <dgm:prSet/>
      <dgm:spPr/>
      <dgm:t>
        <a:bodyPr/>
        <a:lstStyle/>
        <a:p>
          <a:pPr latinLnBrk="1"/>
          <a:endParaRPr lang="ko-KR" altLang="en-US"/>
        </a:p>
      </dgm:t>
    </dgm:pt>
    <dgm:pt modelId="{BDB9A8D4-4BB3-4988-AA0F-910E5D03B99D}" type="sibTrans" cxnId="{A3A7D6E3-2680-4E3F-A87A-5BD2651BE0BF}">
      <dgm:prSet/>
      <dgm:spPr/>
      <dgm:t>
        <a:bodyPr/>
        <a:lstStyle/>
        <a:p>
          <a:pPr latinLnBrk="1"/>
          <a:endParaRPr lang="ko-KR" altLang="en-US"/>
        </a:p>
      </dgm:t>
    </dgm:pt>
    <dgm:pt modelId="{BAFAE0B3-6534-4310-8C03-928F1357096F}">
      <dgm:prSet phldrT="[텍스트]"/>
      <dgm:spPr/>
      <dgm:t>
        <a:bodyPr/>
        <a:lstStyle/>
        <a:p>
          <a:pPr latinLnBrk="1"/>
          <a:r>
            <a:rPr lang="ko-KR" altLang="en-US" dirty="0" smtClean="0"/>
            <a:t>불안정</a:t>
          </a:r>
          <a:endParaRPr lang="ko-KR" altLang="en-US" dirty="0"/>
        </a:p>
      </dgm:t>
    </dgm:pt>
    <dgm:pt modelId="{F359D1E4-BAC3-48FB-ADD3-68763265823E}" type="parTrans" cxnId="{735B78B2-203F-45A0-90B3-916434211E40}">
      <dgm:prSet/>
      <dgm:spPr/>
      <dgm:t>
        <a:bodyPr/>
        <a:lstStyle/>
        <a:p>
          <a:pPr latinLnBrk="1"/>
          <a:endParaRPr lang="ko-KR" altLang="en-US"/>
        </a:p>
      </dgm:t>
    </dgm:pt>
    <dgm:pt modelId="{E0BDB3EC-6B87-4DB4-98E2-1EC13DD61603}" type="sibTrans" cxnId="{735B78B2-203F-45A0-90B3-916434211E40}">
      <dgm:prSet/>
      <dgm:spPr/>
      <dgm:t>
        <a:bodyPr/>
        <a:lstStyle/>
        <a:p>
          <a:pPr latinLnBrk="1"/>
          <a:endParaRPr lang="ko-KR" altLang="en-US"/>
        </a:p>
      </dgm:t>
    </dgm:pt>
    <dgm:pt modelId="{38EA6582-342C-4EE2-8F22-814C8198B2A0}">
      <dgm:prSet phldrT="[텍스트]"/>
      <dgm:spPr/>
      <dgm:t>
        <a:bodyPr/>
        <a:lstStyle/>
        <a:p>
          <a:pPr latinLnBrk="1"/>
          <a:r>
            <a:rPr lang="ko-KR" altLang="en-US" dirty="0" smtClean="0"/>
            <a:t>일본</a:t>
          </a:r>
          <a:endParaRPr lang="ko-KR" altLang="en-US" dirty="0"/>
        </a:p>
      </dgm:t>
    </dgm:pt>
    <dgm:pt modelId="{460CFC49-9B20-4596-9939-EC404C2F9EAE}" type="parTrans" cxnId="{A8B78676-D0C9-4A70-84A0-A8023E1F137E}">
      <dgm:prSet/>
      <dgm:spPr/>
      <dgm:t>
        <a:bodyPr/>
        <a:lstStyle/>
        <a:p>
          <a:pPr latinLnBrk="1"/>
          <a:endParaRPr lang="ko-KR" altLang="en-US"/>
        </a:p>
      </dgm:t>
    </dgm:pt>
    <dgm:pt modelId="{2E88C8D7-0B4A-4C10-96F8-87DA403BAD14}" type="sibTrans" cxnId="{A8B78676-D0C9-4A70-84A0-A8023E1F137E}">
      <dgm:prSet/>
      <dgm:spPr/>
      <dgm:t>
        <a:bodyPr/>
        <a:lstStyle/>
        <a:p>
          <a:pPr latinLnBrk="1"/>
          <a:endParaRPr lang="ko-KR" altLang="en-US"/>
        </a:p>
      </dgm:t>
    </dgm:pt>
    <dgm:pt modelId="{2B3DEA3F-082C-4C0E-8FD5-6D1D01CBB91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성장형</a:t>
          </a:r>
          <a:endParaRPr lang="ko-KR" altLang="en-US" dirty="0"/>
        </a:p>
      </dgm:t>
    </dgm:pt>
    <dgm:pt modelId="{62BBB16A-D3F0-4A8B-A026-5B3A69203A07}" type="parTrans" cxnId="{C81C3218-A4A1-45D8-8A4E-4D2B2184C2AE}">
      <dgm:prSet/>
      <dgm:spPr/>
      <dgm:t>
        <a:bodyPr/>
        <a:lstStyle/>
        <a:p>
          <a:pPr latinLnBrk="1"/>
          <a:endParaRPr lang="ko-KR" altLang="en-US"/>
        </a:p>
      </dgm:t>
    </dgm:pt>
    <dgm:pt modelId="{AB80BFDA-1B0E-45B6-82EA-594748FB9345}" type="sibTrans" cxnId="{C81C3218-A4A1-45D8-8A4E-4D2B2184C2AE}">
      <dgm:prSet/>
      <dgm:spPr/>
      <dgm:t>
        <a:bodyPr/>
        <a:lstStyle/>
        <a:p>
          <a:pPr latinLnBrk="1"/>
          <a:endParaRPr lang="ko-KR" altLang="en-US"/>
        </a:p>
      </dgm:t>
    </dgm:pt>
    <dgm:pt modelId="{E06FD712-DDB0-4321-9617-FDD444C8362F}">
      <dgm:prSet phldrT="[텍스트]"/>
      <dgm:spPr/>
      <dgm:t>
        <a:bodyPr/>
        <a:lstStyle/>
        <a:p>
          <a:pPr latinLnBrk="1"/>
          <a:r>
            <a:rPr lang="ko-KR" altLang="en-US" dirty="0" smtClean="0"/>
            <a:t>안정적</a:t>
          </a:r>
          <a:endParaRPr lang="ko-KR" altLang="en-US" dirty="0"/>
        </a:p>
      </dgm:t>
    </dgm:pt>
    <dgm:pt modelId="{C8150394-A40D-48AE-8155-EC35194836BF}" type="parTrans" cxnId="{4F1E659D-FB5D-4554-B993-597405F3C2F6}">
      <dgm:prSet/>
      <dgm:spPr/>
      <dgm:t>
        <a:bodyPr/>
        <a:lstStyle/>
        <a:p>
          <a:pPr latinLnBrk="1"/>
          <a:endParaRPr lang="ko-KR" altLang="en-US"/>
        </a:p>
      </dgm:t>
    </dgm:pt>
    <dgm:pt modelId="{DEA49684-92A7-4AF5-B867-B55391D6FA25}" type="sibTrans" cxnId="{4F1E659D-FB5D-4554-B993-597405F3C2F6}">
      <dgm:prSet/>
      <dgm:spPr/>
      <dgm:t>
        <a:bodyPr/>
        <a:lstStyle/>
        <a:p>
          <a:pPr latinLnBrk="1"/>
          <a:endParaRPr lang="ko-KR" altLang="en-US"/>
        </a:p>
      </dgm:t>
    </dgm:pt>
    <dgm:pt modelId="{0A25ED3C-0A61-4A85-979B-E82799549F57}" type="pres">
      <dgm:prSet presAssocID="{8B17B6E6-906E-4143-9449-A1FFA9323D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F8A68-5F48-4B1F-B978-42960ABD302F}" type="pres">
      <dgm:prSet presAssocID="{D76A2325-02BF-4092-A057-39A684D5A907}" presName="root" presStyleCnt="0"/>
      <dgm:spPr/>
    </dgm:pt>
    <dgm:pt modelId="{FABF8A24-262F-4FDC-8C28-9EE06ABFC14A}" type="pres">
      <dgm:prSet presAssocID="{D76A2325-02BF-4092-A057-39A684D5A907}" presName="rootComposite" presStyleCnt="0"/>
      <dgm:spPr/>
    </dgm:pt>
    <dgm:pt modelId="{8A0401CA-4697-4038-938B-7CB38AEDBBB7}" type="pres">
      <dgm:prSet presAssocID="{D76A2325-02BF-4092-A057-39A684D5A907}" presName="rootText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B7C0A51-7F32-4934-85FD-9ADFFF015199}" type="pres">
      <dgm:prSet presAssocID="{D76A2325-02BF-4092-A057-39A684D5A907}" presName="rootConnector" presStyleLbl="node1" presStyleIdx="0" presStyleCnt="2"/>
      <dgm:spPr/>
    </dgm:pt>
    <dgm:pt modelId="{9466724D-B0F4-44CF-A6EB-B24031001ECE}" type="pres">
      <dgm:prSet presAssocID="{D76A2325-02BF-4092-A057-39A684D5A907}" presName="childShape" presStyleCnt="0"/>
      <dgm:spPr/>
    </dgm:pt>
    <dgm:pt modelId="{71E1DE38-24CE-4D29-A333-BD43490B662F}" type="pres">
      <dgm:prSet presAssocID="{54896259-2056-4651-92A0-7E8FEFCD0416}" presName="Name13" presStyleLbl="parChTrans1D2" presStyleIdx="0" presStyleCnt="4"/>
      <dgm:spPr/>
    </dgm:pt>
    <dgm:pt modelId="{313C5FE1-37A0-45BB-A3F4-98B2F31E5172}" type="pres">
      <dgm:prSet presAssocID="{769976E8-40D7-4ED0-88CF-D61DBE902624}" presName="childText" presStyleLbl="bgAcc1" presStyleIdx="0" presStyleCnt="4" custScaleX="184726">
        <dgm:presLayoutVars>
          <dgm:bulletEnabled val="1"/>
        </dgm:presLayoutVars>
      </dgm:prSet>
      <dgm:spPr/>
    </dgm:pt>
    <dgm:pt modelId="{366FCB57-51CE-432C-B9B5-1CE0E70BE60C}" type="pres">
      <dgm:prSet presAssocID="{F359D1E4-BAC3-48FB-ADD3-68763265823E}" presName="Name13" presStyleLbl="parChTrans1D2" presStyleIdx="1" presStyleCnt="4"/>
      <dgm:spPr/>
    </dgm:pt>
    <dgm:pt modelId="{DF764E4E-E70D-44C5-A5ED-65F21D4C031E}" type="pres">
      <dgm:prSet presAssocID="{BAFAE0B3-6534-4310-8C03-928F1357096F}" presName="childText" presStyleLbl="bgAcc1" presStyleIdx="1" presStyleCnt="4" custScaleX="1847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A052B2-1286-420B-B170-CC1F457A4457}" type="pres">
      <dgm:prSet presAssocID="{38EA6582-342C-4EE2-8F22-814C8198B2A0}" presName="root" presStyleCnt="0"/>
      <dgm:spPr/>
    </dgm:pt>
    <dgm:pt modelId="{C375A24E-213D-426F-9E56-0B8F781371E8}" type="pres">
      <dgm:prSet presAssocID="{38EA6582-342C-4EE2-8F22-814C8198B2A0}" presName="rootComposite" presStyleCnt="0"/>
      <dgm:spPr/>
    </dgm:pt>
    <dgm:pt modelId="{239CE433-37B0-49CE-AF06-3E3FE3590039}" type="pres">
      <dgm:prSet presAssocID="{38EA6582-342C-4EE2-8F22-814C8198B2A0}" presName="rootText" presStyleLbl="node1" presStyleIdx="1" presStyleCnt="2"/>
      <dgm:spPr/>
    </dgm:pt>
    <dgm:pt modelId="{B4B49C64-D450-4EF5-8B7F-46725413E6AA}" type="pres">
      <dgm:prSet presAssocID="{38EA6582-342C-4EE2-8F22-814C8198B2A0}" presName="rootConnector" presStyleLbl="node1" presStyleIdx="1" presStyleCnt="2"/>
      <dgm:spPr/>
    </dgm:pt>
    <dgm:pt modelId="{C36AD0E0-E11B-4760-A9FD-455794945CA8}" type="pres">
      <dgm:prSet presAssocID="{38EA6582-342C-4EE2-8F22-814C8198B2A0}" presName="childShape" presStyleCnt="0"/>
      <dgm:spPr/>
    </dgm:pt>
    <dgm:pt modelId="{C4003086-6EDF-4A56-BD94-6E5C404156DF}" type="pres">
      <dgm:prSet presAssocID="{62BBB16A-D3F0-4A8B-A026-5B3A69203A07}" presName="Name13" presStyleLbl="parChTrans1D2" presStyleIdx="2" presStyleCnt="4"/>
      <dgm:spPr/>
    </dgm:pt>
    <dgm:pt modelId="{D88B688A-8C96-4B9B-BACE-D2B6EAC88A9A}" type="pres">
      <dgm:prSet presAssocID="{2B3DEA3F-082C-4C0E-8FD5-6D1D01CBB912}" presName="childText" presStyleLbl="bgAcc1" presStyleIdx="2" presStyleCnt="4" custScaleX="182602">
        <dgm:presLayoutVars>
          <dgm:bulletEnabled val="1"/>
        </dgm:presLayoutVars>
      </dgm:prSet>
      <dgm:spPr/>
    </dgm:pt>
    <dgm:pt modelId="{6A90A645-B597-4486-B955-2C15B082360E}" type="pres">
      <dgm:prSet presAssocID="{C8150394-A40D-48AE-8155-EC35194836BF}" presName="Name13" presStyleLbl="parChTrans1D2" presStyleIdx="3" presStyleCnt="4"/>
      <dgm:spPr/>
    </dgm:pt>
    <dgm:pt modelId="{D3F24221-8ECD-4690-92F4-780AEB4E278D}" type="pres">
      <dgm:prSet presAssocID="{E06FD712-DDB0-4321-9617-FDD444C8362F}" presName="childText" presStyleLbl="bgAcc1" presStyleIdx="3" presStyleCnt="4" custScaleX="181177">
        <dgm:presLayoutVars>
          <dgm:bulletEnabled val="1"/>
        </dgm:presLayoutVars>
      </dgm:prSet>
      <dgm:spPr/>
    </dgm:pt>
  </dgm:ptLst>
  <dgm:cxnLst>
    <dgm:cxn modelId="{C81C3218-A4A1-45D8-8A4E-4D2B2184C2AE}" srcId="{38EA6582-342C-4EE2-8F22-814C8198B2A0}" destId="{2B3DEA3F-082C-4C0E-8FD5-6D1D01CBB912}" srcOrd="0" destOrd="0" parTransId="{62BBB16A-D3F0-4A8B-A026-5B3A69203A07}" sibTransId="{AB80BFDA-1B0E-45B6-82EA-594748FB9345}"/>
    <dgm:cxn modelId="{539886DB-F1CB-4D78-807B-B62E7AFBDBBC}" type="presOf" srcId="{769976E8-40D7-4ED0-88CF-D61DBE902624}" destId="{313C5FE1-37A0-45BB-A3F4-98B2F31E5172}" srcOrd="0" destOrd="0" presId="urn:microsoft.com/office/officeart/2005/8/layout/hierarchy3"/>
    <dgm:cxn modelId="{482A8818-62EA-497D-A6A5-B9B20AF9F703}" type="presOf" srcId="{62BBB16A-D3F0-4A8B-A026-5B3A69203A07}" destId="{C4003086-6EDF-4A56-BD94-6E5C404156DF}" srcOrd="0" destOrd="0" presId="urn:microsoft.com/office/officeart/2005/8/layout/hierarchy3"/>
    <dgm:cxn modelId="{509D3B4B-7A28-43E5-9354-155AC3AC38F8}" type="presOf" srcId="{F359D1E4-BAC3-48FB-ADD3-68763265823E}" destId="{366FCB57-51CE-432C-B9B5-1CE0E70BE60C}" srcOrd="0" destOrd="0" presId="urn:microsoft.com/office/officeart/2005/8/layout/hierarchy3"/>
    <dgm:cxn modelId="{35692474-41B8-4E26-BBD5-81D89EADD0DB}" type="presOf" srcId="{D76A2325-02BF-4092-A057-39A684D5A907}" destId="{AB7C0A51-7F32-4934-85FD-9ADFFF015199}" srcOrd="1" destOrd="0" presId="urn:microsoft.com/office/officeart/2005/8/layout/hierarchy3"/>
    <dgm:cxn modelId="{18F61831-FC5C-4E8F-9AA9-6CBCDD48659E}" type="presOf" srcId="{D76A2325-02BF-4092-A057-39A684D5A907}" destId="{8A0401CA-4697-4038-938B-7CB38AEDBBB7}" srcOrd="0" destOrd="0" presId="urn:microsoft.com/office/officeart/2005/8/layout/hierarchy3"/>
    <dgm:cxn modelId="{735B78B2-203F-45A0-90B3-916434211E40}" srcId="{D76A2325-02BF-4092-A057-39A684D5A907}" destId="{BAFAE0B3-6534-4310-8C03-928F1357096F}" srcOrd="1" destOrd="0" parTransId="{F359D1E4-BAC3-48FB-ADD3-68763265823E}" sibTransId="{E0BDB3EC-6B87-4DB4-98E2-1EC13DD61603}"/>
    <dgm:cxn modelId="{A8B78676-D0C9-4A70-84A0-A8023E1F137E}" srcId="{8B17B6E6-906E-4143-9449-A1FFA9323DC5}" destId="{38EA6582-342C-4EE2-8F22-814C8198B2A0}" srcOrd="1" destOrd="0" parTransId="{460CFC49-9B20-4596-9939-EC404C2F9EAE}" sibTransId="{2E88C8D7-0B4A-4C10-96F8-87DA403BAD14}"/>
    <dgm:cxn modelId="{ACDD2D60-F654-4101-8F34-807F5D5E4855}" type="presOf" srcId="{E06FD712-DDB0-4321-9617-FDD444C8362F}" destId="{D3F24221-8ECD-4690-92F4-780AEB4E278D}" srcOrd="0" destOrd="0" presId="urn:microsoft.com/office/officeart/2005/8/layout/hierarchy3"/>
    <dgm:cxn modelId="{4F1E659D-FB5D-4554-B993-597405F3C2F6}" srcId="{38EA6582-342C-4EE2-8F22-814C8198B2A0}" destId="{E06FD712-DDB0-4321-9617-FDD444C8362F}" srcOrd="1" destOrd="0" parTransId="{C8150394-A40D-48AE-8155-EC35194836BF}" sibTransId="{DEA49684-92A7-4AF5-B867-B55391D6FA25}"/>
    <dgm:cxn modelId="{A30E3A6C-B1FC-413F-910E-73BD5D447814}" srcId="{8B17B6E6-906E-4143-9449-A1FFA9323DC5}" destId="{D76A2325-02BF-4092-A057-39A684D5A907}" srcOrd="0" destOrd="0" parTransId="{A18277C3-5083-4400-A765-0B1BD50653C0}" sibTransId="{F38626E9-3F0A-4623-86E6-C3A94B035165}"/>
    <dgm:cxn modelId="{ACFB9762-6F32-43E8-ACD7-F8E8E8D3A902}" type="presOf" srcId="{38EA6582-342C-4EE2-8F22-814C8198B2A0}" destId="{B4B49C64-D450-4EF5-8B7F-46725413E6AA}" srcOrd="1" destOrd="0" presId="urn:microsoft.com/office/officeart/2005/8/layout/hierarchy3"/>
    <dgm:cxn modelId="{AF35FFC4-8559-411C-9061-62D7461E0753}" type="presOf" srcId="{38EA6582-342C-4EE2-8F22-814C8198B2A0}" destId="{239CE433-37B0-49CE-AF06-3E3FE3590039}" srcOrd="0" destOrd="0" presId="urn:microsoft.com/office/officeart/2005/8/layout/hierarchy3"/>
    <dgm:cxn modelId="{74EBE399-C9A0-431C-8472-919020D74D9A}" type="presOf" srcId="{BAFAE0B3-6534-4310-8C03-928F1357096F}" destId="{DF764E4E-E70D-44C5-A5ED-65F21D4C031E}" srcOrd="0" destOrd="0" presId="urn:microsoft.com/office/officeart/2005/8/layout/hierarchy3"/>
    <dgm:cxn modelId="{F78A0E84-4704-445B-A467-4F2AC9DFAC69}" type="presOf" srcId="{54896259-2056-4651-92A0-7E8FEFCD0416}" destId="{71E1DE38-24CE-4D29-A333-BD43490B662F}" srcOrd="0" destOrd="0" presId="urn:microsoft.com/office/officeart/2005/8/layout/hierarchy3"/>
    <dgm:cxn modelId="{A3A7D6E3-2680-4E3F-A87A-5BD2651BE0BF}" srcId="{D76A2325-02BF-4092-A057-39A684D5A907}" destId="{769976E8-40D7-4ED0-88CF-D61DBE902624}" srcOrd="0" destOrd="0" parTransId="{54896259-2056-4651-92A0-7E8FEFCD0416}" sibTransId="{BDB9A8D4-4BB3-4988-AA0F-910E5D03B99D}"/>
    <dgm:cxn modelId="{F35710A0-4A45-42AF-9E3B-AB25B2A66E6C}" type="presOf" srcId="{8B17B6E6-906E-4143-9449-A1FFA9323DC5}" destId="{0A25ED3C-0A61-4A85-979B-E82799549F57}" srcOrd="0" destOrd="0" presId="urn:microsoft.com/office/officeart/2005/8/layout/hierarchy3"/>
    <dgm:cxn modelId="{952348C5-8610-4AAD-96A4-21D7C4052A1D}" type="presOf" srcId="{2B3DEA3F-082C-4C0E-8FD5-6D1D01CBB912}" destId="{D88B688A-8C96-4B9B-BACE-D2B6EAC88A9A}" srcOrd="0" destOrd="0" presId="urn:microsoft.com/office/officeart/2005/8/layout/hierarchy3"/>
    <dgm:cxn modelId="{CEEF955E-2EA3-43AF-8366-F80572B9422C}" type="presOf" srcId="{C8150394-A40D-48AE-8155-EC35194836BF}" destId="{6A90A645-B597-4486-B955-2C15B082360E}" srcOrd="0" destOrd="0" presId="urn:microsoft.com/office/officeart/2005/8/layout/hierarchy3"/>
    <dgm:cxn modelId="{2FF5DE81-5A29-4D48-8D61-6DEA1D243907}" type="presParOf" srcId="{0A25ED3C-0A61-4A85-979B-E82799549F57}" destId="{9E0F8A68-5F48-4B1F-B978-42960ABD302F}" srcOrd="0" destOrd="0" presId="urn:microsoft.com/office/officeart/2005/8/layout/hierarchy3"/>
    <dgm:cxn modelId="{798B688D-3FD2-482E-989C-D0462280DE5B}" type="presParOf" srcId="{9E0F8A68-5F48-4B1F-B978-42960ABD302F}" destId="{FABF8A24-262F-4FDC-8C28-9EE06ABFC14A}" srcOrd="0" destOrd="0" presId="urn:microsoft.com/office/officeart/2005/8/layout/hierarchy3"/>
    <dgm:cxn modelId="{15EBEC2F-CA12-4014-AF97-EB13B919EB57}" type="presParOf" srcId="{FABF8A24-262F-4FDC-8C28-9EE06ABFC14A}" destId="{8A0401CA-4697-4038-938B-7CB38AEDBBB7}" srcOrd="0" destOrd="0" presId="urn:microsoft.com/office/officeart/2005/8/layout/hierarchy3"/>
    <dgm:cxn modelId="{CAA2759E-5390-418F-9B6F-01DF6C4D4CF1}" type="presParOf" srcId="{FABF8A24-262F-4FDC-8C28-9EE06ABFC14A}" destId="{AB7C0A51-7F32-4934-85FD-9ADFFF015199}" srcOrd="1" destOrd="0" presId="urn:microsoft.com/office/officeart/2005/8/layout/hierarchy3"/>
    <dgm:cxn modelId="{2BF94AC2-AA1E-45DD-B7E8-76B94CA490A2}" type="presParOf" srcId="{9E0F8A68-5F48-4B1F-B978-42960ABD302F}" destId="{9466724D-B0F4-44CF-A6EB-B24031001ECE}" srcOrd="1" destOrd="0" presId="urn:microsoft.com/office/officeart/2005/8/layout/hierarchy3"/>
    <dgm:cxn modelId="{8B52771D-AA5D-4EE7-9754-24F4C4375877}" type="presParOf" srcId="{9466724D-B0F4-44CF-A6EB-B24031001ECE}" destId="{71E1DE38-24CE-4D29-A333-BD43490B662F}" srcOrd="0" destOrd="0" presId="urn:microsoft.com/office/officeart/2005/8/layout/hierarchy3"/>
    <dgm:cxn modelId="{F5ADF4D6-FBF3-4DD6-8DF3-C09F8EA65CB1}" type="presParOf" srcId="{9466724D-B0F4-44CF-A6EB-B24031001ECE}" destId="{313C5FE1-37A0-45BB-A3F4-98B2F31E5172}" srcOrd="1" destOrd="0" presId="urn:microsoft.com/office/officeart/2005/8/layout/hierarchy3"/>
    <dgm:cxn modelId="{AFBFA8E0-5F8C-445D-BC0E-D5B58404181A}" type="presParOf" srcId="{9466724D-B0F4-44CF-A6EB-B24031001ECE}" destId="{366FCB57-51CE-432C-B9B5-1CE0E70BE60C}" srcOrd="2" destOrd="0" presId="urn:microsoft.com/office/officeart/2005/8/layout/hierarchy3"/>
    <dgm:cxn modelId="{C74F16BD-868F-48A7-8E86-B97C9D25A63B}" type="presParOf" srcId="{9466724D-B0F4-44CF-A6EB-B24031001ECE}" destId="{DF764E4E-E70D-44C5-A5ED-65F21D4C031E}" srcOrd="3" destOrd="0" presId="urn:microsoft.com/office/officeart/2005/8/layout/hierarchy3"/>
    <dgm:cxn modelId="{3A965637-A837-43C1-A50D-A9E3D422AF69}" type="presParOf" srcId="{0A25ED3C-0A61-4A85-979B-E82799549F57}" destId="{2FA052B2-1286-420B-B170-CC1F457A4457}" srcOrd="1" destOrd="0" presId="urn:microsoft.com/office/officeart/2005/8/layout/hierarchy3"/>
    <dgm:cxn modelId="{8CA34C71-0047-43A1-9DDC-99C621C70DAA}" type="presParOf" srcId="{2FA052B2-1286-420B-B170-CC1F457A4457}" destId="{C375A24E-213D-426F-9E56-0B8F781371E8}" srcOrd="0" destOrd="0" presId="urn:microsoft.com/office/officeart/2005/8/layout/hierarchy3"/>
    <dgm:cxn modelId="{133DA3B7-BCE7-422F-ACFC-4517DD9AFD24}" type="presParOf" srcId="{C375A24E-213D-426F-9E56-0B8F781371E8}" destId="{239CE433-37B0-49CE-AF06-3E3FE3590039}" srcOrd="0" destOrd="0" presId="urn:microsoft.com/office/officeart/2005/8/layout/hierarchy3"/>
    <dgm:cxn modelId="{036543CD-04A3-4BAC-A04E-83E29B39C974}" type="presParOf" srcId="{C375A24E-213D-426F-9E56-0B8F781371E8}" destId="{B4B49C64-D450-4EF5-8B7F-46725413E6AA}" srcOrd="1" destOrd="0" presId="urn:microsoft.com/office/officeart/2005/8/layout/hierarchy3"/>
    <dgm:cxn modelId="{F71704D0-6CCD-48A8-8C61-565068150837}" type="presParOf" srcId="{2FA052B2-1286-420B-B170-CC1F457A4457}" destId="{C36AD0E0-E11B-4760-A9FD-455794945CA8}" srcOrd="1" destOrd="0" presId="urn:microsoft.com/office/officeart/2005/8/layout/hierarchy3"/>
    <dgm:cxn modelId="{D4BF0896-30B8-4ECC-A448-996BBFFE37A7}" type="presParOf" srcId="{C36AD0E0-E11B-4760-A9FD-455794945CA8}" destId="{C4003086-6EDF-4A56-BD94-6E5C404156DF}" srcOrd="0" destOrd="0" presId="urn:microsoft.com/office/officeart/2005/8/layout/hierarchy3"/>
    <dgm:cxn modelId="{89FBA9D6-C090-44AD-AAC6-09FCBE9829B5}" type="presParOf" srcId="{C36AD0E0-E11B-4760-A9FD-455794945CA8}" destId="{D88B688A-8C96-4B9B-BACE-D2B6EAC88A9A}" srcOrd="1" destOrd="0" presId="urn:microsoft.com/office/officeart/2005/8/layout/hierarchy3"/>
    <dgm:cxn modelId="{48948F11-1BB9-48ED-AAFA-E10CFEEC92E4}" type="presParOf" srcId="{C36AD0E0-E11B-4760-A9FD-455794945CA8}" destId="{6A90A645-B597-4486-B955-2C15B082360E}" srcOrd="2" destOrd="0" presId="urn:microsoft.com/office/officeart/2005/8/layout/hierarchy3"/>
    <dgm:cxn modelId="{9F0676A8-3A9E-453A-95AE-EB5794F6415C}" type="presParOf" srcId="{C36AD0E0-E11B-4760-A9FD-455794945CA8}" destId="{D3F24221-8ECD-4690-92F4-780AEB4E278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0401CA-4697-4038-938B-7CB38AEDBBB7}">
      <dsp:nvSpPr>
        <dsp:cNvPr id="0" name=""/>
        <dsp:cNvSpPr/>
      </dsp:nvSpPr>
      <dsp:spPr>
        <a:xfrm>
          <a:off x="124600" y="970"/>
          <a:ext cx="2817235" cy="1408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한국</a:t>
          </a:r>
          <a:endParaRPr lang="ko-KR" altLang="en-US" sz="6500" kern="1200" dirty="0"/>
        </a:p>
      </dsp:txBody>
      <dsp:txXfrm>
        <a:off x="124600" y="970"/>
        <a:ext cx="2817235" cy="1408617"/>
      </dsp:txXfrm>
    </dsp:sp>
    <dsp:sp modelId="{71E1DE38-24CE-4D29-A333-BD43490B662F}">
      <dsp:nvSpPr>
        <dsp:cNvPr id="0" name=""/>
        <dsp:cNvSpPr/>
      </dsp:nvSpPr>
      <dsp:spPr>
        <a:xfrm>
          <a:off x="406323" y="1409588"/>
          <a:ext cx="281723" cy="105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463"/>
              </a:lnTo>
              <a:lnTo>
                <a:pt x="281723" y="1056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5FE1-37A0-45BB-A3F4-98B2F31E5172}">
      <dsp:nvSpPr>
        <dsp:cNvPr id="0" name=""/>
        <dsp:cNvSpPr/>
      </dsp:nvSpPr>
      <dsp:spPr>
        <a:xfrm>
          <a:off x="688047" y="1761742"/>
          <a:ext cx="4163333" cy="1408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완성형</a:t>
          </a:r>
          <a:endParaRPr lang="ko-KR" altLang="en-US" sz="6500" kern="1200" dirty="0"/>
        </a:p>
      </dsp:txBody>
      <dsp:txXfrm>
        <a:off x="688047" y="1761742"/>
        <a:ext cx="4163333" cy="1408617"/>
      </dsp:txXfrm>
    </dsp:sp>
    <dsp:sp modelId="{366FCB57-51CE-432C-B9B5-1CE0E70BE60C}">
      <dsp:nvSpPr>
        <dsp:cNvPr id="0" name=""/>
        <dsp:cNvSpPr/>
      </dsp:nvSpPr>
      <dsp:spPr>
        <a:xfrm>
          <a:off x="406323" y="1409588"/>
          <a:ext cx="281723" cy="28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235"/>
              </a:lnTo>
              <a:lnTo>
                <a:pt x="281723" y="28172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64E4E-E70D-44C5-A5ED-65F21D4C031E}">
      <dsp:nvSpPr>
        <dsp:cNvPr id="0" name=""/>
        <dsp:cNvSpPr/>
      </dsp:nvSpPr>
      <dsp:spPr>
        <a:xfrm>
          <a:off x="688047" y="3522514"/>
          <a:ext cx="4163175" cy="1408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9445"/>
              <a:satOff val="7510"/>
              <a:lumOff val="-45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불안정</a:t>
          </a:r>
          <a:endParaRPr lang="ko-KR" altLang="en-US" sz="6500" kern="1200" dirty="0"/>
        </a:p>
      </dsp:txBody>
      <dsp:txXfrm>
        <a:off x="688047" y="3522514"/>
        <a:ext cx="4163175" cy="1408617"/>
      </dsp:txXfrm>
    </dsp:sp>
    <dsp:sp modelId="{239CE433-37B0-49CE-AF06-3E3FE3590039}">
      <dsp:nvSpPr>
        <dsp:cNvPr id="0" name=""/>
        <dsp:cNvSpPr/>
      </dsp:nvSpPr>
      <dsp:spPr>
        <a:xfrm>
          <a:off x="4992242" y="970"/>
          <a:ext cx="2817235" cy="1408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38335"/>
                <a:satOff val="22529"/>
                <a:lumOff val="-1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38335"/>
                <a:satOff val="22529"/>
                <a:lumOff val="-1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38335"/>
                <a:satOff val="22529"/>
                <a:lumOff val="-1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일본</a:t>
          </a:r>
          <a:endParaRPr lang="ko-KR" altLang="en-US" sz="6500" kern="1200" dirty="0"/>
        </a:p>
      </dsp:txBody>
      <dsp:txXfrm>
        <a:off x="4992242" y="970"/>
        <a:ext cx="2817235" cy="1408617"/>
      </dsp:txXfrm>
    </dsp:sp>
    <dsp:sp modelId="{C4003086-6EDF-4A56-BD94-6E5C404156DF}">
      <dsp:nvSpPr>
        <dsp:cNvPr id="0" name=""/>
        <dsp:cNvSpPr/>
      </dsp:nvSpPr>
      <dsp:spPr>
        <a:xfrm>
          <a:off x="5273966" y="1409588"/>
          <a:ext cx="281723" cy="105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463"/>
              </a:lnTo>
              <a:lnTo>
                <a:pt x="281723" y="1056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B688A-8C96-4B9B-BACE-D2B6EAC88A9A}">
      <dsp:nvSpPr>
        <dsp:cNvPr id="0" name=""/>
        <dsp:cNvSpPr/>
      </dsp:nvSpPr>
      <dsp:spPr>
        <a:xfrm>
          <a:off x="5555689" y="1761742"/>
          <a:ext cx="4115462" cy="1408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58890"/>
              <a:satOff val="15019"/>
              <a:lumOff val="-902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err="1" smtClean="0"/>
            <a:t>성장형</a:t>
          </a:r>
          <a:endParaRPr lang="ko-KR" altLang="en-US" sz="6500" kern="1200" dirty="0"/>
        </a:p>
      </dsp:txBody>
      <dsp:txXfrm>
        <a:off x="5555689" y="1761742"/>
        <a:ext cx="4115462" cy="1408617"/>
      </dsp:txXfrm>
    </dsp:sp>
    <dsp:sp modelId="{6A90A645-B597-4486-B955-2C15B082360E}">
      <dsp:nvSpPr>
        <dsp:cNvPr id="0" name=""/>
        <dsp:cNvSpPr/>
      </dsp:nvSpPr>
      <dsp:spPr>
        <a:xfrm>
          <a:off x="5273966" y="1409588"/>
          <a:ext cx="281723" cy="28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235"/>
              </a:lnTo>
              <a:lnTo>
                <a:pt x="281723" y="281723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4221-8ECD-4690-92F4-780AEB4E278D}">
      <dsp:nvSpPr>
        <dsp:cNvPr id="0" name=""/>
        <dsp:cNvSpPr/>
      </dsp:nvSpPr>
      <dsp:spPr>
        <a:xfrm>
          <a:off x="5555689" y="3522514"/>
          <a:ext cx="4083346" cy="1408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238335"/>
              <a:satOff val="22529"/>
              <a:lumOff val="-13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안정적</a:t>
          </a:r>
          <a:endParaRPr lang="ko-KR" altLang="en-US" sz="6500" kern="1200" dirty="0"/>
        </a:p>
      </dsp:txBody>
      <dsp:txXfrm>
        <a:off x="5555689" y="3522514"/>
        <a:ext cx="4083346" cy="1408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6F5B9C1-6FF2-4E49-AB0C-45E37859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FB880CB-075B-4D70-8EEB-A220B8ED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F6BF937-7865-4B36-921B-610097A8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301ACB6-EFEF-475B-BC73-E40B710C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C135D0-B3F0-46AE-B0BF-209EA0B2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240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0F10889-A5CB-44D0-970D-EBDABBF1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79F362A-D1F2-4ACE-9DE1-18AC342BD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298A321-7FA9-4ED5-9EB1-C00D0EA24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6EE09A8-9CCA-442B-A526-53A42A0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12B2AEAD-4CF7-47ED-8F6A-D72591A4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4037086-FA39-471F-8BCD-ECAC475B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501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A9B0DCC-C3B1-4F04-AC08-9B0D56B3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C8EE541A-AE93-4A3A-931A-321E0621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47C31E3-E000-4572-8A4A-BC0FBC24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305F866-E540-43A1-8E04-B4540004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E52DBAE-416E-4B14-AE21-440B60C5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706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57ACE99B-1BD1-4ED6-89BE-408A68340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2E8F63E-2203-4425-B499-1A6DA1ED0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143481B-1B74-44E8-BE04-B35556A2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BA5E51B-8D7B-4829-8204-E83C25AB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4D72D36-C36B-4F45-AAC1-B2DC28C6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92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DA44D03-9AF8-4A55-9BD0-4DBE4B3A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79D1271-55E0-47A1-A8F1-C224D8FB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1D4464-59DC-4B4F-8C82-9E7F248D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303397C-FBF1-4DB0-879F-03411845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BD9343C-E60F-48D6-862A-96F6200F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7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A7EDD0D-0754-48CD-8722-2AC33B83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B37962-324A-4F1F-B7E7-61A51D862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2A41033-A8CF-4AB5-90AA-C54651A1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EA9F7D4-54B0-4004-8A56-F92C6581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4F618CF-3C59-4F65-B6B1-DAC3E306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9742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F478D71-9DD5-4311-BA73-93020E8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26E8B09-7AD4-4103-8809-08A66DBE5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B0AFB49-D202-425D-BE8B-C3FA9F6AA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DB4CE85-6D8D-4BB1-971C-D354BF8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AC41D07-495E-4137-927A-000D588B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2308552-246E-4983-9977-F7B13D31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3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2171E32-522F-41BB-833B-545F70D3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68BA206-4D58-4D9B-9948-EA60AE6A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054F336-173D-4B8E-9601-FB1E37DF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F7747CB8-EE29-428E-8F1F-ACD5A4350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25299DD1-8901-456C-9007-13C624659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C0A924E-6895-4C43-8EAE-BEA4DCE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59FA1F0-753A-4F7B-8348-73A44B31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60B2F48-B08B-4155-BE96-A925B7FF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89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EBCBA06-5024-44F1-9C61-50500545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5007553-4C87-468D-9F2D-FB603279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9AE54FA-3674-4746-BF82-EC7EBD91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913DC853-FD31-4E8D-B420-7A33B879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753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951FE5E5-427D-4B99-89C7-43AB9227F2F1}"/>
              </a:ext>
            </a:extLst>
          </p:cNvPr>
          <p:cNvGrpSpPr/>
          <p:nvPr userDrawn="1"/>
        </p:nvGrpSpPr>
        <p:grpSpPr>
          <a:xfrm>
            <a:off x="172720" y="6410960"/>
            <a:ext cx="12019280" cy="284480"/>
            <a:chOff x="172720" y="6410960"/>
            <a:chExt cx="12019280" cy="28448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14E9EB06-1BB6-4F2E-8626-387F4AC6E755}"/>
                </a:ext>
              </a:extLst>
            </p:cNvPr>
            <p:cNvSpPr/>
            <p:nvPr userDrawn="1"/>
          </p:nvSpPr>
          <p:spPr>
            <a:xfrm>
              <a:off x="172720" y="6410960"/>
              <a:ext cx="12019280" cy="284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D8B4587-CF56-4D5A-B341-F220D295B749}"/>
                </a:ext>
              </a:extLst>
            </p:cNvPr>
            <p:cNvSpPr txBox="1"/>
            <p:nvPr userDrawn="1"/>
          </p:nvSpPr>
          <p:spPr>
            <a:xfrm>
              <a:off x="9766856" y="6428899"/>
              <a:ext cx="2404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</a:rPr>
                <a:t>ⓒSaebyeol Yu.</a:t>
              </a:r>
              <a:r>
                <a:rPr lang="ko-KR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ko-KR" sz="1000" dirty="0" err="1">
                  <a:solidFill>
                    <a:schemeClr val="bg1"/>
                  </a:solidFill>
                </a:rPr>
                <a:t>Saebyeol’s</a:t>
              </a:r>
              <a:r>
                <a:rPr lang="ko-KR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</a:rPr>
                <a:t>PowerPoint</a:t>
              </a:r>
              <a:endParaRPr lang="ko-KR" alt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759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AE79E07A-94A6-483A-8849-8E6DE692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CD9BE1B-817F-40D8-90C8-F91D32C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C7AF10F4-65E3-4CFA-A184-E376868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940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0F596F-BEC0-4D71-9113-57C383F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39061D6-B6C2-4D4E-8AB4-9F136FED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EF8FE8EA-4580-4B75-A339-AF7C68F6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6A7BF5E-A4D8-4810-8B67-EEEFDD71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50C3C6B-DEFF-4516-B444-489DBE7C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68592AB-03CB-4ED9-97EA-3D751979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30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1C2A3F89-EDBA-451E-A4FC-BA419B5B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E560B53-86D9-4B99-B984-9F66917ED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8E5F9A-464D-4909-8E4F-684A1F5A6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50C2-589C-42C8-B763-56D87D9D16B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50C7EE71-2568-4BC3-BE32-43343DE6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B1DF1FC-575E-4EA7-B81C-814C78880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A479-1FB4-4076-82AD-4520E3445C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96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youtu.be/McEaTGJtZK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a.wikipedia.org/wiki/%E6%BC%94%E6%AD%8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nycanyon.co.jp/artistlist/HA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fuyu-showgun.net/2013/07/recordlabel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rakuten-sec.net/articles/print/11557" TargetMode="External"/><Relationship Id="rId5" Type="http://schemas.openxmlformats.org/officeDocument/2006/relationships/hyperlink" Target="https://ja.wikipedia.org/wiki/%E3%82%A8%E3%82%A4%E3%83%99%E3%83%83%E3%82%AF%E3%82%B9%E3%83%BB%E3%82%B0%E3%83%AB%E3%83%BC%E3%83%97" TargetMode="External"/><Relationship Id="rId4" Type="http://schemas.openxmlformats.org/officeDocument/2006/relationships/hyperlink" Target="https://ja.wikipedia.org/wiki/%E6%97%A5%E6%9C%AC%E3%81%AE%E3%83%AC%E3%82%B3%E3%83%BC%E3%83%89%E4%BC%9A%E7%A4%BE%E4%B8%80%E8%A6%A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fH1IKY5ESp0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벼랑 끝에 선 소니, 도쿄 '소니시티 오사키' 매각 - beSUC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01AE9BD-5D6D-4A04-89D5-318AEE67D3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B571B1E3-CE5A-4DF5-92F8-AB094C81EFCB}"/>
              </a:ext>
            </a:extLst>
          </p:cNvPr>
          <p:cNvSpPr/>
          <p:nvPr/>
        </p:nvSpPr>
        <p:spPr>
          <a:xfrm flipH="1">
            <a:off x="212651" y="-1"/>
            <a:ext cx="478465" cy="4893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D1869-4CCD-4E18-BEE5-F32DAFEE4A91}"/>
              </a:ext>
            </a:extLst>
          </p:cNvPr>
          <p:cNvSpPr txBox="1"/>
          <p:nvPr/>
        </p:nvSpPr>
        <p:spPr>
          <a:xfrm>
            <a:off x="6423924" y="3487990"/>
            <a:ext cx="5498621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일본의 음반사</a:t>
            </a:r>
            <a:endParaRPr lang="ko-KR" alt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6074734" y="4686559"/>
            <a:ext cx="5908159" cy="480865"/>
          </a:xfrm>
        </p:spPr>
        <p:txBody>
          <a:bodyPr/>
          <a:lstStyle/>
          <a:p>
            <a:pPr algn="r"/>
            <a:r>
              <a:rPr lang="en-US" altLang="ko-KR" dirty="0" smtClean="0">
                <a:latin typeface="1훈하얀고양이 R" pitchFamily="18" charset="-127"/>
                <a:ea typeface="1훈하얀고양이 R" pitchFamily="18" charset="-127"/>
              </a:rPr>
              <a:t>#22101407_</a:t>
            </a:r>
            <a:r>
              <a:rPr lang="ko-KR" altLang="en-US" dirty="0" smtClean="0">
                <a:latin typeface="1훈하얀고양이 R" pitchFamily="18" charset="-127"/>
                <a:ea typeface="1훈하얀고양이 R" pitchFamily="18" charset="-127"/>
              </a:rPr>
              <a:t>임나현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6276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주식회사 란티스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35714" y="1160083"/>
            <a:ext cx="5539741" cy="2063008"/>
            <a:chOff x="6380479" y="2269037"/>
            <a:chExt cx="5539741" cy="20630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7"/>
              <a:ext cx="4654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란티스 소속 아티스트</a:t>
              </a:r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24049"/>
              <a:ext cx="55397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오노 다이스케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오오하시 아야카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치바라 미노리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미호 카라사와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타도코로 아즈사     </a:t>
              </a:r>
              <a:r>
                <a:rPr lang="en-US" altLang="ko-KR" sz="1600" dirty="0" smtClean="0"/>
                <a:t>-JAM Project</a:t>
              </a:r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요정제국    </a:t>
              </a:r>
              <a:r>
                <a:rPr lang="en-US" altLang="ko-KR" sz="1600" dirty="0" smtClean="0"/>
                <a:t>         -</a:t>
              </a:r>
              <a:r>
                <a:rPr lang="ko-KR" altLang="en-US" sz="1600" dirty="0" smtClean="0"/>
                <a:t>하타나카 타스쿠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가게야마 히로노부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구란로데오         </a:t>
              </a:r>
              <a:r>
                <a:rPr lang="en-US" altLang="ko-KR" sz="1600" dirty="0" smtClean="0"/>
                <a:t>-fhána                      -</a:t>
              </a:r>
              <a:r>
                <a:rPr lang="ko-KR" altLang="en-US" sz="1600" dirty="0" smtClean="0"/>
                <a:t>럭 라이프   등등</a:t>
              </a:r>
              <a:endParaRPr lang="ko-KR" altLang="en-US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244919" y="3510931"/>
            <a:ext cx="5539741" cy="2780621"/>
            <a:chOff x="6380479" y="2269038"/>
            <a:chExt cx="5539741" cy="27806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란티스 제작 참여 </a:t>
              </a:r>
              <a:r>
                <a:rPr lang="ko-KR" altLang="en-US" sz="2800" b="1" dirty="0" smtClean="0"/>
                <a:t>작</a:t>
              </a:r>
              <a:r>
                <a:rPr lang="ko-KR" altLang="en-US" sz="2800" b="1" dirty="0" smtClean="0"/>
                <a:t>품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아즈망가 대왕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우주 해적 미토의 대모험</a:t>
              </a:r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스즈미야 하루히의 우울</a:t>
              </a:r>
              <a:r>
                <a:rPr lang="ko-KR" altLang="en-US" sz="1600" dirty="0"/>
                <a:t> </a:t>
              </a:r>
              <a:r>
                <a:rPr lang="ko-KR" altLang="en-US" sz="1600" dirty="0" smtClean="0"/>
                <a:t>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케로로 중사</a:t>
              </a:r>
              <a:r>
                <a:rPr lang="en-US" altLang="ko-KR" sz="1600" dirty="0" smtClean="0"/>
                <a:t>※5th </a:t>
              </a:r>
              <a:r>
                <a:rPr lang="ko-KR" altLang="en-US" sz="1600" dirty="0" smtClean="0"/>
                <a:t>시즌 이후</a:t>
              </a:r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스즈미야 하루히의 소실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기동전 사 건담 </a:t>
              </a:r>
              <a:r>
                <a:rPr lang="en-US" altLang="ko-KR" sz="1600" dirty="0" smtClean="0"/>
                <a:t>AGE</a:t>
              </a:r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미래 일기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폭풍우 치는 밤에 </a:t>
              </a:r>
              <a:r>
                <a:rPr lang="en-US" altLang="ko-KR" sz="1600" dirty="0" smtClean="0"/>
                <a:t>~ </a:t>
              </a:r>
              <a:r>
                <a:rPr lang="ko-KR" altLang="en-US" sz="1600" dirty="0" smtClean="0"/>
                <a:t>비밀의 친구 </a:t>
              </a:r>
              <a:r>
                <a:rPr lang="en-US" altLang="ko-KR" sz="1600" dirty="0" smtClean="0"/>
                <a:t>~</a:t>
              </a:r>
            </a:p>
            <a:p>
              <a:pPr algn="just">
                <a:buFontTx/>
                <a:buChar char="-"/>
              </a:pPr>
              <a:r>
                <a:rPr lang="ko-KR" altLang="en-US" sz="1600" dirty="0" err="1" smtClean="0"/>
                <a:t>쿠</a:t>
              </a:r>
              <a:r>
                <a:rPr lang="ko-KR" altLang="en-US" sz="1600" dirty="0" smtClean="0"/>
                <a:t> 로코의 농구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러브 라이브</a:t>
              </a:r>
              <a:r>
                <a:rPr lang="en-US" altLang="ko-KR" sz="1600" dirty="0" smtClean="0"/>
                <a:t>   -</a:t>
              </a:r>
              <a:r>
                <a:rPr lang="ko-KR" altLang="en-US" sz="1600" dirty="0" smtClean="0"/>
                <a:t> 일곱 가지 대죄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중 </a:t>
              </a:r>
              <a:r>
                <a:rPr lang="en-US" altLang="ko-KR" sz="1600" dirty="0" smtClean="0"/>
                <a:t>2 </a:t>
              </a:r>
              <a:r>
                <a:rPr lang="ko-KR" altLang="en-US" sz="1600" dirty="0" smtClean="0"/>
                <a:t>병이라도 사랑을 하고 싶다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바이올렛 </a:t>
              </a:r>
              <a:r>
                <a:rPr lang="ko-KR" altLang="en-US" sz="1600" dirty="0" err="1" smtClean="0"/>
                <a:t>에바</a:t>
              </a:r>
              <a:r>
                <a:rPr lang="ko-KR" altLang="en-US" sz="1600" dirty="0" smtClean="0"/>
                <a:t> 가든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살육의 천사    </a:t>
              </a:r>
              <a:r>
                <a:rPr lang="en-US" altLang="ko-KR" sz="1600" dirty="0" smtClean="0"/>
                <a:t>-Fate     </a:t>
              </a:r>
              <a:r>
                <a:rPr lang="ko-KR" altLang="en-US" sz="1600" dirty="0" smtClean="0"/>
                <a:t>등등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26911" y="3498035"/>
            <a:ext cx="5539741" cy="2811398"/>
            <a:chOff x="6380479" y="2269038"/>
            <a:chExt cx="5539741" cy="28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란티스 그 외에 활동</a:t>
              </a:r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게임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드라마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드라마</a:t>
              </a:r>
              <a:r>
                <a:rPr lang="en-US" altLang="ko-KR" sz="1600" dirty="0" smtClean="0"/>
                <a:t>CD</a:t>
              </a:r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라디오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Mellow Head </a:t>
              </a:r>
              <a:r>
                <a:rPr lang="ko-KR" altLang="en-US" sz="1600" dirty="0" smtClean="0"/>
                <a:t>제작 참여</a:t>
              </a:r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I WILL </a:t>
              </a:r>
              <a:r>
                <a:rPr lang="ko-KR" altLang="en-US" sz="1600" dirty="0" smtClean="0"/>
                <a:t>제작 참여</a:t>
              </a:r>
            </a:p>
            <a:p>
              <a:pPr algn="just">
                <a:buFontTx/>
                <a:buChar char="-"/>
              </a:pPr>
              <a:endParaRPr lang="ko-KR" altLang="en-US" sz="1600" dirty="0" smtClean="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23663" y="1218435"/>
            <a:ext cx="5539741" cy="2407935"/>
            <a:chOff x="6380479" y="2269038"/>
            <a:chExt cx="5539741" cy="24079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란티스 축제 </a:t>
              </a:r>
              <a:r>
                <a:rPr lang="en-US" altLang="ko-KR" sz="2800" b="1" dirty="0" smtClean="0"/>
                <a:t>(</a:t>
              </a:r>
              <a:r>
                <a:rPr lang="ko-KR" altLang="en-US" sz="2800" b="1" dirty="0" smtClean="0"/>
                <a:t>라이브 이벤트</a:t>
              </a:r>
              <a:r>
                <a:rPr lang="en-US" altLang="ko-KR" sz="2800" b="1" dirty="0" smtClean="0"/>
                <a:t>)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107313"/>
              <a:ext cx="5539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-2009 </a:t>
              </a:r>
              <a:r>
                <a:rPr lang="ko-KR" altLang="en-US" sz="1600" dirty="0" smtClean="0"/>
                <a:t>년 </a:t>
              </a:r>
              <a:r>
                <a:rPr lang="en-US" altLang="ko-KR" sz="1600" dirty="0" smtClean="0"/>
                <a:t>9 </a:t>
              </a:r>
              <a:r>
                <a:rPr lang="ko-KR" altLang="en-US" sz="1600" dirty="0" smtClean="0"/>
                <a:t>월 </a:t>
              </a:r>
              <a:r>
                <a:rPr lang="en-US" altLang="ko-KR" sz="1600" dirty="0" smtClean="0"/>
                <a:t>26 </a:t>
              </a:r>
              <a:r>
                <a:rPr lang="ko-KR" altLang="en-US" sz="1600" dirty="0" smtClean="0"/>
                <a:t>일 </a:t>
              </a:r>
              <a:r>
                <a:rPr lang="en-US" altLang="ko-KR" sz="1600" dirty="0" smtClean="0"/>
                <a:t>, 9 </a:t>
              </a:r>
              <a:r>
                <a:rPr lang="ko-KR" altLang="en-US" sz="1600" dirty="0" smtClean="0"/>
                <a:t>월 </a:t>
              </a:r>
              <a:r>
                <a:rPr lang="en-US" altLang="ko-KR" sz="1600" dirty="0" smtClean="0"/>
                <a:t>27 </a:t>
              </a:r>
              <a:r>
                <a:rPr lang="ko-KR" altLang="en-US" sz="1600" dirty="0" smtClean="0"/>
                <a:t>일 에 란티스 설립 </a:t>
              </a:r>
              <a:r>
                <a:rPr lang="en-US" altLang="ko-KR" sz="1600" dirty="0" smtClean="0"/>
                <a:t>10 </a:t>
              </a:r>
              <a:r>
                <a:rPr lang="ko-KR" altLang="en-US" sz="1600" dirty="0" smtClean="0"/>
                <a:t>주년 기념으로 후지큐 하이랜드 </a:t>
              </a:r>
              <a:r>
                <a:rPr lang="en-US" altLang="ko-KR" sz="1600" dirty="0" smtClean="0"/>
                <a:t>· </a:t>
              </a:r>
              <a:r>
                <a:rPr lang="ko-KR" altLang="en-US" sz="1600" dirty="0" smtClean="0"/>
                <a:t>코니 숲에서 개최</a:t>
              </a:r>
              <a:endParaRPr lang="en-US" altLang="ko-KR" sz="1600" dirty="0" smtClean="0"/>
            </a:p>
            <a:p>
              <a:pPr algn="just"/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-2014 </a:t>
              </a:r>
              <a:r>
                <a:rPr lang="ko-KR" altLang="en-US" sz="1600" dirty="0" smtClean="0"/>
                <a:t>년 에 설립 </a:t>
              </a:r>
              <a:r>
                <a:rPr lang="en-US" altLang="ko-KR" sz="1600" dirty="0" smtClean="0"/>
                <a:t>15 </a:t>
              </a:r>
              <a:r>
                <a:rPr lang="ko-KR" altLang="en-US" sz="1600" dirty="0" smtClean="0"/>
                <a:t>주년 기념으로 미에현 </a:t>
              </a:r>
              <a:r>
                <a:rPr lang="en-US" altLang="ko-KR" sz="1600" dirty="0" smtClean="0"/>
                <a:t>· </a:t>
              </a:r>
              <a:r>
                <a:rPr lang="ko-KR" altLang="en-US" sz="1600" dirty="0" smtClean="0"/>
                <a:t>오사카 </a:t>
              </a:r>
              <a:r>
                <a:rPr lang="en-US" altLang="ko-KR" sz="1600" dirty="0" smtClean="0"/>
                <a:t>· </a:t>
              </a:r>
              <a:r>
                <a:rPr lang="ko-KR" altLang="en-US" sz="1600" dirty="0" smtClean="0"/>
                <a:t>도쿄 </a:t>
              </a:r>
              <a:r>
                <a:rPr lang="en-US" altLang="ko-KR" sz="1600" dirty="0" smtClean="0"/>
                <a:t>· </a:t>
              </a:r>
              <a:r>
                <a:rPr lang="ko-KR" altLang="en-US" sz="1600" dirty="0" smtClean="0"/>
                <a:t>미야기 현 의 </a:t>
              </a:r>
              <a:r>
                <a:rPr lang="en-US" altLang="ko-KR" sz="1600" dirty="0" smtClean="0"/>
                <a:t>4 </a:t>
              </a:r>
              <a:r>
                <a:rPr lang="ko-KR" altLang="en-US" sz="1600" dirty="0" smtClean="0"/>
                <a:t>회장에서 개최</a:t>
              </a:r>
            </a:p>
            <a:p>
              <a:pPr algn="just">
                <a:buFontTx/>
                <a:buChar char="-"/>
              </a:pPr>
              <a:endParaRPr lang="ko-KR" altLang="en-US" sz="16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245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BA987258-12E2-42E5-8ACF-599D7307741B}"/>
              </a:ext>
            </a:extLst>
          </p:cNvPr>
          <p:cNvGrpSpPr/>
          <p:nvPr/>
        </p:nvGrpSpPr>
        <p:grpSpPr>
          <a:xfrm>
            <a:off x="-1413059" y="2192020"/>
            <a:ext cx="12955791" cy="2473960"/>
            <a:chOff x="-1413059" y="2192020"/>
            <a:chExt cx="12955791" cy="2473960"/>
          </a:xfrm>
        </p:grpSpPr>
        <p:sp>
          <p:nvSpPr>
            <p:cNvPr id="3" name="양쪽 대괄호 2">
              <a:extLst>
                <a:ext uri="{FF2B5EF4-FFF2-40B4-BE49-F238E27FC236}">
                  <a16:creationId xmlns:a16="http://schemas.microsoft.com/office/drawing/2014/main" xmlns="" id="{4D95ED12-BB67-4B57-9F8D-5B5122A80A06}"/>
                </a:ext>
              </a:extLst>
            </p:cNvPr>
            <p:cNvSpPr/>
            <p:nvPr/>
          </p:nvSpPr>
          <p:spPr>
            <a:xfrm>
              <a:off x="868680" y="2192020"/>
              <a:ext cx="10454640" cy="247396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4D1A29F-AAE6-4384-AFDB-62CA1A71266F}"/>
                </a:ext>
              </a:extLst>
            </p:cNvPr>
            <p:cNvSpPr txBox="1"/>
            <p:nvPr/>
          </p:nvSpPr>
          <p:spPr>
            <a:xfrm>
              <a:off x="-1413059" y="2570960"/>
              <a:ext cx="1295579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6000" dirty="0" smtClean="0">
                  <a:solidFill>
                    <a:schemeClr val="bg1"/>
                  </a:solidFill>
                </a:rPr>
                <a:t>잠 깨는 겸 시청하는 </a:t>
              </a:r>
              <a:endParaRPr lang="en-US" altLang="ko-KR" sz="6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6000" dirty="0" smtClean="0">
                  <a:solidFill>
                    <a:schemeClr val="bg1"/>
                  </a:solidFill>
                </a:rPr>
                <a:t>                  2019 </a:t>
              </a:r>
              <a:r>
                <a:rPr lang="ko-KR" altLang="en-US" sz="6000" dirty="0" smtClean="0">
                  <a:solidFill>
                    <a:schemeClr val="bg1"/>
                  </a:solidFill>
                </a:rPr>
                <a:t>란티스 축제 테마 송 </a:t>
              </a:r>
              <a:endParaRPr lang="ko-KR" altLang="en-US" sz="6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314" name="Picture 2" descr="란티스 축제 2019」 출연자 발표! 아이카츠 3일 연속 참가ㅋㅋ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877" r="6974"/>
          <a:stretch>
            <a:fillRect/>
          </a:stretch>
        </p:blipFill>
        <p:spPr bwMode="auto">
          <a:xfrm>
            <a:off x="8222895" y="4573825"/>
            <a:ext cx="3421114" cy="2254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80579" y="6420258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사진을 클릭하여 링크로 이동하기 →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1420155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에이벡스</a:t>
            </a:r>
            <a:endParaRPr lang="ko-KR" altLang="en-US" sz="3600" b="1" dirty="0" smtClean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35714" y="1160083"/>
            <a:ext cx="5539741" cy="2032230"/>
            <a:chOff x="6380479" y="2269037"/>
            <a:chExt cx="5539741" cy="2032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7"/>
              <a:ext cx="4654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에이벡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스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소속 아티스트</a:t>
              </a:r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24049"/>
              <a:ext cx="5539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I Do not Like </a:t>
              </a:r>
              <a:r>
                <a:rPr lang="en-US" altLang="ko-KR" sz="1600" dirty="0" smtClean="0"/>
                <a:t>Mondays</a:t>
              </a:r>
              <a:r>
                <a:rPr lang="ko-KR" altLang="en-US" sz="1600" dirty="0" smtClean="0"/>
                <a:t>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아이콘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아오사쿠라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dirty="0" err="1" smtClean="0"/>
                <a:t>BuZZ</a:t>
              </a:r>
              <a:r>
                <a:rPr lang="ko-KR" altLang="en-US" sz="1600" dirty="0" smtClean="0"/>
                <a:t>              </a:t>
              </a:r>
              <a:r>
                <a:rPr lang="en-US" altLang="ko-KR" sz="1600" dirty="0" smtClean="0"/>
                <a:t>-</a:t>
              </a:r>
              <a:r>
                <a:rPr lang="en-US" altLang="ko-KR" sz="1600" dirty="0" err="1" smtClean="0"/>
                <a:t>BoA</a:t>
              </a:r>
              <a:r>
                <a:rPr lang="ko-KR" altLang="en-US" sz="1600" dirty="0" smtClean="0"/>
                <a:t>                </a:t>
              </a:r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BIGBANG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dirty="0" err="1" smtClean="0"/>
                <a:t>Da-iCE</a:t>
              </a:r>
              <a:r>
                <a:rPr lang="en-US" altLang="ko-KR" sz="1600" dirty="0" smtClean="0"/>
                <a:t>      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  -</a:t>
              </a:r>
              <a:r>
                <a:rPr lang="en-US" altLang="ko-KR" sz="1600" dirty="0" err="1" smtClean="0"/>
                <a:t>EMPiRE</a:t>
              </a:r>
              <a:r>
                <a:rPr lang="en-US" altLang="ko-KR" sz="1600" dirty="0" smtClean="0"/>
                <a:t>            </a:t>
              </a:r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f(x</a:t>
              </a:r>
              <a:r>
                <a:rPr lang="en-US" altLang="ko-KR" sz="1600" dirty="0" smtClean="0"/>
                <a:t>)</a:t>
              </a:r>
              <a:endParaRPr lang="en-US" altLang="ko-KR" sz="1600" dirty="0" smtClean="0"/>
            </a:p>
            <a:p>
              <a:pPr fontAlgn="base"/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BAND-MAID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후와후와</a:t>
              </a:r>
              <a:r>
                <a:rPr lang="en-US" altLang="ko-KR" sz="1600" dirty="0" smtClean="0"/>
                <a:t>           -</a:t>
              </a:r>
              <a:r>
                <a:rPr lang="ko-KR" altLang="en-US" sz="1600" dirty="0" err="1" smtClean="0"/>
                <a:t>이나쿠나</a:t>
              </a:r>
              <a:r>
                <a:rPr lang="ko-KR" altLang="en-US" sz="1600" dirty="0" err="1" smtClean="0"/>
                <a:t>래</a:t>
              </a:r>
              <a:r>
                <a:rPr lang="ko-KR" altLang="en-US" sz="1600" dirty="0" smtClean="0"/>
                <a:t>    등등</a:t>
              </a:r>
              <a:endParaRPr lang="ko-KR" altLang="en-US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244919" y="3676307"/>
            <a:ext cx="5737592" cy="2534399"/>
            <a:chOff x="6380479" y="2269038"/>
            <a:chExt cx="5737592" cy="2534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573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에이벡스 제작 작품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err="1" smtClean="0"/>
                <a:t>이누야샤</a:t>
              </a:r>
              <a:r>
                <a:rPr lang="ko-KR" altLang="en-US" sz="1600" dirty="0" smtClean="0"/>
                <a:t>                   </a:t>
              </a:r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블랙 </a:t>
              </a:r>
              <a:r>
                <a:rPr lang="ko-KR" altLang="en-US" sz="1600" dirty="0" err="1" smtClean="0"/>
                <a:t>잭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err="1" smtClean="0"/>
                <a:t>우에키의</a:t>
              </a:r>
              <a:r>
                <a:rPr lang="ko-KR" altLang="en-US" sz="1600" dirty="0" smtClean="0"/>
                <a:t> 법칙 </a:t>
              </a:r>
              <a:r>
                <a:rPr lang="ko-KR" altLang="en-US" sz="1600" dirty="0" smtClean="0"/>
                <a:t>          </a:t>
              </a:r>
              <a:r>
                <a:rPr lang="en-US" altLang="ko-KR" sz="1600" dirty="0" smtClean="0"/>
                <a:t>- </a:t>
              </a:r>
              <a:r>
                <a:rPr lang="ko-KR" altLang="en-US" sz="1600" dirty="0" err="1" smtClean="0"/>
                <a:t>사쿠라</a:t>
              </a:r>
              <a:r>
                <a:rPr lang="ko-KR" altLang="en-US" sz="1600" dirty="0" smtClean="0"/>
                <a:t> 대전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이니셜 </a:t>
              </a:r>
              <a:r>
                <a:rPr lang="en-US" altLang="ko-KR" sz="1600" dirty="0" smtClean="0"/>
                <a:t>D</a:t>
              </a:r>
              <a:r>
                <a:rPr lang="ko-KR" altLang="en-US" sz="1600" dirty="0" smtClean="0"/>
                <a:t> </a:t>
              </a:r>
              <a:r>
                <a:rPr lang="ko-KR" altLang="en-US" sz="1600" dirty="0" smtClean="0"/>
                <a:t>시리즈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ONE PIECE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 가면 </a:t>
              </a:r>
              <a:r>
                <a:rPr lang="ko-KR" altLang="en-US" sz="1600" dirty="0" err="1" smtClean="0"/>
                <a:t>라이더</a:t>
              </a:r>
              <a:r>
                <a:rPr lang="ko-KR" altLang="en-US" sz="1600" dirty="0" smtClean="0"/>
                <a:t> </a:t>
              </a:r>
              <a:r>
                <a:rPr lang="ko-KR" altLang="en-US" sz="1600" dirty="0" smtClean="0"/>
                <a:t>시리즈 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 ASTRO </a:t>
              </a:r>
              <a:r>
                <a:rPr lang="en-US" altLang="ko-KR" sz="1600" dirty="0" smtClean="0"/>
                <a:t>BOY </a:t>
              </a:r>
              <a:r>
                <a:rPr lang="ko-KR" altLang="en-US" sz="1600" dirty="0" smtClean="0"/>
                <a:t>철완 </a:t>
              </a:r>
              <a:r>
                <a:rPr lang="ko-KR" altLang="en-US" sz="1600" dirty="0" smtClean="0"/>
                <a:t>아톰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ZOOM </a:t>
              </a:r>
              <a:r>
                <a:rPr lang="en-US" altLang="ko-KR" sz="1600" dirty="0" smtClean="0"/>
                <a:t>FLICKER</a:t>
              </a:r>
              <a:r>
                <a:rPr lang="en-US" altLang="ko-KR" sz="1600" dirty="0" smtClean="0"/>
                <a:t> </a:t>
              </a:r>
              <a:r>
                <a:rPr lang="en-US" altLang="ko-KR" sz="1600" dirty="0" smtClean="0"/>
                <a:t>    </a:t>
              </a:r>
              <a:r>
                <a:rPr lang="ko-KR" altLang="en-US" sz="1600" dirty="0" smtClean="0"/>
                <a:t>등등</a:t>
              </a:r>
              <a:endParaRPr lang="ko-KR" altLang="en-US" sz="1600" dirty="0" smtClean="0"/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097727" y="3809331"/>
            <a:ext cx="5539741" cy="2288178"/>
            <a:chOff x="6380479" y="2269038"/>
            <a:chExt cx="5539741" cy="22881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포니캐</a:t>
              </a:r>
              <a:r>
                <a:rPr lang="ko-KR" altLang="en-US" sz="2800" b="1" dirty="0" smtClean="0"/>
                <a:t>년</a:t>
              </a:r>
              <a:r>
                <a:rPr lang="ko-KR" altLang="en-US" sz="2800" b="1" dirty="0" smtClean="0"/>
                <a:t> </a:t>
              </a:r>
              <a:r>
                <a:rPr lang="ko-KR" altLang="en-US" sz="2800" b="1" dirty="0" smtClean="0"/>
                <a:t>그 외에 </a:t>
              </a:r>
              <a:r>
                <a:rPr lang="ko-KR" altLang="en-US" sz="2800" b="1" dirty="0" smtClean="0"/>
                <a:t>기타 사업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ko-KR" altLang="en-US" sz="1600" dirty="0" smtClean="0"/>
                <a:t>디지털 플랫폼 사업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애니메이션 및 영상 사업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매니지먼트 사업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해외 신규 기술 사업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사업 개발</a:t>
              </a:r>
              <a:endParaRPr lang="ko-KR" altLang="en-US" sz="1600" dirty="0" smtClean="0"/>
            </a:p>
          </p:txBody>
        </p:sp>
      </p:grpSp>
      <p:grpSp>
        <p:nvGrpSpPr>
          <p:cNvPr id="8" name="그룹 24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23663" y="1218435"/>
            <a:ext cx="5539741" cy="2407935"/>
            <a:chOff x="6380479" y="2269038"/>
            <a:chExt cx="5539741" cy="24079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에이벡</a:t>
              </a:r>
              <a:r>
                <a:rPr lang="ko-KR" altLang="en-US" sz="2800" b="1" dirty="0" smtClean="0"/>
                <a:t>스</a:t>
              </a:r>
              <a:r>
                <a:rPr lang="ko-KR" altLang="en-US" sz="2800" b="1" dirty="0" smtClean="0"/>
                <a:t> 자회사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107313"/>
              <a:ext cx="5539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에이벡스 </a:t>
              </a:r>
              <a:r>
                <a:rPr lang="ko-KR" altLang="en-US" sz="1600" dirty="0" smtClean="0"/>
                <a:t>엔터테인먼트 </a:t>
              </a:r>
              <a:r>
                <a:rPr lang="ko-KR" altLang="en-US" sz="1600" dirty="0" smtClean="0"/>
                <a:t>주식회사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에이벡스 </a:t>
              </a:r>
              <a:r>
                <a:rPr lang="ko-KR" altLang="en-US" sz="1600" dirty="0" smtClean="0"/>
                <a:t>클래식 인터내셔널 </a:t>
              </a:r>
              <a:r>
                <a:rPr lang="ko-KR" altLang="en-US" sz="1600" dirty="0" smtClean="0"/>
                <a:t>주식회사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에이벡스 </a:t>
              </a:r>
              <a:r>
                <a:rPr lang="ko-KR" altLang="en-US" sz="1600" dirty="0" smtClean="0"/>
                <a:t>매니지먼트 </a:t>
              </a:r>
              <a:r>
                <a:rPr lang="ko-KR" altLang="en-US" sz="1600" dirty="0" smtClean="0"/>
                <a:t>주식회사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AVEX </a:t>
              </a:r>
              <a:r>
                <a:rPr lang="en-US" altLang="ko-KR" sz="1600" dirty="0" smtClean="0"/>
                <a:t>&amp; HIROTSU BIO EMPOWER </a:t>
              </a:r>
              <a:r>
                <a:rPr lang="en-US" altLang="ko-KR" sz="1600" dirty="0" smtClean="0"/>
                <a:t>LLC</a:t>
              </a:r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에이벡스 </a:t>
              </a:r>
              <a:r>
                <a:rPr lang="ko-KR" altLang="en-US" sz="1600" dirty="0" err="1" smtClean="0"/>
                <a:t>픽쳐스</a:t>
              </a:r>
              <a:r>
                <a:rPr lang="ko-KR" altLang="en-US" sz="1600" dirty="0" smtClean="0"/>
                <a:t> </a:t>
              </a:r>
              <a:r>
                <a:rPr lang="ko-KR" altLang="en-US" sz="1600" dirty="0" smtClean="0"/>
                <a:t>주식회사</a:t>
              </a:r>
              <a:endParaRPr lang="en-US" altLang="ko-KR" sz="1600" dirty="0" smtClean="0"/>
            </a:p>
            <a:p>
              <a:pPr algn="just"/>
              <a:r>
                <a:rPr lang="ko-KR" altLang="en-US" sz="1600" dirty="0" smtClean="0"/>
                <a:t>     등등</a:t>
              </a:r>
              <a:endParaRPr lang="ko-KR" altLang="en-US" sz="16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2456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포니캐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35714" y="1160083"/>
            <a:ext cx="5539741" cy="2032230"/>
            <a:chOff x="6380479" y="2269037"/>
            <a:chExt cx="5539741" cy="2032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7"/>
              <a:ext cx="4654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포니캐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년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소속 아티스트</a:t>
              </a:r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24049"/>
              <a:ext cx="5539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1600" dirty="0" smtClean="0"/>
                <a:t>-</a:t>
              </a:r>
              <a:r>
                <a:rPr lang="en-US" altLang="ko-KR" sz="1600" b="1" dirty="0" err="1" smtClean="0"/>
                <a:t>aiko</a:t>
              </a:r>
              <a:r>
                <a:rPr lang="ko-KR" altLang="en-US" sz="1600" dirty="0" smtClean="0"/>
                <a:t>                </a:t>
              </a:r>
              <a:r>
                <a:rPr lang="en-US" altLang="ko-KR" sz="1600" dirty="0" smtClean="0"/>
                <a:t>-</a:t>
              </a:r>
              <a:r>
                <a:rPr lang="en-US" altLang="ko-KR" sz="1600" b="1" dirty="0" err="1" smtClean="0"/>
                <a:t>Ange</a:t>
              </a:r>
              <a:r>
                <a:rPr lang="en-US" altLang="ko-KR" sz="1600" b="1" dirty="0" smtClean="0"/>
                <a:t> ☆ </a:t>
              </a:r>
              <a:r>
                <a:rPr lang="en-US" altLang="ko-KR" sz="1600" b="1" dirty="0" err="1" smtClean="0"/>
                <a:t>Reve</a:t>
              </a:r>
              <a:r>
                <a:rPr lang="ko-KR" altLang="en-US" sz="1600" dirty="0" smtClean="0"/>
                <a:t>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아키타</a:t>
              </a:r>
              <a:r>
                <a:rPr lang="ko-KR" altLang="en-US" sz="1600" dirty="0" smtClean="0"/>
                <a:t> 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아마노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이시하라</a:t>
              </a:r>
              <a:r>
                <a:rPr lang="ko-KR" altLang="en-US" sz="1600" dirty="0" smtClean="0"/>
                <a:t>           </a:t>
              </a:r>
              <a:r>
                <a:rPr lang="en-US" altLang="ko-KR" sz="1600" dirty="0" smtClean="0"/>
                <a:t>-</a:t>
              </a:r>
              <a:r>
                <a:rPr lang="en-US" altLang="ko-KR" sz="1600" b="1" dirty="0" smtClean="0"/>
                <a:t>NATURE</a:t>
              </a:r>
              <a:r>
                <a:rPr lang="ko-KR" altLang="en-US" sz="1600" dirty="0" smtClean="0"/>
                <a:t>      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타케타츠</a:t>
              </a:r>
              <a:r>
                <a:rPr lang="en-US" altLang="ko-KR" sz="1600" dirty="0" smtClean="0"/>
                <a:t> </a:t>
              </a:r>
              <a:r>
                <a:rPr lang="ko-KR" altLang="en-US" sz="1600" dirty="0" err="1" smtClean="0"/>
                <a:t>아야나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b="1" dirty="0" smtClean="0"/>
                <a:t>DIALOGUE </a:t>
              </a:r>
              <a:r>
                <a:rPr lang="en-US" altLang="ko-KR" sz="1600" b="1" dirty="0" smtClean="0"/>
                <a:t>+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  -</a:t>
              </a:r>
              <a:r>
                <a:rPr lang="ko-KR" altLang="en-US" sz="1600" dirty="0" err="1" smtClean="0"/>
                <a:t>토쿠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야마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히데노리</a:t>
              </a:r>
              <a:r>
                <a:rPr lang="ko-KR" altLang="en-US" sz="1600" dirty="0" smtClean="0"/>
                <a:t>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이</a:t>
              </a:r>
              <a:r>
                <a:rPr lang="ko-KR" altLang="en-US" sz="1600" dirty="0" smtClean="0"/>
                <a:t>적</a:t>
              </a:r>
              <a:endParaRPr lang="en-US" altLang="ko-KR" sz="1600" dirty="0" smtClean="0"/>
            </a:p>
            <a:p>
              <a:pPr fontAlgn="base"/>
              <a:r>
                <a:rPr lang="en-US" altLang="ko-KR" sz="1600" dirty="0" smtClean="0"/>
                <a:t>-</a:t>
              </a:r>
              <a:r>
                <a:rPr lang="en-US" altLang="ko-KR" sz="1600" b="1" dirty="0" smtClean="0"/>
                <a:t>BAND-MAID     </a:t>
              </a:r>
              <a:r>
                <a:rPr lang="en-US" altLang="ko-KR" sz="1600" dirty="0" smtClean="0"/>
                <a:t>-</a:t>
              </a:r>
              <a:r>
                <a:rPr lang="en-US" altLang="ko-KR" sz="1600" b="1" dirty="0" err="1" smtClean="0"/>
                <a:t>AiRBLUE</a:t>
              </a:r>
              <a:r>
                <a:rPr lang="en-US" altLang="ko-KR" sz="1600" dirty="0" smtClean="0"/>
                <a:t>               -</a:t>
              </a:r>
              <a:r>
                <a:rPr lang="ko-KR" altLang="en-US" sz="1600" dirty="0" err="1" smtClean="0"/>
                <a:t>박보</a:t>
              </a:r>
              <a:r>
                <a:rPr lang="ko-KR" altLang="en-US" sz="1600" dirty="0" err="1" smtClean="0"/>
                <a:t>검</a:t>
              </a:r>
              <a:r>
                <a:rPr lang="ko-KR" altLang="en-US" sz="1600" dirty="0" smtClean="0"/>
                <a:t>    등등</a:t>
              </a:r>
              <a:endParaRPr lang="ko-KR" altLang="en-US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244919" y="3510931"/>
            <a:ext cx="5737592" cy="2780621"/>
            <a:chOff x="6380479" y="2269038"/>
            <a:chExt cx="5737592" cy="27806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5737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포니캐년</a:t>
              </a:r>
              <a:r>
                <a:rPr lang="ko-KR" altLang="en-US" sz="2800" b="1" dirty="0" smtClean="0"/>
                <a:t> 제작</a:t>
              </a:r>
              <a:r>
                <a:rPr lang="ko-KR" altLang="en-US" sz="2800" b="1" dirty="0" smtClean="0"/>
                <a:t> </a:t>
              </a:r>
              <a:r>
                <a:rPr lang="ko-KR" altLang="en-US" sz="2800" b="1" dirty="0" smtClean="0"/>
                <a:t>영화 및 애니메이션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err="1" smtClean="0"/>
                <a:t>드래곤</a:t>
              </a:r>
              <a:r>
                <a:rPr lang="ko-KR" altLang="en-US" sz="1600" dirty="0" smtClean="0"/>
                <a:t> 볼 </a:t>
              </a:r>
              <a:r>
                <a:rPr lang="ko-KR" altLang="en-US" sz="1600" dirty="0" smtClean="0"/>
                <a:t>시리즈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Dr. </a:t>
              </a:r>
              <a:r>
                <a:rPr lang="ko-KR" altLang="en-US" sz="1600" dirty="0" smtClean="0"/>
                <a:t>슬럼프</a:t>
              </a:r>
              <a:r>
                <a:rPr lang="ko-KR" altLang="en-US" sz="1600" dirty="0" smtClean="0"/>
                <a:t> 시리즈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란마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½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여기는 잘나가는 파출소 </a:t>
              </a:r>
              <a:r>
                <a:rPr lang="en-US" altLang="ko-KR" sz="1600" dirty="0" smtClean="0"/>
                <a:t>THE MOVIE </a:t>
              </a:r>
              <a:r>
                <a:rPr lang="ko-KR" altLang="en-US" sz="1600" dirty="0" smtClean="0"/>
                <a:t>시리즈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토마스</a:t>
              </a:r>
              <a:r>
                <a:rPr lang="ko-KR" altLang="en-US" sz="1600" dirty="0" smtClean="0"/>
                <a:t>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마루코는</a:t>
              </a:r>
              <a:r>
                <a:rPr lang="ko-KR" altLang="en-US" sz="1600" dirty="0" smtClean="0"/>
                <a:t> 아홉 </a:t>
              </a:r>
              <a:r>
                <a:rPr lang="ko-KR" altLang="en-US" sz="1600" dirty="0" smtClean="0"/>
                <a:t>살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역시 고양이가 </a:t>
              </a:r>
              <a:r>
                <a:rPr lang="ko-KR" altLang="en-US" sz="1600" dirty="0" smtClean="0"/>
                <a:t>좋아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101 </a:t>
              </a:r>
              <a:r>
                <a:rPr lang="ko-KR" altLang="en-US" sz="1600" dirty="0" smtClean="0"/>
                <a:t>번째 </a:t>
              </a:r>
              <a:r>
                <a:rPr lang="ko-KR" altLang="en-US" sz="1600" dirty="0" smtClean="0"/>
                <a:t>프러포즈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err="1" smtClean="0"/>
                <a:t>케이</a:t>
              </a:r>
              <a:r>
                <a:rPr lang="ko-KR" altLang="en-US" sz="1600" dirty="0" smtClean="0"/>
                <a:t> </a:t>
              </a:r>
              <a:r>
                <a:rPr lang="ko-KR" altLang="en-US" sz="1600" dirty="0" smtClean="0"/>
                <a:t>온</a:t>
              </a:r>
              <a:r>
                <a:rPr lang="en-US" altLang="ko-KR" sz="1600" dirty="0" smtClean="0"/>
                <a:t>!</a:t>
              </a:r>
              <a:r>
                <a:rPr lang="ko-KR" altLang="en-US" sz="1600" dirty="0" smtClean="0"/>
                <a:t> </a:t>
              </a:r>
              <a:r>
                <a:rPr lang="ko-KR" altLang="en-US" sz="1600" dirty="0" smtClean="0"/>
                <a:t>시리즈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지박</a:t>
              </a:r>
              <a:r>
                <a:rPr lang="ko-KR" altLang="en-US" sz="1600" dirty="0" smtClean="0"/>
                <a:t> 소년 </a:t>
              </a:r>
              <a:r>
                <a:rPr lang="ko-KR" altLang="en-US" sz="1600" dirty="0" err="1" smtClean="0"/>
                <a:t>하나코</a:t>
              </a:r>
              <a:r>
                <a:rPr lang="ko-KR" altLang="en-US" sz="1600" dirty="0" smtClean="0"/>
                <a:t> 군  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진격의 거인 </a:t>
              </a:r>
              <a:r>
                <a:rPr lang="ko-KR" altLang="en-US" sz="1600" dirty="0" smtClean="0"/>
                <a:t>시리즈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캐릭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캐릭</a:t>
              </a:r>
              <a:r>
                <a:rPr lang="ko-KR" altLang="en-US" sz="1600" dirty="0" smtClean="0"/>
                <a:t> 체인지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유리의 </a:t>
              </a:r>
              <a:r>
                <a:rPr lang="ko-KR" altLang="en-US" sz="1600" dirty="0" smtClean="0"/>
                <a:t>집   </a:t>
              </a:r>
              <a:r>
                <a:rPr lang="en-US" altLang="ko-KR" sz="1600" dirty="0" smtClean="0"/>
                <a:t>     </a:t>
              </a:r>
              <a:r>
                <a:rPr lang="ko-KR" altLang="en-US" sz="1600" dirty="0" smtClean="0"/>
                <a:t>등등</a:t>
              </a: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26911" y="3498035"/>
            <a:ext cx="6065089" cy="2842176"/>
            <a:chOff x="6380479" y="2269038"/>
            <a:chExt cx="5539741" cy="28421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포니캐</a:t>
              </a:r>
              <a:r>
                <a:rPr lang="ko-KR" altLang="en-US" sz="2800" b="1" dirty="0" smtClean="0"/>
                <a:t>년</a:t>
              </a:r>
              <a:r>
                <a:rPr lang="ko-KR" altLang="en-US" sz="2800" b="1" dirty="0" smtClean="0"/>
                <a:t> </a:t>
              </a:r>
              <a:r>
                <a:rPr lang="ko-KR" altLang="en-US" sz="2800" b="1" dirty="0" smtClean="0"/>
                <a:t>그 외에 </a:t>
              </a:r>
              <a:r>
                <a:rPr lang="ko-KR" altLang="en-US" sz="2800" b="1" dirty="0" smtClean="0"/>
                <a:t>기타 사업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1980</a:t>
              </a:r>
              <a:r>
                <a:rPr lang="ko-KR" altLang="en-US" sz="1600" dirty="0" smtClean="0"/>
                <a:t>년대</a:t>
              </a:r>
              <a:r>
                <a:rPr lang="ko-KR" altLang="en-US" sz="1600" dirty="0" smtClean="0"/>
                <a:t> </a:t>
              </a:r>
              <a:r>
                <a:rPr lang="ko-KR" altLang="en-US" sz="1600" dirty="0" smtClean="0"/>
                <a:t>각종</a:t>
              </a:r>
              <a:r>
                <a:rPr lang="ko-KR" altLang="en-US" sz="1600" dirty="0" smtClean="0"/>
                <a:t> 개인용 </a:t>
              </a:r>
              <a:r>
                <a:rPr lang="ko-KR" altLang="en-US" sz="1600" dirty="0" smtClean="0"/>
                <a:t>컴퓨터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와</a:t>
              </a:r>
              <a:r>
                <a:rPr lang="ko-KR" altLang="en-US" sz="1600" dirty="0" smtClean="0"/>
                <a:t> 패밀리 컴퓨터 등의 </a:t>
              </a:r>
              <a:r>
                <a:rPr lang="en-US" altLang="ko-KR" sz="1600" dirty="0" smtClean="0"/>
                <a:t>PC </a:t>
              </a:r>
              <a:r>
                <a:rPr lang="ko-KR" altLang="en-US" sz="1600" dirty="0" smtClean="0"/>
                <a:t>개발</a:t>
              </a:r>
              <a:r>
                <a:rPr lang="en-US" altLang="ko-KR" sz="1600" dirty="0" smtClean="0"/>
                <a:t> 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가정용 게임 기용 게임 소프트를 발매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영화 배급 부문을 </a:t>
              </a:r>
              <a:r>
                <a:rPr lang="en-US" altLang="ko-KR" sz="1600" dirty="0" smtClean="0"/>
                <a:t>2013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2 </a:t>
              </a:r>
              <a:r>
                <a:rPr lang="ko-KR" altLang="en-US" sz="1600" dirty="0" smtClean="0"/>
                <a:t>월에 </a:t>
              </a:r>
              <a:r>
                <a:rPr lang="ko-KR" altLang="en-US" sz="1600" dirty="0" smtClean="0"/>
                <a:t>신설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2017 </a:t>
              </a:r>
              <a:r>
                <a:rPr lang="ko-KR" altLang="en-US" sz="1600" dirty="0" smtClean="0"/>
                <a:t>년 공개의 </a:t>
              </a:r>
              <a:r>
                <a:rPr lang="en-US" altLang="ko-KR" sz="1600" dirty="0" smtClean="0"/>
                <a:t>”</a:t>
              </a:r>
              <a:r>
                <a:rPr lang="ko-KR" altLang="en-US" sz="1600" dirty="0" smtClean="0"/>
                <a:t>라 </a:t>
              </a:r>
              <a:r>
                <a:rPr lang="ko-KR" altLang="en-US" sz="1600" dirty="0" smtClean="0"/>
                <a:t>라 </a:t>
              </a:r>
              <a:r>
                <a:rPr lang="ko-KR" altLang="en-US" sz="1600" dirty="0" smtClean="0"/>
                <a:t>랜드</a:t>
              </a:r>
              <a:r>
                <a:rPr lang="en-US" altLang="ko-KR" sz="1600" dirty="0" smtClean="0"/>
                <a:t>” </a:t>
              </a:r>
              <a:r>
                <a:rPr lang="ko-KR" altLang="en-US" sz="1600" dirty="0" smtClean="0"/>
                <a:t>대히트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2013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4 </a:t>
              </a:r>
              <a:r>
                <a:rPr lang="ko-KR" altLang="en-US" sz="1600" dirty="0" smtClean="0"/>
                <a:t>월에 도서부분 </a:t>
              </a:r>
              <a:r>
                <a:rPr lang="ko-KR" altLang="en-US" sz="1600" dirty="0" smtClean="0"/>
                <a:t>신설 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2014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4 </a:t>
              </a:r>
              <a:r>
                <a:rPr lang="ko-KR" altLang="en-US" sz="1600" dirty="0" smtClean="0"/>
                <a:t>월부터 </a:t>
              </a:r>
              <a:r>
                <a:rPr lang="en-US" altLang="ko-KR" sz="1600" dirty="0" err="1" smtClean="0"/>
                <a:t>niconico</a:t>
              </a:r>
              <a:r>
                <a:rPr lang="ko-KR" altLang="en-US" sz="1600" dirty="0" smtClean="0"/>
                <a:t> 와 </a:t>
              </a:r>
              <a:r>
                <a:rPr lang="ko-KR" altLang="en-US" sz="1600" dirty="0" err="1" smtClean="0"/>
                <a:t>온센</a:t>
              </a:r>
              <a:r>
                <a:rPr lang="ko-KR" altLang="en-US" sz="1600" dirty="0" smtClean="0"/>
                <a:t> 에서 정보 프로그램 </a:t>
              </a:r>
              <a:r>
                <a:rPr lang="ko-KR" altLang="en-US" sz="1600" dirty="0" smtClean="0"/>
                <a:t>방송을 </a:t>
              </a:r>
              <a:endParaRPr lang="en-US" altLang="ko-KR" sz="1600" dirty="0" smtClean="0"/>
            </a:p>
            <a:p>
              <a:pPr algn="just"/>
              <a:r>
                <a:rPr lang="ko-KR" altLang="en-US" sz="1600" dirty="0" smtClean="0"/>
                <a:t>시작</a:t>
              </a:r>
              <a:endParaRPr lang="ko-KR" altLang="en-US" sz="1600" dirty="0" smtClean="0"/>
            </a:p>
          </p:txBody>
        </p:sp>
      </p:grpSp>
      <p:grpSp>
        <p:nvGrpSpPr>
          <p:cNvPr id="8" name="그룹 24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23663" y="1218435"/>
            <a:ext cx="5539741" cy="2161714"/>
            <a:chOff x="6380479" y="2269038"/>
            <a:chExt cx="5539741" cy="21617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포니캐년 </a:t>
              </a:r>
              <a:r>
                <a:rPr lang="ko-KR" altLang="en-US" sz="2800" b="1" dirty="0" smtClean="0"/>
                <a:t>관리 사업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107313"/>
              <a:ext cx="55397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-1992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2</a:t>
              </a:r>
              <a:r>
                <a:rPr lang="ko-KR" altLang="en-US" sz="1600" dirty="0" smtClean="0"/>
                <a:t>월 </a:t>
              </a:r>
              <a:r>
                <a:rPr lang="en-US" altLang="ko-KR" sz="1600" dirty="0" smtClean="0"/>
                <a:t>24</a:t>
              </a:r>
              <a:r>
                <a:rPr lang="ko-KR" altLang="en-US" sz="1600" dirty="0" smtClean="0"/>
                <a:t>일 </a:t>
              </a:r>
              <a:r>
                <a:rPr lang="ko-KR" altLang="en-US" sz="1600" dirty="0" smtClean="0"/>
                <a:t>매니지먼트 회사로서 </a:t>
              </a:r>
              <a:r>
                <a:rPr lang="ko-KR" altLang="en-US" sz="1600" b="1" dirty="0" smtClean="0"/>
                <a:t>캐년 </a:t>
              </a:r>
              <a:r>
                <a:rPr lang="ko-KR" altLang="en-US" sz="1600" b="1" dirty="0" err="1" smtClean="0"/>
                <a:t>음악</a:t>
              </a:r>
              <a:r>
                <a:rPr lang="ko-KR" altLang="en-US" sz="1600" dirty="0" err="1" smtClean="0"/>
                <a:t>를</a:t>
              </a:r>
              <a:r>
                <a:rPr lang="ko-KR" altLang="en-US" sz="1600" dirty="0" smtClean="0"/>
                <a:t> 설립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2014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11 </a:t>
              </a:r>
              <a:r>
                <a:rPr lang="ko-KR" altLang="en-US" sz="1600" dirty="0" smtClean="0"/>
                <a:t>월 성우를 </a:t>
              </a:r>
              <a:r>
                <a:rPr lang="ko-KR" altLang="en-US" sz="1600" dirty="0" smtClean="0"/>
                <a:t>관리를 할 </a:t>
              </a:r>
              <a:r>
                <a:rPr lang="ko-KR" altLang="en-US" sz="1600" b="1" dirty="0" err="1" smtClean="0"/>
                <a:t>스왈로우</a:t>
              </a:r>
              <a:r>
                <a:rPr lang="ko-KR" altLang="en-US" sz="1600" dirty="0" smtClean="0"/>
                <a:t> 을 개설하고 </a:t>
              </a:r>
              <a:r>
                <a:rPr lang="ko-KR" altLang="en-US" sz="1600" dirty="0" smtClean="0"/>
                <a:t>이후 성우를 배출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2016 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10</a:t>
              </a:r>
              <a:r>
                <a:rPr lang="ko-KR" altLang="en-US" sz="1600" dirty="0" smtClean="0"/>
                <a:t>월 전문 </a:t>
              </a:r>
              <a:r>
                <a:rPr lang="ko-KR" altLang="en-US" sz="1600" dirty="0" smtClean="0"/>
                <a:t>성우 아티스트의 육성을 목표로 학교 </a:t>
              </a:r>
              <a:r>
                <a:rPr lang="en-US" altLang="ko-KR" sz="1600" dirty="0" smtClean="0"/>
                <a:t>"P 's Voice Artist </a:t>
              </a:r>
              <a:r>
                <a:rPr lang="en-US" altLang="ko-KR" sz="1600" dirty="0" smtClean="0"/>
                <a:t>School” </a:t>
              </a:r>
              <a:r>
                <a:rPr lang="ko-KR" altLang="en-US" sz="1600" dirty="0" smtClean="0"/>
                <a:t>을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개강</a:t>
              </a:r>
              <a:endParaRPr lang="en-US" altLang="ko-KR" sz="16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24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976656" y="203688"/>
            <a:ext cx="681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소니 뮤직 엔터테인먼트 </a:t>
            </a:r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</a:t>
            </a:r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94079" y="3971379"/>
            <a:ext cx="5539741" cy="2032230"/>
            <a:chOff x="6380479" y="2269037"/>
            <a:chExt cx="5539741" cy="20322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7"/>
              <a:ext cx="4654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소니 뮤직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소속 아티스트</a:t>
              </a:r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24049"/>
              <a:ext cx="5539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YOASOBI     -</a:t>
              </a:r>
              <a:r>
                <a:rPr lang="ko-KR" altLang="en-US" sz="1600" dirty="0" err="1" smtClean="0"/>
                <a:t>사쿠라자카</a:t>
              </a:r>
              <a:r>
                <a:rPr lang="en-US" altLang="ko-KR" sz="1600" dirty="0" smtClean="0"/>
                <a:t>46</a:t>
              </a:r>
              <a:r>
                <a:rPr lang="ko-KR" altLang="en-US" sz="1600" dirty="0" smtClean="0"/>
                <a:t>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요아소비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dirty="0" smtClean="0"/>
                <a:t>DOES           -</a:t>
              </a:r>
              <a:r>
                <a:rPr lang="ko-KR" altLang="en-US" sz="1600" dirty="0" err="1" smtClean="0"/>
                <a:t>우타다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히카루</a:t>
              </a:r>
              <a:r>
                <a:rPr lang="ko-KR" altLang="en-US" sz="1600" dirty="0" smtClean="0"/>
                <a:t>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노비자카</a:t>
              </a:r>
              <a:r>
                <a:rPr lang="en-US" altLang="ko-KR" sz="1600" dirty="0" smtClean="0"/>
                <a:t>46</a:t>
              </a:r>
            </a:p>
            <a:p>
              <a:pPr algn="just">
                <a:buFontTx/>
                <a:buChar char="-"/>
              </a:pPr>
              <a:r>
                <a:rPr lang="ko-KR" altLang="en-US" sz="1600" dirty="0" err="1" smtClean="0"/>
                <a:t>은하단</a:t>
              </a:r>
              <a:r>
                <a:rPr lang="ko-KR" altLang="en-US" sz="1600" dirty="0" smtClean="0"/>
                <a:t> 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스미카</a:t>
              </a:r>
              <a:r>
                <a:rPr lang="ko-KR" altLang="en-US" sz="1600" dirty="0" smtClean="0"/>
                <a:t>         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요네즈켄시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Lisa              </a:t>
              </a:r>
              <a:r>
                <a:rPr lang="ko-KR" altLang="en-US" sz="1600" dirty="0" smtClean="0"/>
                <a:t>등등</a:t>
              </a:r>
              <a:endParaRPr lang="ko-KR" altLang="en-US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042600" y="1730761"/>
            <a:ext cx="5562494" cy="1826513"/>
            <a:chOff x="6380479" y="2269038"/>
            <a:chExt cx="5562494" cy="18265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55624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 smtClean="0"/>
                <a:t>소니뮤직</a:t>
              </a:r>
              <a:r>
                <a:rPr lang="ko-KR" altLang="en-US" sz="2800" b="1" dirty="0" smtClean="0"/>
                <a:t> 제작 참여 </a:t>
              </a:r>
              <a:r>
                <a:rPr lang="ko-KR" altLang="en-US" sz="2800" b="1" dirty="0" smtClean="0"/>
                <a:t>작품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err="1" smtClean="0"/>
                <a:t>귀멸의</a:t>
              </a:r>
              <a:r>
                <a:rPr lang="ko-KR" altLang="en-US" sz="1600" dirty="0" smtClean="0"/>
                <a:t> 칼날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Fate       -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en-US" altLang="ko-KR" sz="1600" dirty="0" err="1" smtClean="0"/>
                <a:t>소드아트</a:t>
              </a:r>
              <a:r>
                <a:rPr lang="ko-KR" altLang="en-US" sz="1600" dirty="0" smtClean="0"/>
                <a:t> 온라인   </a:t>
              </a:r>
              <a:r>
                <a:rPr lang="en-US" altLang="ko-KR" sz="1600" dirty="0" smtClean="0"/>
                <a:t>-22/7</a:t>
              </a:r>
              <a:endParaRPr lang="ko-KR" altLang="en-US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약속의 </a:t>
              </a:r>
              <a:r>
                <a:rPr lang="ko-KR" altLang="en-US" sz="1600" dirty="0" err="1" smtClean="0"/>
                <a:t>네버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랜드</a:t>
              </a:r>
              <a:r>
                <a:rPr lang="ko-KR" altLang="en-US" sz="1600" dirty="0" smtClean="0"/>
                <a:t>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동방 </a:t>
              </a:r>
              <a:r>
                <a:rPr lang="ko-KR" altLang="en-US" sz="1600" dirty="0" err="1" smtClean="0"/>
                <a:t>캐논볼</a:t>
              </a:r>
              <a:endParaRPr lang="en-US" altLang="ko-KR" sz="1600" dirty="0" smtClean="0"/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407050" y="1698438"/>
            <a:ext cx="5539741" cy="2041957"/>
            <a:chOff x="6380479" y="2269038"/>
            <a:chExt cx="5539741" cy="20419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 smtClean="0"/>
                <a:t>소니뮤</a:t>
              </a:r>
              <a:r>
                <a:rPr lang="ko-KR" altLang="en-US" sz="2800" b="1" dirty="0" err="1" smtClean="0"/>
                <a:t>직</a:t>
              </a:r>
              <a:r>
                <a:rPr lang="ko-KR" altLang="en-US" sz="2800" b="1" dirty="0" smtClean="0"/>
                <a:t> </a:t>
              </a:r>
              <a:r>
                <a:rPr lang="ko-KR" altLang="en-US" sz="2800" b="1" dirty="0" smtClean="0"/>
                <a:t> </a:t>
              </a:r>
              <a:r>
                <a:rPr lang="ko-KR" altLang="en-US" sz="2800" b="1" dirty="0" smtClean="0"/>
                <a:t>관리 사업</a:t>
              </a:r>
            </a:p>
            <a:p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아티스트 </a:t>
              </a:r>
              <a:r>
                <a:rPr lang="en-US" altLang="ko-KR" sz="1600" dirty="0" smtClean="0"/>
                <a:t>&amp; </a:t>
              </a:r>
              <a:r>
                <a:rPr lang="ko-KR" altLang="en-US" sz="1600" dirty="0" smtClean="0"/>
                <a:t>음악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비주얼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&amp; </a:t>
              </a:r>
              <a:r>
                <a:rPr lang="ko-KR" altLang="en-US" sz="1600" dirty="0" smtClean="0"/>
                <a:t>캐릭터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애니메이션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엔터테인먼트 솔루션</a:t>
              </a:r>
              <a:endParaRPr lang="ko-KR" altLang="en-US" sz="16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5977743" y="3747715"/>
            <a:ext cx="5539741" cy="2654157"/>
            <a:chOff x="6380479" y="2269038"/>
            <a:chExt cx="5539741" cy="26541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 smtClean="0"/>
                <a:t>소니뮤</a:t>
              </a:r>
              <a:r>
                <a:rPr lang="ko-KR" altLang="en-US" sz="2800" b="1" dirty="0" err="1" smtClean="0"/>
                <a:t>직</a:t>
              </a:r>
              <a:r>
                <a:rPr lang="ko-KR" altLang="en-US" sz="2800" b="1" dirty="0" smtClean="0"/>
                <a:t> 자회사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107313"/>
              <a:ext cx="55397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소니 뮤직 레이블 </a:t>
              </a:r>
              <a:r>
                <a:rPr lang="ko-KR" altLang="en-US" sz="1600" dirty="0" err="1" smtClean="0"/>
                <a:t>즈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 소니 </a:t>
              </a:r>
              <a:r>
                <a:rPr lang="ko-KR" altLang="en-US" sz="1600" dirty="0" smtClean="0"/>
                <a:t>뮤직 </a:t>
              </a:r>
              <a:r>
                <a:rPr lang="ko-KR" altLang="en-US" sz="1600" dirty="0" err="1" smtClean="0"/>
                <a:t>다이렉트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소니 뮤직 </a:t>
              </a:r>
              <a:r>
                <a:rPr lang="ko-KR" altLang="en-US" sz="1600" dirty="0" err="1" smtClean="0"/>
                <a:t>아티스</a:t>
              </a:r>
              <a:r>
                <a:rPr lang="ko-KR" altLang="en-US" sz="1600" dirty="0" smtClean="0"/>
                <a:t> </a:t>
              </a:r>
              <a:r>
                <a:rPr lang="ko-KR" altLang="en-US" sz="1600" dirty="0" err="1" smtClean="0"/>
                <a:t>츠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뮤직 </a:t>
              </a:r>
              <a:r>
                <a:rPr lang="ko-KR" altLang="en-US" sz="1600" dirty="0" smtClean="0"/>
                <a:t>레인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소니 뮤직 </a:t>
              </a:r>
              <a:r>
                <a:rPr lang="ko-KR" altLang="en-US" sz="1600" dirty="0" err="1" smtClean="0"/>
                <a:t>퍼블리싱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소니 뮤직 </a:t>
              </a:r>
              <a:r>
                <a:rPr lang="ko-KR" altLang="en-US" sz="1600" dirty="0" smtClean="0"/>
                <a:t>마케팅</a:t>
              </a:r>
              <a:endParaRPr lang="en-US" altLang="ko-KR" sz="1600" dirty="0" smtClean="0"/>
            </a:p>
            <a:p>
              <a:pPr algn="just"/>
              <a:r>
                <a:rPr lang="ko-KR" altLang="en-US" sz="1600" dirty="0" smtClean="0"/>
                <a:t>    등등</a:t>
              </a:r>
              <a:endParaRPr lang="ko-KR" alt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8724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워너뮤직 재팬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" name="그룹 8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55167" y="3890288"/>
            <a:ext cx="5539741" cy="2063008"/>
            <a:chOff x="6380479" y="2269037"/>
            <a:chExt cx="5539741" cy="20630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7"/>
              <a:ext cx="4654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워너뮤직 아티스트</a:t>
              </a:r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24049"/>
              <a:ext cx="55397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아사카 유이           </a:t>
              </a:r>
              <a:r>
                <a:rPr lang="en-US" altLang="ko-KR" sz="1600" dirty="0" smtClean="0"/>
                <a:t>- Azumi</a:t>
              </a:r>
              <a:r>
                <a:rPr lang="ko-KR" altLang="en-US" sz="1600" dirty="0" smtClean="0"/>
                <a:t>     </a:t>
              </a:r>
              <a:r>
                <a:rPr lang="en-US" altLang="ko-KR" sz="1600" dirty="0" smtClean="0"/>
                <a:t>- THE YELLOW MONKEY</a:t>
              </a:r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indigo la End</a:t>
              </a:r>
              <a:r>
                <a:rPr lang="ko-KR" altLang="en-US" sz="1600" dirty="0" smtClean="0"/>
                <a:t>         </a:t>
              </a:r>
              <a:r>
                <a:rPr lang="en-US" altLang="ko-KR" sz="1600" dirty="0" smtClean="0"/>
                <a:t>- SF9</a:t>
              </a:r>
              <a:r>
                <a:rPr lang="ko-KR" altLang="en-US" sz="1600" dirty="0" smtClean="0"/>
                <a:t> 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err="1" smtClean="0"/>
                <a:t>아카니시</a:t>
              </a:r>
              <a:r>
                <a:rPr lang="ko-KR" altLang="en-US" sz="1600" dirty="0" smtClean="0"/>
                <a:t> 진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아키요시 도시코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새로운 지도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아라키 이치로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 아사다 </a:t>
              </a:r>
              <a:r>
                <a:rPr lang="ko-KR" altLang="en-US" sz="1600" dirty="0" err="1" smtClean="0"/>
                <a:t>신이치</a:t>
              </a:r>
              <a:r>
                <a:rPr lang="ko-KR" altLang="en-US" sz="1600" dirty="0" smtClean="0"/>
                <a:t>        </a:t>
              </a:r>
              <a:r>
                <a:rPr lang="en-US" altLang="ko-KR" sz="1600" dirty="0" smtClean="0"/>
                <a:t>-</a:t>
              </a:r>
              <a:r>
                <a:rPr lang="ko-KR" altLang="en-US" sz="1600" dirty="0" smtClean="0"/>
                <a:t>아키요시 </a:t>
              </a:r>
              <a:r>
                <a:rPr lang="ko-KR" altLang="en-US" sz="1600" dirty="0" err="1" smtClean="0"/>
                <a:t>쿠미코</a:t>
              </a:r>
              <a:r>
                <a:rPr lang="en-US" altLang="ko-KR" sz="1600" dirty="0" smtClean="0"/>
                <a:t>      </a:t>
              </a:r>
              <a:r>
                <a:rPr lang="ko-KR" altLang="en-US" sz="1600" dirty="0" smtClean="0"/>
                <a:t>   등등</a:t>
              </a:r>
              <a:endParaRPr lang="ko-KR" altLang="en-US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361657" y="1254118"/>
            <a:ext cx="5539741" cy="2565177"/>
            <a:chOff x="6380479" y="2269038"/>
            <a:chExt cx="5539741" cy="25651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워너뮤직에 관하여</a:t>
              </a:r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233777"/>
              <a:ext cx="55397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Tx/>
                <a:buChar char="-"/>
              </a:pPr>
              <a:r>
                <a:rPr lang="ko-KR" altLang="en-US" sz="1600" dirty="0" smtClean="0"/>
                <a:t> 미국 </a:t>
              </a:r>
              <a:r>
                <a:rPr lang="en-US" altLang="ko-KR" sz="1600" dirty="0" smtClean="0"/>
                <a:t>· </a:t>
              </a:r>
              <a:r>
                <a:rPr lang="ko-KR" altLang="en-US" sz="1600" dirty="0" smtClean="0"/>
                <a:t>워너 뮤직 그룹 산하의 일본의 레코드 </a:t>
              </a:r>
              <a:r>
                <a:rPr lang="ko-KR" altLang="en-US" sz="1600" dirty="0" smtClean="0"/>
                <a:t>회사</a:t>
              </a:r>
              <a:r>
                <a:rPr lang="ko-KR" altLang="en-US" sz="1600" dirty="0" smtClean="0"/>
                <a:t> </a:t>
              </a:r>
              <a:r>
                <a:rPr lang="ko-KR" altLang="en-US" sz="1600" dirty="0" smtClean="0"/>
                <a:t/>
              </a:r>
              <a:br>
                <a:rPr lang="ko-KR" altLang="en-US" sz="1600" dirty="0" smtClean="0"/>
              </a:br>
              <a:r>
                <a:rPr lang="en-US" altLang="ko-KR" sz="1600" dirty="0" smtClean="0"/>
                <a:t>- 1970 </a:t>
              </a:r>
              <a:r>
                <a:rPr lang="ko-KR" altLang="en-US" sz="1600" dirty="0" smtClean="0"/>
                <a:t>년 </a:t>
              </a:r>
              <a:r>
                <a:rPr lang="en-US" altLang="ko-KR" sz="1600" dirty="0" smtClean="0"/>
                <a:t>11 </a:t>
              </a:r>
              <a:r>
                <a:rPr lang="ko-KR" altLang="en-US" sz="1600" dirty="0" smtClean="0"/>
                <a:t>월 </a:t>
              </a:r>
              <a:r>
                <a:rPr lang="en-US" altLang="ko-KR" sz="1600" dirty="0" smtClean="0"/>
                <a:t>11 </a:t>
              </a:r>
              <a:r>
                <a:rPr lang="ko-KR" altLang="en-US" sz="1600" dirty="0" smtClean="0"/>
                <a:t>일 설립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 워너뮤직 대표 고바야시 </a:t>
              </a:r>
              <a:r>
                <a:rPr lang="ko-KR" altLang="en-US" sz="1600" dirty="0" smtClean="0"/>
                <a:t>유키</a:t>
              </a:r>
              <a:endParaRPr lang="ko-KR" altLang="en-US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음악 </a:t>
              </a:r>
              <a:r>
                <a:rPr lang="en-US" altLang="ko-KR" sz="1600" dirty="0" smtClean="0"/>
                <a:t>· </a:t>
              </a:r>
              <a:r>
                <a:rPr lang="ko-KR" altLang="en-US" sz="1600" dirty="0" smtClean="0"/>
                <a:t>영상 소프트 제작 및 </a:t>
              </a:r>
              <a:r>
                <a:rPr lang="ko-KR" altLang="en-US" sz="1600" dirty="0" smtClean="0"/>
                <a:t>판매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연예 기획사 매니지먼트 </a:t>
              </a:r>
              <a:r>
                <a:rPr lang="ko-KR" altLang="en-US" sz="1600" dirty="0" smtClean="0"/>
                <a:t>사업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ko-KR" altLang="en-US" sz="1600" dirty="0" smtClean="0"/>
                <a:t>음악 저작권 </a:t>
              </a:r>
              <a:r>
                <a:rPr lang="ko-KR" altLang="en-US" sz="1600" dirty="0" smtClean="0"/>
                <a:t>관리와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원반 제작</a:t>
              </a:r>
              <a:endParaRPr lang="en-US" altLang="ko-KR" sz="1600" dirty="0" smtClean="0"/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xmlns="" id="{4E5C1123-7252-49CA-BC66-0303D43B506F}"/>
              </a:ext>
            </a:extLst>
          </p:cNvPr>
          <p:cNvGrpSpPr/>
          <p:nvPr/>
        </p:nvGrpSpPr>
        <p:grpSpPr>
          <a:xfrm>
            <a:off x="6185282" y="1182804"/>
            <a:ext cx="5624097" cy="5190840"/>
            <a:chOff x="6380479" y="2269038"/>
            <a:chExt cx="5539741" cy="51908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6AEE38D-6CC7-41A2-B4AC-E22B635E630B}"/>
                </a:ext>
              </a:extLst>
            </p:cNvPr>
            <p:cNvSpPr txBox="1"/>
            <p:nvPr/>
          </p:nvSpPr>
          <p:spPr>
            <a:xfrm flipH="1">
              <a:off x="6380479" y="2269038"/>
              <a:ext cx="49204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워너뮤직의 변천과정</a:t>
              </a:r>
              <a:endParaRPr lang="ko-KR" altLang="en-US" sz="2800" b="1" dirty="0" smtClean="0"/>
            </a:p>
            <a:p>
              <a:endParaRPr lang="ko-KR" alt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xmlns="" id="{08C422D0-4EF4-4D16-9138-D7D4D0A7A56F}"/>
                </a:ext>
              </a:extLst>
            </p:cNvPr>
            <p:cNvCxnSpPr/>
            <p:nvPr/>
          </p:nvCxnSpPr>
          <p:spPr>
            <a:xfrm>
              <a:off x="6454140" y="300736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006FA2-5A5E-4E43-9307-B266158068B7}"/>
                </a:ext>
              </a:extLst>
            </p:cNvPr>
            <p:cNvSpPr txBox="1"/>
            <p:nvPr/>
          </p:nvSpPr>
          <p:spPr>
            <a:xfrm>
              <a:off x="6380480" y="3058673"/>
              <a:ext cx="553974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Tx/>
                <a:buChar char="-"/>
              </a:pPr>
              <a:r>
                <a:rPr lang="en-US" altLang="ko-KR" sz="1600" dirty="0" smtClean="0"/>
                <a:t>1970 / </a:t>
              </a:r>
              <a:r>
                <a:rPr lang="ko-KR" altLang="en-US" sz="1600" dirty="0" smtClean="0"/>
                <a:t>미국 회사와 일본회사가 함께 </a:t>
              </a:r>
              <a:r>
                <a:rPr lang="en-US" altLang="ko-KR" sz="1600" dirty="0" smtClean="0"/>
                <a:t>'</a:t>
              </a:r>
              <a:r>
                <a:rPr lang="ko-KR" altLang="en-US" sz="1600" dirty="0" smtClean="0"/>
                <a:t>워너 브라더스 파이오니어</a:t>
              </a:r>
              <a:r>
                <a:rPr lang="en-US" altLang="ko-KR" sz="1600" dirty="0" smtClean="0"/>
                <a:t>'</a:t>
              </a:r>
              <a:r>
                <a:rPr lang="ko-KR" altLang="en-US" sz="1600" dirty="0" smtClean="0"/>
                <a:t>를 </a:t>
              </a:r>
              <a:r>
                <a:rPr lang="ko-KR" altLang="en-US" sz="1600" dirty="0" smtClean="0"/>
                <a:t>설립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19</a:t>
              </a:r>
              <a:r>
                <a:rPr lang="en-US" altLang="ko-KR" sz="1600" dirty="0" smtClean="0"/>
                <a:t>72 / </a:t>
              </a:r>
              <a:r>
                <a:rPr lang="ko-KR" altLang="en-US" sz="1600" dirty="0" smtClean="0"/>
                <a:t>회사 명을 </a:t>
              </a:r>
              <a:r>
                <a:rPr lang="en-US" altLang="ko-KR" sz="1600" dirty="0" smtClean="0"/>
                <a:t>‘</a:t>
              </a:r>
              <a:r>
                <a:rPr lang="ko-KR" altLang="en-US" sz="1600" b="1" dirty="0" smtClean="0"/>
                <a:t>워너 </a:t>
              </a:r>
              <a:r>
                <a:rPr lang="en-US" altLang="ko-KR" sz="1600" b="1" dirty="0" smtClean="0"/>
                <a:t>· </a:t>
              </a:r>
              <a:r>
                <a:rPr lang="ko-KR" altLang="en-US" sz="1600" b="1" dirty="0" smtClean="0"/>
                <a:t>파이오니아</a:t>
              </a:r>
              <a:r>
                <a:rPr lang="ko-KR" altLang="en-US" sz="1600" dirty="0" smtClean="0"/>
                <a:t> 주식회사 </a:t>
              </a:r>
              <a:r>
                <a:rPr lang="en-US" altLang="ko-KR" sz="1600" dirty="0" smtClean="0"/>
                <a:t>'</a:t>
              </a:r>
              <a:r>
                <a:rPr lang="ko-KR" altLang="en-US" sz="1600" dirty="0" smtClean="0"/>
                <a:t>로 </a:t>
              </a:r>
              <a:r>
                <a:rPr lang="ko-KR" altLang="en-US" sz="1600" dirty="0" smtClean="0"/>
                <a:t>변경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1990 / </a:t>
              </a:r>
              <a:r>
                <a:rPr lang="ko-KR" altLang="en-US" sz="1600" dirty="0" smtClean="0"/>
                <a:t>파이오니아가 </a:t>
              </a:r>
              <a:r>
                <a:rPr lang="ko-KR" altLang="en-US" sz="1600" dirty="0" smtClean="0"/>
                <a:t>자사 </a:t>
              </a:r>
              <a:r>
                <a:rPr lang="ko-KR" altLang="en-US" sz="1600" dirty="0" smtClean="0"/>
                <a:t>계열 </a:t>
              </a:r>
              <a:r>
                <a:rPr lang="en-US" altLang="ko-KR" sz="1600" dirty="0" smtClean="0"/>
                <a:t>"</a:t>
              </a:r>
              <a:r>
                <a:rPr lang="ko-KR" altLang="en-US" sz="1600" dirty="0" smtClean="0"/>
                <a:t>레이저 디스크 </a:t>
              </a:r>
              <a:r>
                <a:rPr lang="ko-KR" altLang="en-US" sz="1600" dirty="0" smtClean="0"/>
                <a:t>주식회사</a:t>
              </a:r>
              <a:r>
                <a:rPr lang="en-US" altLang="ko-KR" sz="1600" dirty="0" smtClean="0"/>
                <a:t>” </a:t>
              </a:r>
              <a:r>
                <a:rPr lang="ko-KR" altLang="en-US" sz="1600" dirty="0" smtClean="0"/>
                <a:t>를</a:t>
              </a:r>
              <a:r>
                <a:rPr lang="ko-KR" altLang="en-US" sz="1600" dirty="0" smtClean="0"/>
                <a:t> </a:t>
              </a:r>
              <a:r>
                <a:rPr lang="en-US" altLang="ko-KR" sz="1600" dirty="0" smtClean="0"/>
                <a:t>"</a:t>
              </a:r>
              <a:r>
                <a:rPr lang="ko-KR" altLang="en-US" sz="1600" dirty="0" smtClean="0"/>
                <a:t>선구자 </a:t>
              </a:r>
              <a:r>
                <a:rPr lang="en-US" altLang="ko-KR" sz="1600" dirty="0" smtClean="0"/>
                <a:t>LDC” </a:t>
              </a:r>
              <a:r>
                <a:rPr lang="ko-KR" altLang="en-US" sz="1600" dirty="0" smtClean="0"/>
                <a:t>로 </a:t>
              </a:r>
              <a:r>
                <a:rPr lang="ko-KR" altLang="en-US" sz="1600" dirty="0" smtClean="0"/>
                <a:t>상호 </a:t>
              </a:r>
              <a:r>
                <a:rPr lang="ko-KR" altLang="en-US" sz="1600" dirty="0" smtClean="0"/>
                <a:t>변경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1991</a:t>
              </a:r>
              <a:r>
                <a:rPr lang="ko-KR" altLang="en-US" sz="1600" dirty="0" smtClean="0"/>
                <a:t>년 </a:t>
              </a:r>
              <a:r>
                <a:rPr lang="en-US" altLang="ko-KR" sz="1600" dirty="0" smtClean="0"/>
                <a:t>- </a:t>
              </a:r>
              <a:r>
                <a:rPr lang="ko-KR" altLang="en-US" sz="1600" dirty="0" smtClean="0"/>
                <a:t>회사 명을 </a:t>
              </a:r>
              <a:r>
                <a:rPr lang="en-US" altLang="ko-KR" sz="1600" dirty="0" smtClean="0"/>
                <a:t>‘</a:t>
              </a:r>
              <a:r>
                <a:rPr lang="ko-KR" altLang="en-US" sz="1600" dirty="0" smtClean="0"/>
                <a:t>주식회사 </a:t>
              </a:r>
              <a:r>
                <a:rPr lang="en-US" altLang="ko-KR" sz="1600" dirty="0" smtClean="0"/>
                <a:t>’</a:t>
              </a:r>
              <a:r>
                <a:rPr lang="ko-KR" altLang="en-US" sz="1600" b="1" dirty="0" smtClean="0"/>
                <a:t>워너 뮤직 재팬</a:t>
              </a:r>
              <a:r>
                <a:rPr lang="en-US" altLang="ko-KR" sz="1600" b="1" dirty="0" smtClean="0"/>
                <a:t>’</a:t>
              </a:r>
              <a:r>
                <a:rPr lang="ko-KR" altLang="en-US" sz="1600" dirty="0" smtClean="0"/>
                <a:t>로 변경</a:t>
              </a:r>
              <a:r>
                <a:rPr lang="en-US" altLang="ko-KR" sz="1600" dirty="0" smtClean="0"/>
                <a:t>.</a:t>
              </a:r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1996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/ </a:t>
              </a:r>
              <a:r>
                <a:rPr lang="ko-KR" altLang="en-US" sz="1600" dirty="0" smtClean="0"/>
                <a:t>일본 전통 음악의 </a:t>
              </a:r>
              <a:r>
                <a:rPr lang="ko-KR" altLang="en-US" sz="1600" dirty="0" smtClean="0">
                  <a:hlinkClick r:id="rId2" tooltip="엔카"/>
                </a:rPr>
                <a:t>엔카</a:t>
              </a:r>
              <a:r>
                <a:rPr lang="ko-KR" altLang="en-US" sz="1600" dirty="0" smtClean="0"/>
                <a:t> 부문에서 완전히 철수</a:t>
              </a:r>
              <a:r>
                <a:rPr lang="en-US" altLang="ko-KR" sz="1600" dirty="0" smtClean="0"/>
                <a:t>.</a:t>
              </a:r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1998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/ wea </a:t>
              </a:r>
              <a:r>
                <a:rPr lang="en-US" altLang="ko-KR" sz="1600" dirty="0" smtClean="0"/>
                <a:t>japan</a:t>
              </a:r>
              <a:r>
                <a:rPr lang="ko-KR" altLang="en-US" sz="1600" dirty="0" smtClean="0"/>
                <a:t> 워너에 흡수되어 발매원은 워너 뮤직 재팬 변경 </a:t>
              </a:r>
              <a:r>
                <a:rPr lang="ko-KR" altLang="en-US" sz="1600" dirty="0" smtClean="0"/>
                <a:t>됨</a:t>
              </a:r>
              <a:endParaRPr lang="en-US" altLang="ko-KR" sz="1600" dirty="0" smtClean="0"/>
            </a:p>
            <a:p>
              <a:pPr algn="just">
                <a:buFontTx/>
                <a:buChar char="-"/>
              </a:pPr>
              <a:endParaRPr lang="en-US" altLang="ko-KR" sz="16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2013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/ </a:t>
              </a:r>
              <a:r>
                <a:rPr lang="ko-KR" altLang="en-US" sz="1600" dirty="0" smtClean="0"/>
                <a:t>사명 </a:t>
              </a:r>
              <a:r>
                <a:rPr lang="en-US" altLang="ko-KR" sz="1600" dirty="0" smtClean="0"/>
                <a:t>"WARNER MUSIC </a:t>
              </a:r>
              <a:r>
                <a:rPr lang="en-US" altLang="ko-KR" sz="1600" dirty="0" smtClean="0"/>
                <a:t>JAPAN” </a:t>
              </a:r>
              <a:r>
                <a:rPr lang="ko-KR" altLang="en-US" sz="1600" dirty="0" smtClean="0"/>
                <a:t>의 </a:t>
              </a:r>
              <a:r>
                <a:rPr lang="ko-KR" altLang="en-US" sz="1600" dirty="0" smtClean="0"/>
                <a:t>서체 만 변경</a:t>
              </a:r>
            </a:p>
            <a:p>
              <a:pPr algn="just">
                <a:buFontTx/>
                <a:buChar char="-"/>
              </a:pPr>
              <a:endParaRPr lang="en-US" altLang="ko-KR" sz="1200" dirty="0" smtClean="0"/>
            </a:p>
            <a:p>
              <a:pPr algn="just">
                <a:buFontTx/>
                <a:buChar char="-"/>
              </a:pPr>
              <a:r>
                <a:rPr lang="en-US" altLang="ko-KR" sz="1600" dirty="0" smtClean="0"/>
                <a:t>2020</a:t>
              </a:r>
              <a:r>
                <a:rPr lang="ko-KR" altLang="en-US" sz="1600" dirty="0" smtClean="0"/>
                <a:t>년 </a:t>
              </a:r>
              <a:r>
                <a:rPr lang="en-US" altLang="ko-KR" sz="1600" dirty="0" smtClean="0"/>
                <a:t>/ </a:t>
              </a:r>
              <a:r>
                <a:rPr lang="ko-KR" altLang="en-US" sz="1600" dirty="0" smtClean="0"/>
                <a:t>회사를 존속 회사로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예능 프로덕션 사업의 워너 뮤직 에이전시를 흡수 합병</a:t>
              </a:r>
              <a:endParaRPr lang="en-US" altLang="ko-KR" sz="1600" dirty="0" smtClean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24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8649D55-36CA-4597-9442-355034AD424D}"/>
              </a:ext>
            </a:extLst>
          </p:cNvPr>
          <p:cNvGrpSpPr/>
          <p:nvPr/>
        </p:nvGrpSpPr>
        <p:grpSpPr>
          <a:xfrm>
            <a:off x="868680" y="2192020"/>
            <a:ext cx="10454640" cy="2473960"/>
            <a:chOff x="868680" y="2192020"/>
            <a:chExt cx="10454640" cy="2473960"/>
          </a:xfrm>
        </p:grpSpPr>
        <p:sp>
          <p:nvSpPr>
            <p:cNvPr id="3" name="양쪽 대괄호 2">
              <a:extLst>
                <a:ext uri="{FF2B5EF4-FFF2-40B4-BE49-F238E27FC236}">
                  <a16:creationId xmlns:a16="http://schemas.microsoft.com/office/drawing/2014/main" xmlns="" id="{977CCC50-97AB-4DED-A4F2-4E6F6F6F4999}"/>
                </a:ext>
              </a:extLst>
            </p:cNvPr>
            <p:cNvSpPr/>
            <p:nvPr/>
          </p:nvSpPr>
          <p:spPr>
            <a:xfrm>
              <a:off x="868680" y="2192020"/>
              <a:ext cx="10454640" cy="247396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71FA8E-9608-43A1-8B58-C81799AF43D3}"/>
                </a:ext>
              </a:extLst>
            </p:cNvPr>
            <p:cNvSpPr txBox="1"/>
            <p:nvPr/>
          </p:nvSpPr>
          <p:spPr>
            <a:xfrm>
              <a:off x="6139818" y="2580700"/>
              <a:ext cx="1847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71FA8E-9608-43A1-8B58-C81799AF43D3}"/>
              </a:ext>
            </a:extLst>
          </p:cNvPr>
          <p:cNvSpPr txBox="1"/>
          <p:nvPr/>
        </p:nvSpPr>
        <p:spPr>
          <a:xfrm>
            <a:off x="2564352" y="2875401"/>
            <a:ext cx="7192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</a:rPr>
              <a:t>여기서 생기는 의문</a:t>
            </a:r>
            <a:r>
              <a:rPr lang="en-US" altLang="ko-KR" sz="6000" dirty="0" smtClean="0">
                <a:solidFill>
                  <a:schemeClr val="bg1"/>
                </a:solidFill>
              </a:rPr>
              <a:t>!!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71FA8E-9608-43A1-8B58-C81799AF43D3}"/>
              </a:ext>
            </a:extLst>
          </p:cNvPr>
          <p:cNvSpPr txBox="1"/>
          <p:nvPr/>
        </p:nvSpPr>
        <p:spPr>
          <a:xfrm>
            <a:off x="1060738" y="2074490"/>
            <a:ext cx="100575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</a:rPr>
              <a:t>어째서 한국의 아티스트들이 </a:t>
            </a:r>
            <a:endParaRPr lang="en-US" altLang="ko-KR" sz="60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000" dirty="0" smtClean="0">
                <a:solidFill>
                  <a:schemeClr val="bg1"/>
                </a:solidFill>
              </a:rPr>
              <a:t>일본 소속 아티스트에 </a:t>
            </a:r>
            <a:endParaRPr lang="en-US" altLang="ko-KR" sz="60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000" dirty="0" smtClean="0">
                <a:solidFill>
                  <a:schemeClr val="bg1"/>
                </a:solidFill>
              </a:rPr>
              <a:t>존재하는 것 일까</a:t>
            </a:r>
            <a:r>
              <a:rPr lang="en-US" altLang="ko-KR" sz="60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388299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4FAEFF22-FB01-4017-AB86-374CCC5E3495}"/>
              </a:ext>
            </a:extLst>
          </p:cNvPr>
          <p:cNvGrpSpPr/>
          <p:nvPr/>
        </p:nvGrpSpPr>
        <p:grpSpPr>
          <a:xfrm>
            <a:off x="868680" y="2192020"/>
            <a:ext cx="10454640" cy="2473960"/>
            <a:chOff x="868680" y="2192020"/>
            <a:chExt cx="10454640" cy="2473960"/>
          </a:xfrm>
        </p:grpSpPr>
        <p:sp>
          <p:nvSpPr>
            <p:cNvPr id="3" name="양쪽 대괄호 2">
              <a:extLst>
                <a:ext uri="{FF2B5EF4-FFF2-40B4-BE49-F238E27FC236}">
                  <a16:creationId xmlns:a16="http://schemas.microsoft.com/office/drawing/2014/main" xmlns="" id="{F150A052-D2A0-4FBF-B39C-211CFE565A56}"/>
                </a:ext>
              </a:extLst>
            </p:cNvPr>
            <p:cNvSpPr/>
            <p:nvPr/>
          </p:nvSpPr>
          <p:spPr>
            <a:xfrm>
              <a:off x="868680" y="2192020"/>
              <a:ext cx="10454640" cy="247396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256073F-5544-43FC-8080-DEB451752185}"/>
                </a:ext>
              </a:extLst>
            </p:cNvPr>
            <p:cNvSpPr txBox="1"/>
            <p:nvPr/>
          </p:nvSpPr>
          <p:spPr>
            <a:xfrm>
              <a:off x="6003631" y="2921168"/>
              <a:ext cx="1847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56073F-5544-43FC-8080-DEB451752185}"/>
              </a:ext>
            </a:extLst>
          </p:cNvPr>
          <p:cNvSpPr txBox="1"/>
          <p:nvPr/>
        </p:nvSpPr>
        <p:spPr>
          <a:xfrm>
            <a:off x="4035547" y="2898470"/>
            <a:ext cx="4328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</a:rPr>
              <a:t>그 이유는</a:t>
            </a:r>
            <a:r>
              <a:rPr lang="en-US" altLang="ko-KR" sz="6000" dirty="0" smtClean="0">
                <a:solidFill>
                  <a:schemeClr val="bg1"/>
                </a:solidFill>
              </a:rPr>
              <a:t>..!!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56073F-5544-43FC-8080-DEB451752185}"/>
              </a:ext>
            </a:extLst>
          </p:cNvPr>
          <p:cNvSpPr txBox="1"/>
          <p:nvPr/>
        </p:nvSpPr>
        <p:spPr>
          <a:xfrm>
            <a:off x="1542749" y="2652119"/>
            <a:ext cx="92881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</a:rPr>
              <a:t>한국의 아티스트들이 일본에서 활동을 하려면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</a:rPr>
              <a:t>의무적으로 일본의 </a:t>
            </a:r>
            <a:r>
              <a:rPr lang="ko-KR" altLang="en-US" sz="3200" dirty="0" err="1" smtClean="0">
                <a:solidFill>
                  <a:schemeClr val="bg1"/>
                </a:solidFill>
              </a:rPr>
              <a:t>소속사에</a:t>
            </a:r>
            <a:r>
              <a:rPr lang="ko-KR" altLang="en-US" sz="3200" dirty="0" smtClean="0">
                <a:solidFill>
                  <a:schemeClr val="bg1"/>
                </a:solidFill>
              </a:rPr>
              <a:t> 소속이 되어야 한다</a:t>
            </a:r>
            <a:r>
              <a:rPr lang="en-US" altLang="ko-KR" sz="6000" dirty="0" smtClean="0">
                <a:solidFill>
                  <a:schemeClr val="bg1"/>
                </a:solidFill>
              </a:rPr>
              <a:t>.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934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39" y="203688"/>
            <a:ext cx="604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음반사별 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F2A96BD4-B447-48D1-9DE9-1816B28F7237}"/>
              </a:ext>
            </a:extLst>
          </p:cNvPr>
          <p:cNvGrpSpPr/>
          <p:nvPr/>
        </p:nvGrpSpPr>
        <p:grpSpPr>
          <a:xfrm>
            <a:off x="1005840" y="1298525"/>
            <a:ext cx="10200639" cy="4695868"/>
            <a:chOff x="297712" y="1467292"/>
            <a:chExt cx="11748976" cy="6319279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0BC62B90-B2DC-40EE-9CD1-6B6CF8930A08}"/>
                </a:ext>
              </a:extLst>
            </p:cNvPr>
            <p:cNvSpPr/>
            <p:nvPr/>
          </p:nvSpPr>
          <p:spPr>
            <a:xfrm>
              <a:off x="297712" y="1467293"/>
              <a:ext cx="5798288" cy="309406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794C21B8-26CB-434C-BBC1-7EDEDC5954CC}"/>
                </a:ext>
              </a:extLst>
            </p:cNvPr>
            <p:cNvSpPr/>
            <p:nvPr/>
          </p:nvSpPr>
          <p:spPr>
            <a:xfrm>
              <a:off x="6248400" y="1467292"/>
              <a:ext cx="5798288" cy="3094069"/>
            </a:xfrm>
            <a:prstGeom prst="rect">
              <a:avLst/>
            </a:prstGeom>
            <a:solidFill>
              <a:srgbClr val="FFD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CB0EE332-5D0C-4452-9B4A-0618C479F547}"/>
                </a:ext>
              </a:extLst>
            </p:cNvPr>
            <p:cNvSpPr/>
            <p:nvPr/>
          </p:nvSpPr>
          <p:spPr>
            <a:xfrm>
              <a:off x="297712" y="4692502"/>
              <a:ext cx="5798288" cy="30940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328F7150-1F41-42B6-9B86-4D818C6DBD53}"/>
                </a:ext>
              </a:extLst>
            </p:cNvPr>
            <p:cNvSpPr/>
            <p:nvPr/>
          </p:nvSpPr>
          <p:spPr>
            <a:xfrm>
              <a:off x="6248400" y="4692501"/>
              <a:ext cx="5798288" cy="30940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84B91C27-D05E-49BB-9DF2-B56F5211CF73}"/>
              </a:ext>
            </a:extLst>
          </p:cNvPr>
          <p:cNvGrpSpPr/>
          <p:nvPr/>
        </p:nvGrpSpPr>
        <p:grpSpPr>
          <a:xfrm>
            <a:off x="4231531" y="3019856"/>
            <a:ext cx="4756829" cy="523225"/>
            <a:chOff x="5383690" y="3105830"/>
            <a:chExt cx="1859499" cy="513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5617220-832A-4689-A469-8F4F4D682269}"/>
                </a:ext>
              </a:extLst>
            </p:cNvPr>
            <p:cNvSpPr txBox="1"/>
            <p:nvPr/>
          </p:nvSpPr>
          <p:spPr>
            <a:xfrm>
              <a:off x="5383690" y="3105834"/>
              <a:ext cx="703491" cy="51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800" b="1" dirty="0" smtClean="0">
                  <a:solidFill>
                    <a:schemeClr val="bg1"/>
                  </a:solidFill>
                </a:rPr>
                <a:t>란티스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C90AF7-E9CF-41EC-89C1-2C1F927C23EA}"/>
                </a:ext>
              </a:extLst>
            </p:cNvPr>
            <p:cNvSpPr txBox="1"/>
            <p:nvPr/>
          </p:nvSpPr>
          <p:spPr>
            <a:xfrm>
              <a:off x="6144221" y="3105830"/>
              <a:ext cx="1098968" cy="51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에이벡스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5FE52714-C478-4C88-A838-9EBD1A2FF58C}"/>
              </a:ext>
            </a:extLst>
          </p:cNvPr>
          <p:cNvGrpSpPr/>
          <p:nvPr/>
        </p:nvGrpSpPr>
        <p:grpSpPr>
          <a:xfrm>
            <a:off x="4143985" y="3695187"/>
            <a:ext cx="3998069" cy="523221"/>
            <a:chOff x="5436974" y="3105824"/>
            <a:chExt cx="1272953" cy="7042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7A9C5FB-E633-4B97-8518-80023C762263}"/>
                </a:ext>
              </a:extLst>
            </p:cNvPr>
            <p:cNvSpPr txBox="1"/>
            <p:nvPr/>
          </p:nvSpPr>
          <p:spPr>
            <a:xfrm>
              <a:off x="5436974" y="3105824"/>
              <a:ext cx="600858" cy="70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800" b="1" dirty="0" smtClean="0">
                  <a:solidFill>
                    <a:schemeClr val="bg1"/>
                  </a:solidFill>
                </a:rPr>
                <a:t>포니캐년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ABD85E9-79CA-4DD7-A5B4-402D8C0DEDA6}"/>
                </a:ext>
              </a:extLst>
            </p:cNvPr>
            <p:cNvSpPr txBox="1"/>
            <p:nvPr/>
          </p:nvSpPr>
          <p:spPr>
            <a:xfrm>
              <a:off x="6084291" y="3105824"/>
              <a:ext cx="625636" cy="70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소니 뮤직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737172E-0427-4B31-9C0C-E893C30625B0}"/>
              </a:ext>
            </a:extLst>
          </p:cNvPr>
          <p:cNvSpPr txBox="1"/>
          <p:nvPr/>
        </p:nvSpPr>
        <p:spPr>
          <a:xfrm>
            <a:off x="6340114" y="1446921"/>
            <a:ext cx="463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1997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월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일 설립 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도쿄도 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미나토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구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미나미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아오야마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초메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번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호에 위치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대표 이사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쿠로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카츠미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음악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콘텐츠의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기획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·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제작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·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판매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·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배달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altLang="ko-K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D52B3A-6557-494D-B863-51059F2A6DAB}"/>
              </a:ext>
            </a:extLst>
          </p:cNvPr>
          <p:cNvSpPr txBox="1"/>
          <p:nvPr/>
        </p:nvSpPr>
        <p:spPr>
          <a:xfrm>
            <a:off x="1129953" y="1398280"/>
            <a:ext cx="4823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일본 도쿄도 시부야구에 위치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</a:rPr>
              <a:t>1999</a:t>
            </a:r>
            <a:r>
              <a:rPr lang="ko-KR" altLang="en-US" dirty="0" smtClean="0">
                <a:solidFill>
                  <a:schemeClr val="bg1"/>
                </a:solidFill>
              </a:rPr>
              <a:t>년 </a:t>
            </a:r>
            <a:r>
              <a:rPr lang="en-US" altLang="ko-KR" dirty="0" smtClean="0">
                <a:solidFill>
                  <a:schemeClr val="bg1"/>
                </a:solidFill>
              </a:rPr>
              <a:t>11</a:t>
            </a:r>
            <a:r>
              <a:rPr lang="ko-KR" altLang="en-US" dirty="0" smtClean="0">
                <a:solidFill>
                  <a:schemeClr val="bg1"/>
                </a:solidFill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</a:rPr>
              <a:t>26</a:t>
            </a:r>
            <a:r>
              <a:rPr lang="ko-KR" altLang="en-US" dirty="0" smtClean="0">
                <a:solidFill>
                  <a:schemeClr val="bg1"/>
                </a:solidFill>
              </a:rPr>
              <a:t>일 </a:t>
            </a:r>
            <a:r>
              <a:rPr lang="ko-KR" altLang="en-US" dirty="0" smtClean="0">
                <a:solidFill>
                  <a:schemeClr val="bg1"/>
                </a:solidFill>
              </a:rPr>
              <a:t>설</a:t>
            </a:r>
            <a:r>
              <a:rPr lang="ko-KR" altLang="en-US" dirty="0" smtClean="0">
                <a:solidFill>
                  <a:schemeClr val="bg1"/>
                </a:solidFill>
              </a:rPr>
              <a:t>립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이노우에 슌지가 창업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애니메이션 </a:t>
            </a:r>
            <a:r>
              <a:rPr lang="en-US" altLang="ko-KR" dirty="0" smtClean="0">
                <a:solidFill>
                  <a:schemeClr val="bg1"/>
                </a:solidFill>
              </a:rPr>
              <a:t>· </a:t>
            </a:r>
            <a:r>
              <a:rPr lang="ko-KR" altLang="en-US" dirty="0" smtClean="0">
                <a:solidFill>
                  <a:schemeClr val="bg1"/>
                </a:solidFill>
              </a:rPr>
              <a:t>게임 관련 음악 제작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반다이 비주얼의 자회사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bg1"/>
                </a:solidFill>
              </a:rPr>
              <a:t>반다이 남코 그룹의 음악 소프트 사업을 담당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ko-KR" altLang="en-US" dirty="0" smtClean="0"/>
          </a:p>
        </p:txBody>
      </p:sp>
      <p:sp>
        <p:nvSpPr>
          <p:cNvPr id="21" name="직사각형 20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37172E-0427-4B31-9C0C-E893C30625B0}"/>
              </a:ext>
            </a:extLst>
          </p:cNvPr>
          <p:cNvSpPr txBox="1"/>
          <p:nvPr/>
        </p:nvSpPr>
        <p:spPr>
          <a:xfrm>
            <a:off x="6359571" y="4433321"/>
            <a:ext cx="475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1968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년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월설립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도쿄도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치요다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구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六番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마치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번지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에 위치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대표 이사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무라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마츠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주식 보유에 의한 산하 회사의 경영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·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관리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ED52B3A-6557-494D-B863-51059F2A6DAB}"/>
              </a:ext>
            </a:extLst>
          </p:cNvPr>
          <p:cNvSpPr txBox="1"/>
          <p:nvPr/>
        </p:nvSpPr>
        <p:spPr>
          <a:xfrm>
            <a:off x="1107259" y="4264711"/>
            <a:ext cx="4823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도쿄도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미나토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구 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롯폰기에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위치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1966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년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월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일 설립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대표 이사 사장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요시무라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tx2">
                    <a:lumMod val="75000"/>
                  </a:schemeClr>
                </a:solidFill>
              </a:rPr>
              <a:t>타카시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각종 시청각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소프트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게임 소프트의 기획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제작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판매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226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1C23190-B46E-4AB7-8E27-9977435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D33F567D-3CE0-4BE8-8234-E0056CD76665}"/>
              </a:ext>
            </a:extLst>
          </p:cNvPr>
          <p:cNvGrpSpPr/>
          <p:nvPr/>
        </p:nvGrpSpPr>
        <p:grpSpPr>
          <a:xfrm>
            <a:off x="-853211" y="3465512"/>
            <a:ext cx="8246231" cy="3001327"/>
            <a:chOff x="-853211" y="3465512"/>
            <a:chExt cx="8246231" cy="300132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7361A73A-42AB-46FF-BC14-6DA74140CD91}"/>
                </a:ext>
              </a:extLst>
            </p:cNvPr>
            <p:cNvSpPr/>
            <p:nvPr/>
          </p:nvSpPr>
          <p:spPr>
            <a:xfrm>
              <a:off x="426719" y="3465512"/>
              <a:ext cx="6966301" cy="3001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1C1D386F-7E68-4857-BC61-B03FD78A28EE}"/>
                </a:ext>
              </a:extLst>
            </p:cNvPr>
            <p:cNvGrpSpPr/>
            <p:nvPr/>
          </p:nvGrpSpPr>
          <p:grpSpPr>
            <a:xfrm>
              <a:off x="-853211" y="3708260"/>
              <a:ext cx="8105104" cy="2155026"/>
              <a:chOff x="642422" y="2021840"/>
              <a:chExt cx="11036502" cy="293444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270789B-7660-486B-8AC0-07D2A217057B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</a:t>
                </a:r>
                <a:r>
                  <a:rPr lang="en-US" altLang="ko-KR" sz="2800" b="1" dirty="0" smtClean="0">
                    <a:solidFill>
                      <a:schemeClr val="bg1"/>
                    </a:solidFill>
                  </a:rPr>
                  <a:t>3,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FDD23EF-9178-4DE6-AE51-40664BDCBCFD}"/>
                  </a:ext>
                </a:extLst>
              </p:cNvPr>
              <p:cNvSpPr txBox="1"/>
              <p:nvPr/>
            </p:nvSpPr>
            <p:spPr>
              <a:xfrm>
                <a:off x="642422" y="2818918"/>
                <a:ext cx="11036502" cy="2137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일본의 </a:t>
                </a:r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음반사와 </a:t>
                </a:r>
                <a:endParaRPr lang="en-US" altLang="ko-KR" sz="4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        한국 음반사의 차이점</a:t>
                </a:r>
                <a:endParaRPr lang="en-US" altLang="ko-KR" sz="4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9112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D0368D86-12DE-4DDD-8265-3E0BC9A27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1" b="78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C9967D65-E830-493F-9D2A-BA47294DF3C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C40B3F64-DCEA-48CE-A438-6DC0462E16DD}"/>
              </a:ext>
            </a:extLst>
          </p:cNvPr>
          <p:cNvSpPr/>
          <p:nvPr/>
        </p:nvSpPr>
        <p:spPr>
          <a:xfrm>
            <a:off x="386080" y="355600"/>
            <a:ext cx="1280160" cy="12801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F39C14-DAA4-4C3C-A0D8-AAD40B4FC90A}"/>
              </a:ext>
            </a:extLst>
          </p:cNvPr>
          <p:cNvSpPr txBox="1"/>
          <p:nvPr/>
        </p:nvSpPr>
        <p:spPr>
          <a:xfrm flipH="1">
            <a:off x="1878839" y="1089596"/>
            <a:ext cx="317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A table of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6670B0-6CD4-447D-8E59-968951E3F521}"/>
              </a:ext>
            </a:extLst>
          </p:cNvPr>
          <p:cNvSpPr txBox="1"/>
          <p:nvPr/>
        </p:nvSpPr>
        <p:spPr>
          <a:xfrm flipH="1">
            <a:off x="1849654" y="382062"/>
            <a:ext cx="317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목차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F868A564-5C93-444C-9BB7-66C25FFD4D94}"/>
              </a:ext>
            </a:extLst>
          </p:cNvPr>
          <p:cNvGrpSpPr/>
          <p:nvPr/>
        </p:nvGrpSpPr>
        <p:grpSpPr>
          <a:xfrm>
            <a:off x="840587" y="2311170"/>
            <a:ext cx="4742324" cy="523220"/>
            <a:chOff x="1191929" y="2733040"/>
            <a:chExt cx="4742324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5B1ABA3-7F9C-4EAF-A909-EDBE8DD7EEB9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#1,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C64467-7DB3-4E18-9C95-D9A65B2E35BB}"/>
                </a:ext>
              </a:extLst>
            </p:cNvPr>
            <p:cNvSpPr txBox="1"/>
            <p:nvPr/>
          </p:nvSpPr>
          <p:spPr>
            <a:xfrm>
              <a:off x="1976118" y="2733040"/>
              <a:ext cx="3958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음반사란 어떤 곳 인가</a:t>
              </a:r>
              <a:r>
                <a:rPr lang="en-US" altLang="ko-KR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?</a:t>
              </a:r>
              <a:endParaRPr lang="ko-KR" altLang="en-US" sz="2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8DBDC3F1-5C57-49E7-92D1-035A63CFD9BA}"/>
              </a:ext>
            </a:extLst>
          </p:cNvPr>
          <p:cNvGrpSpPr/>
          <p:nvPr/>
        </p:nvGrpSpPr>
        <p:grpSpPr>
          <a:xfrm>
            <a:off x="840587" y="3583902"/>
            <a:ext cx="4453783" cy="523220"/>
            <a:chOff x="1191929" y="2733040"/>
            <a:chExt cx="4453783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9C98ED1-F442-4E67-8FC9-E511EE5540F0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#2,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2E4DEFE-BC42-48FF-848C-EF9A07A773CF}"/>
                </a:ext>
              </a:extLst>
            </p:cNvPr>
            <p:cNvSpPr txBox="1"/>
            <p:nvPr/>
          </p:nvSpPr>
          <p:spPr>
            <a:xfrm>
              <a:off x="1976118" y="2733040"/>
              <a:ext cx="3669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다양한 일본의 음반사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44386302-EFFB-449D-9B3B-63EE40C74081}"/>
              </a:ext>
            </a:extLst>
          </p:cNvPr>
          <p:cNvGrpSpPr/>
          <p:nvPr/>
        </p:nvGrpSpPr>
        <p:grpSpPr>
          <a:xfrm>
            <a:off x="840587" y="4885818"/>
            <a:ext cx="4854534" cy="954107"/>
            <a:chOff x="1191929" y="2733040"/>
            <a:chExt cx="4854534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0A52212-A4CD-4FFE-BD39-A92687D315C3}"/>
                </a:ext>
              </a:extLst>
            </p:cNvPr>
            <p:cNvSpPr txBox="1"/>
            <p:nvPr/>
          </p:nvSpPr>
          <p:spPr>
            <a:xfrm>
              <a:off x="1191929" y="2733040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#3, 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F6BE83-40A0-4FE8-B41C-0839AA18DB54}"/>
                </a:ext>
              </a:extLst>
            </p:cNvPr>
            <p:cNvSpPr txBox="1"/>
            <p:nvPr/>
          </p:nvSpPr>
          <p:spPr>
            <a:xfrm>
              <a:off x="1976118" y="2733040"/>
              <a:ext cx="40703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한국 음반사와 </a:t>
              </a:r>
              <a:endParaRPr lang="en-US" altLang="ko-KR" sz="28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r>
                <a:rPr lang="en-US" altLang="ko-KR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r>
                <a:rPr lang="en-US" altLang="ko-KR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    </a:t>
              </a:r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일본 음반사의 차</a:t>
              </a:r>
              <a:r>
                <a:rPr lang="ko-KR" altLang="en-US" sz="2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이</a:t>
              </a:r>
              <a:endParaRPr lang="en-US" altLang="ko-KR" sz="28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pic>
        <p:nvPicPr>
          <p:cNvPr id="30722" name="Picture 2" descr="https://i.pinimg.com/564x/d5/16/e9/d516e95d6df3dcc16e81c1c4de2a48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0"/>
            <a:ext cx="6115050" cy="6858000"/>
          </a:xfrm>
          <a:prstGeom prst="rect">
            <a:avLst/>
          </a:prstGeom>
          <a:noFill/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C40B3F64-DCEA-48CE-A438-6DC0462E16DD}"/>
              </a:ext>
            </a:extLst>
          </p:cNvPr>
          <p:cNvSpPr/>
          <p:nvPr/>
        </p:nvSpPr>
        <p:spPr>
          <a:xfrm rot="1388213">
            <a:off x="552895" y="515962"/>
            <a:ext cx="943302" cy="94528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3159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11601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38" y="-600"/>
            <a:ext cx="618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한국음반사와</a:t>
            </a:r>
            <a:endParaRPr lang="en-US" altLang="ko-KR" sz="3600" b="1" dirty="0" smtClean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일본음반사의 차이점 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560606" y="6383045"/>
            <a:ext cx="334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음반사와 한국 </a:t>
            </a:r>
            <a:r>
              <a:rPr lang="ko-KR" altLang="en-US" sz="16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음반사의 차이</a:t>
            </a:r>
            <a:endParaRPr lang="ko-KR" altLang="en-US" sz="16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1420238" y="1245140"/>
          <a:ext cx="9795753" cy="493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2735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687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음반사와 한국 음반사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63038" y="1498060"/>
            <a:ext cx="4727643" cy="3385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/>
              <a:t>연습생 </a:t>
            </a:r>
            <a:r>
              <a:rPr lang="ko-KR" altLang="en-US" dirty="0" smtClean="0"/>
              <a:t>시절부터 체계적인 육성을 거쳐 </a:t>
            </a:r>
            <a:endParaRPr lang="en-US" altLang="ko-KR" dirty="0" smtClean="0"/>
          </a:p>
          <a:p>
            <a:pPr marL="342900" indent="-342900" algn="ctr"/>
            <a:r>
              <a:rPr lang="ko-KR" altLang="en-US" dirty="0" smtClean="0"/>
              <a:t>선발된 몇 명만 </a:t>
            </a:r>
            <a:r>
              <a:rPr lang="ko-KR" altLang="en-US" dirty="0" err="1" smtClean="0"/>
              <a:t>대뷔</a:t>
            </a:r>
            <a:endParaRPr lang="en-US" altLang="ko-KR" dirty="0" smtClean="0"/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2. </a:t>
            </a:r>
            <a:r>
              <a:rPr lang="ko-KR" altLang="en-US" dirty="0" smtClean="0"/>
              <a:t>성공을 하지 못하면 수익이 </a:t>
            </a:r>
            <a:r>
              <a:rPr lang="ko-KR" altLang="en-US" dirty="0" smtClean="0"/>
              <a:t>없다</a:t>
            </a:r>
            <a:r>
              <a:rPr lang="en-US" altLang="ko-KR" dirty="0" smtClean="0"/>
              <a:t>.</a:t>
            </a:r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3. </a:t>
            </a:r>
            <a:r>
              <a:rPr lang="ko-KR" altLang="en-US" dirty="0" smtClean="0"/>
              <a:t>성공을 하면 엄청난 수익성을 </a:t>
            </a:r>
            <a:r>
              <a:rPr lang="ko-KR" altLang="en-US" dirty="0" smtClean="0"/>
              <a:t>얻음</a:t>
            </a:r>
            <a:endParaRPr lang="en-US" altLang="ko-KR" dirty="0" smtClean="0"/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4. </a:t>
            </a:r>
            <a:r>
              <a:rPr lang="ko-KR" altLang="en-US" dirty="0" smtClean="0"/>
              <a:t>가수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배우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모델을 중심으로 키움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6504595" y="1504546"/>
            <a:ext cx="4727643" cy="3385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/>
              <a:t>완성되지 </a:t>
            </a:r>
            <a:r>
              <a:rPr lang="ko-KR" altLang="en-US" dirty="0" smtClean="0"/>
              <a:t>않은 그룹을 </a:t>
            </a:r>
            <a:r>
              <a:rPr lang="ko-KR" altLang="en-US" dirty="0" smtClean="0"/>
              <a:t>만들어 </a:t>
            </a:r>
            <a:endParaRPr lang="en-US" altLang="ko-KR" dirty="0" smtClean="0"/>
          </a:p>
          <a:p>
            <a:pPr marL="342900" indent="-342900" algn="ctr"/>
            <a:r>
              <a:rPr lang="ko-KR" altLang="en-US" dirty="0" smtClean="0"/>
              <a:t>우선적인 </a:t>
            </a:r>
            <a:r>
              <a:rPr lang="ko-KR" altLang="en-US" dirty="0" smtClean="0"/>
              <a:t>음반을 </a:t>
            </a:r>
            <a:r>
              <a:rPr lang="ko-KR" altLang="en-US" dirty="0" smtClean="0"/>
              <a:t>발매</a:t>
            </a:r>
            <a:endParaRPr lang="en-US" altLang="ko-KR" dirty="0" smtClean="0"/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2. </a:t>
            </a:r>
            <a:r>
              <a:rPr lang="ko-KR" altLang="en-US" dirty="0" smtClean="0"/>
              <a:t>여러 </a:t>
            </a:r>
            <a:r>
              <a:rPr lang="ko-KR" altLang="en-US" dirty="0" smtClean="0"/>
              <a:t>활동을 거쳐서 성장해 </a:t>
            </a:r>
            <a:r>
              <a:rPr lang="ko-KR" altLang="en-US" dirty="0" smtClean="0"/>
              <a:t>나감</a:t>
            </a:r>
            <a:endParaRPr lang="en-US" altLang="ko-KR" dirty="0" smtClean="0"/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3. </a:t>
            </a:r>
            <a:r>
              <a:rPr lang="ko-KR" altLang="en-US" dirty="0" smtClean="0"/>
              <a:t>신인시절에도 안정된 </a:t>
            </a:r>
            <a:r>
              <a:rPr lang="ko-KR" altLang="en-US" dirty="0" smtClean="0"/>
              <a:t>생활 가능</a:t>
            </a:r>
            <a:endParaRPr lang="en-US" altLang="ko-KR" dirty="0" smtClean="0"/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4.</a:t>
            </a:r>
            <a:r>
              <a:rPr lang="ko-KR" altLang="en-US" dirty="0" smtClean="0"/>
              <a:t> 성공 후에도 큰 수익성은 없다</a:t>
            </a:r>
            <a:r>
              <a:rPr lang="en-US" altLang="ko-KR" dirty="0" smtClean="0"/>
              <a:t>.</a:t>
            </a:r>
          </a:p>
          <a:p>
            <a:pPr marL="342900" indent="-342900" algn="ctr"/>
            <a:endParaRPr lang="en-US" altLang="ko-KR" dirty="0" smtClean="0"/>
          </a:p>
          <a:p>
            <a:pPr marL="342900" indent="-342900" algn="ctr"/>
            <a:r>
              <a:rPr lang="en-US" altLang="ko-KR" dirty="0" smtClean="0"/>
              <a:t>5. </a:t>
            </a:r>
            <a:r>
              <a:rPr lang="ko-KR" altLang="en-US" dirty="0" smtClean="0"/>
              <a:t>가수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성우 중심으로 키움</a:t>
            </a:r>
            <a:endParaRPr lang="ko-KR" altLang="en-US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xmlns="" id="{08C422D0-4EF4-4D16-9138-D7D4D0A7A56F}"/>
              </a:ext>
            </a:extLst>
          </p:cNvPr>
          <p:cNvCxnSpPr/>
          <p:nvPr/>
        </p:nvCxnSpPr>
        <p:spPr>
          <a:xfrm flipV="1">
            <a:off x="1090311" y="5418306"/>
            <a:ext cx="3637332" cy="15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xmlns="" id="{08C422D0-4EF4-4D16-9138-D7D4D0A7A56F}"/>
              </a:ext>
            </a:extLst>
          </p:cNvPr>
          <p:cNvCxnSpPr/>
          <p:nvPr/>
        </p:nvCxnSpPr>
        <p:spPr>
          <a:xfrm flipV="1">
            <a:off x="6826583" y="5415058"/>
            <a:ext cx="3637332" cy="15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35406" y="551557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음반사 특징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83941" y="552206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일본의 음반사 특징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560606" y="6383046"/>
            <a:ext cx="334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 음반사와 한국 </a:t>
            </a:r>
            <a:r>
              <a:rPr lang="ko-KR" altLang="en-US" sz="1600" b="1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음반사의 차이</a:t>
            </a:r>
            <a:endParaRPr lang="ko-KR" altLang="en-US" sz="16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73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BF474C9-A752-4379-86FB-9C3F10924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67" b="17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3DCF6AD-694D-4D0A-A0B7-12569D783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4" b="25674"/>
          <a:stretch/>
        </p:blipFill>
        <p:spPr>
          <a:xfrm>
            <a:off x="-2850205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F9D7F6D-7849-43FD-A4A9-7903A6C56CA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7BF269-0D03-4376-AECD-8DA6D011418B}"/>
              </a:ext>
            </a:extLst>
          </p:cNvPr>
          <p:cNvSpPr txBox="1"/>
          <p:nvPr/>
        </p:nvSpPr>
        <p:spPr>
          <a:xfrm flipH="1">
            <a:off x="6488429" y="1230313"/>
            <a:ext cx="5877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사용 및 조사한</a:t>
            </a:r>
            <a:endParaRPr lang="en-US" altLang="ko-KR" sz="4000" b="1" dirty="0" smtClean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4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4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</a:t>
            </a:r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자료 출처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30DC48-C93B-4DCE-ACFA-03EB8CF33937}"/>
              </a:ext>
            </a:extLst>
          </p:cNvPr>
          <p:cNvSpPr txBox="1"/>
          <p:nvPr/>
        </p:nvSpPr>
        <p:spPr>
          <a:xfrm>
            <a:off x="6488429" y="2577808"/>
            <a:ext cx="531113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</a:rPr>
              <a:t>://shukatsu-mirai.com/archives/104365 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https://ja.wikipedia.org/wiki/%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E6%97%A5%E6%9C%AC%E3%81%AE%E3%83%AC%E3%82%B3%E3%83%BC%E3%83%89%E4%BC%9A%E7%A4%BE%E4%B8%80%E8%A6%A7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https://ja.wikipedia.org/wiki/%E3%82%A8%E3%82%A4%E3%83%99%E3%83%83%E3%82%AF%E3%82%B9%E3%83%BB%E3%82%B0%E3%83%AB%E3%83%BC%E3%83%97#%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E3%81%9D%E3%81%AE%E4%BB%96%E3%81%AE%E4%BD%9C%E5%93%81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media.rakuten-sec.net/articles/print/11557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https://fuyu-showgun.net/2013/07/recordlabel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/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</a:t>
            </a: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www.ponycanyon.co.jp/artistlist/HA</a:t>
            </a: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endParaRPr lang="en-US" altLang="ko-K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altLang="ko-KR" sz="1400" dirty="0" smtClean="0">
                <a:solidFill>
                  <a:schemeClr val="accent1">
                    <a:lumMod val="50000"/>
                  </a:schemeClr>
                </a:solidFill>
              </a:rPr>
              <a:t>https://avex.com/jp/ja/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F815721F-EF50-48B1-9423-749B25E445A2}"/>
              </a:ext>
            </a:extLst>
          </p:cNvPr>
          <p:cNvCxnSpPr/>
          <p:nvPr/>
        </p:nvCxnSpPr>
        <p:spPr>
          <a:xfrm>
            <a:off x="6563360" y="2531568"/>
            <a:ext cx="562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84526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B953A53-34FE-4B41-8696-2FEE59315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6" b="781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직각 삼각형 6">
            <a:extLst>
              <a:ext uri="{FF2B5EF4-FFF2-40B4-BE49-F238E27FC236}">
                <a16:creationId xmlns:a16="http://schemas.microsoft.com/office/drawing/2014/main" xmlns="" id="{A666CEEF-C868-431B-B3FC-BDBBFC56262D}"/>
              </a:ext>
            </a:extLst>
          </p:cNvPr>
          <p:cNvSpPr/>
          <p:nvPr/>
        </p:nvSpPr>
        <p:spPr>
          <a:xfrm>
            <a:off x="29184" y="0"/>
            <a:ext cx="2743200" cy="6828816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871AAD3-B8B2-4F4F-8FAB-44D5AA404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4" y="2163342"/>
            <a:ext cx="8852169" cy="24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E923CD-8C24-4572-B06D-8B46FA292958}"/>
              </a:ext>
            </a:extLst>
          </p:cNvPr>
          <p:cNvSpPr txBox="1"/>
          <p:nvPr/>
        </p:nvSpPr>
        <p:spPr>
          <a:xfrm>
            <a:off x="2422356" y="2906500"/>
            <a:ext cx="7766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경청 해 주셔서 </a:t>
            </a:r>
            <a:r>
              <a:rPr lang="ko-KR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r>
              <a:rPr lang="en-US" altLang="ko-KR" sz="4800" b="1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4800" b="1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xmlns="" id="{F23A7CAA-3A43-4101-9C61-298D95DF9ECD}"/>
              </a:ext>
            </a:extLst>
          </p:cNvPr>
          <p:cNvSpPr/>
          <p:nvPr/>
        </p:nvSpPr>
        <p:spPr>
          <a:xfrm rot="16200000" flipH="1">
            <a:off x="5319838" y="-5290655"/>
            <a:ext cx="1503683" cy="1214336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xmlns="" id="{9E199D9B-A3C1-4C72-ACAF-C41980A5AF6E}"/>
              </a:ext>
            </a:extLst>
          </p:cNvPr>
          <p:cNvSpPr/>
          <p:nvPr/>
        </p:nvSpPr>
        <p:spPr>
          <a:xfrm rot="16200000">
            <a:off x="6061953" y="737680"/>
            <a:ext cx="2743200" cy="9458527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0573604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.pinimg.com/564x/9b/3f/d9/9b3fd9b837a70b7e6649f7425c627233.jpg"/>
          <p:cNvPicPr>
            <a:picLocks noChangeAspect="1" noChangeArrowheads="1"/>
          </p:cNvPicPr>
          <p:nvPr/>
        </p:nvPicPr>
        <p:blipFill>
          <a:blip r:embed="rId2" cstate="print"/>
          <a:srcRect t="17979" r="718" b="856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E40350E-09AB-43F9-A15D-3067D7C6C051}"/>
              </a:ext>
            </a:extLst>
          </p:cNvPr>
          <p:cNvGrpSpPr/>
          <p:nvPr/>
        </p:nvGrpSpPr>
        <p:grpSpPr>
          <a:xfrm>
            <a:off x="-1218682" y="3465512"/>
            <a:ext cx="7314682" cy="3001327"/>
            <a:chOff x="-1218682" y="3465512"/>
            <a:chExt cx="7314682" cy="300132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FB253996-9806-40AB-89EA-69B28BD22D4E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1845643F-20C1-4F46-A6F5-B1AF67DE2139}"/>
                </a:ext>
              </a:extLst>
            </p:cNvPr>
            <p:cNvGrpSpPr/>
            <p:nvPr/>
          </p:nvGrpSpPr>
          <p:grpSpPr>
            <a:xfrm>
              <a:off x="-1218682" y="3708260"/>
              <a:ext cx="7220246" cy="2155026"/>
              <a:chOff x="144760" y="2021840"/>
              <a:chExt cx="9831615" cy="293444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7E11296-29DB-4C93-ABB1-179A9F33DBFD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1,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864ECFB-1EF9-4779-8242-1790A92FF205}"/>
                  </a:ext>
                </a:extLst>
              </p:cNvPr>
              <p:cNvSpPr txBox="1"/>
              <p:nvPr/>
            </p:nvSpPr>
            <p:spPr>
              <a:xfrm>
                <a:off x="144760" y="2818918"/>
                <a:ext cx="9831615" cy="213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 smtClean="0">
                    <a:solidFill>
                      <a:srgbClr val="FFFF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음반사</a:t>
                </a:r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란 </a:t>
                </a:r>
                <a:endParaRPr lang="en-US" altLang="ko-KR" sz="4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              </a:t>
                </a:r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어떤 곳 인가</a:t>
                </a:r>
                <a:r>
                  <a:rPr lang="en-US" altLang="ko-KR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?</a:t>
                </a:r>
                <a:endParaRPr lang="ko-KR" altLang="en-US" sz="4800" b="1" dirty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6810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레트로 마이크 오디오 아이콘 벡터 일러스트 레이 션 디자인 로열티 무료 사진, 그림, 이미지 그리고 스톡포토그래피. Image  6278552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48" y="1562469"/>
            <a:ext cx="1163135" cy="11629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8" name="Picture 4" descr="영상을 홍보하는 방법 7가지를 소개합니다"/>
          <p:cNvPicPr>
            <a:picLocks noChangeAspect="1" noChangeArrowheads="1"/>
          </p:cNvPicPr>
          <p:nvPr/>
        </p:nvPicPr>
        <p:blipFill>
          <a:blip r:embed="rId3" cstate="print"/>
          <a:srcRect l="15481" t="9668" r="12801" b="1706"/>
          <a:stretch>
            <a:fillRect/>
          </a:stretch>
        </p:blipFill>
        <p:spPr bwMode="auto">
          <a:xfrm>
            <a:off x="1580226" y="3142698"/>
            <a:ext cx="1154096" cy="118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스케줄 아이콘 로열티 무료 사진, 그림, 이미지 그리고 스톡포토그래피. Image 66566784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346" y="4731797"/>
            <a:ext cx="1162975" cy="1154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215828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7435D685-E857-412B-B329-3CB891BFC18D}"/>
              </a:ext>
            </a:extLst>
          </p:cNvPr>
          <p:cNvGrpSpPr/>
          <p:nvPr/>
        </p:nvGrpSpPr>
        <p:grpSpPr>
          <a:xfrm>
            <a:off x="1888187" y="1564640"/>
            <a:ext cx="8726413" cy="1155694"/>
            <a:chOff x="1497086" y="1595120"/>
            <a:chExt cx="8726413" cy="1155694"/>
          </a:xfrm>
          <a:solidFill>
            <a:schemeClr val="accent1"/>
          </a:solidFill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5764881C-1A3A-43E0-BF55-E4D9B160C388}"/>
                </a:ext>
              </a:extLst>
            </p:cNvPr>
            <p:cNvSpPr/>
            <p:nvPr/>
          </p:nvSpPr>
          <p:spPr>
            <a:xfrm>
              <a:off x="2570598" y="1595120"/>
              <a:ext cx="7652901" cy="11556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D041B92-B5B8-49CA-A106-DC0C14C31D32}"/>
                </a:ext>
              </a:extLst>
            </p:cNvPr>
            <p:cNvSpPr txBox="1"/>
            <p:nvPr/>
          </p:nvSpPr>
          <p:spPr>
            <a:xfrm>
              <a:off x="1497086" y="1757468"/>
              <a:ext cx="534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ko-KR" sz="48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ko-KR" altLang="en-US" sz="4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BF63BFD-8055-4554-A9B6-1863C0822462}"/>
                </a:ext>
              </a:extLst>
            </p:cNvPr>
            <p:cNvSpPr txBox="1"/>
            <p:nvPr/>
          </p:nvSpPr>
          <p:spPr>
            <a:xfrm>
              <a:off x="2730740" y="1849800"/>
              <a:ext cx="5370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3600" b="1" spc="50" dirty="0" smtClean="0">
                  <a:ln w="11430"/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아티스트의 홍보 및 지원</a:t>
              </a:r>
              <a:endParaRPr lang="ko-KR" altLang="en-US" sz="3600" b="1" spc="50" dirty="0">
                <a:ln w="1143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C1EFD358-B8A4-4BD6-841A-059043C1E70D}"/>
              </a:ext>
            </a:extLst>
          </p:cNvPr>
          <p:cNvGrpSpPr/>
          <p:nvPr/>
        </p:nvGrpSpPr>
        <p:grpSpPr>
          <a:xfrm>
            <a:off x="1888187" y="3145793"/>
            <a:ext cx="8726413" cy="1155694"/>
            <a:chOff x="1497086" y="1595120"/>
            <a:chExt cx="8726413" cy="1155694"/>
          </a:xfrm>
          <a:solidFill>
            <a:schemeClr val="accent1"/>
          </a:solidFill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D0AA8CD0-A394-4273-B961-404A536E487A}"/>
                </a:ext>
              </a:extLst>
            </p:cNvPr>
            <p:cNvSpPr/>
            <p:nvPr/>
          </p:nvSpPr>
          <p:spPr>
            <a:xfrm>
              <a:off x="2570598" y="1595120"/>
              <a:ext cx="7652901" cy="11556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CA1EA45A-979E-430B-8841-BC99F2AA4C32}"/>
                </a:ext>
              </a:extLst>
            </p:cNvPr>
            <p:cNvSpPr txBox="1"/>
            <p:nvPr/>
          </p:nvSpPr>
          <p:spPr>
            <a:xfrm>
              <a:off x="1497086" y="1757468"/>
              <a:ext cx="5341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ko-KR" sz="48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ko-KR" altLang="en-US" sz="4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9281490-00FE-404E-BBE9-74CACC897D89}"/>
                </a:ext>
              </a:extLst>
            </p:cNvPr>
            <p:cNvSpPr txBox="1"/>
            <p:nvPr/>
          </p:nvSpPr>
          <p:spPr>
            <a:xfrm>
              <a:off x="2908300" y="1849800"/>
              <a:ext cx="4265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3600" b="1" spc="50" dirty="0" smtClean="0">
                  <a:ln w="11430"/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음악을 세상에 전파</a:t>
              </a:r>
              <a:endParaRPr lang="ko-KR" altLang="en-US" sz="3600" b="1" spc="50" dirty="0">
                <a:ln w="1143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702B3A1E-6D2B-43C2-AB2A-F668445CAB90}"/>
              </a:ext>
            </a:extLst>
          </p:cNvPr>
          <p:cNvGrpSpPr/>
          <p:nvPr/>
        </p:nvGrpSpPr>
        <p:grpSpPr>
          <a:xfrm>
            <a:off x="1885587" y="4726946"/>
            <a:ext cx="8726413" cy="1155694"/>
            <a:chOff x="1497086" y="1595120"/>
            <a:chExt cx="8726413" cy="1155694"/>
          </a:xfrm>
          <a:solidFill>
            <a:schemeClr val="accent1"/>
          </a:solidFill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C9B960B7-5686-4D73-9E83-FB36DC1E8D59}"/>
                </a:ext>
              </a:extLst>
            </p:cNvPr>
            <p:cNvSpPr/>
            <p:nvPr/>
          </p:nvSpPr>
          <p:spPr>
            <a:xfrm>
              <a:off x="2570598" y="1595120"/>
              <a:ext cx="7652901" cy="115569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63694E6-E242-4149-B5A7-6CF78B4B294C}"/>
                </a:ext>
              </a:extLst>
            </p:cNvPr>
            <p:cNvSpPr txBox="1"/>
            <p:nvPr/>
          </p:nvSpPr>
          <p:spPr>
            <a:xfrm>
              <a:off x="1497086" y="1757468"/>
              <a:ext cx="534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ko-KR" sz="4800" b="1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ko-KR" altLang="en-US" sz="4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110C438-90E3-427E-AA9E-61BCFFF35AEA}"/>
                </a:ext>
              </a:extLst>
            </p:cNvPr>
            <p:cNvSpPr txBox="1"/>
            <p:nvPr/>
          </p:nvSpPr>
          <p:spPr>
            <a:xfrm>
              <a:off x="2908300" y="1849800"/>
              <a:ext cx="6774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ko-KR" altLang="en-US" sz="3600" b="1" spc="50" dirty="0" smtClean="0">
                  <a:ln w="11430"/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상품기획과 아티스트 일정 관리</a:t>
              </a:r>
              <a:endParaRPr lang="en-US" altLang="ko-KR" sz="3600" b="1" spc="50" dirty="0" smtClean="0">
                <a:ln w="11430"/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23596" y="201138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음반사가 하는 일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45854" y="6383045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음반사란 어떤 곳 인가</a:t>
            </a:r>
            <a:r>
              <a:rPr lang="en-US" altLang="ko-KR" sz="1600" dirty="0" smtClean="0">
                <a:solidFill>
                  <a:schemeClr val="bg1"/>
                </a:solidFill>
              </a:rPr>
              <a:t>?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60033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1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40" y="174504"/>
            <a:ext cx="37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음반사 속의 부서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D038ECE-E8A4-4AC0-89E2-5CBBF4EBBB09}"/>
              </a:ext>
            </a:extLst>
          </p:cNvPr>
          <p:cNvSpPr/>
          <p:nvPr/>
        </p:nvSpPr>
        <p:spPr>
          <a:xfrm>
            <a:off x="1107440" y="1249680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FF4582-E84B-47CB-B0B6-FB23ED849DAA}"/>
              </a:ext>
            </a:extLst>
          </p:cNvPr>
          <p:cNvSpPr txBox="1"/>
          <p:nvPr/>
        </p:nvSpPr>
        <p:spPr>
          <a:xfrm flipH="1">
            <a:off x="1478279" y="4419597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제작부</a:t>
            </a:r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C38288DF-EF25-4352-BDD4-2E7F8DD223D3}"/>
              </a:ext>
            </a:extLst>
          </p:cNvPr>
          <p:cNvCxnSpPr/>
          <p:nvPr/>
        </p:nvCxnSpPr>
        <p:spPr>
          <a:xfrm>
            <a:off x="2162798" y="4963208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CD5D5E-67E6-4201-96D6-A5280732B836}"/>
              </a:ext>
            </a:extLst>
          </p:cNvPr>
          <p:cNvSpPr txBox="1"/>
          <p:nvPr/>
        </p:nvSpPr>
        <p:spPr>
          <a:xfrm>
            <a:off x="739525" y="5291693"/>
            <a:ext cx="352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계약 </a:t>
            </a:r>
            <a:r>
              <a:rPr lang="ko-KR" altLang="en-US" sz="1400" b="1" dirty="0" smtClean="0"/>
              <a:t>아티스트의 </a:t>
            </a:r>
            <a:r>
              <a:rPr lang="en-US" altLang="ko-KR" sz="1400" b="1" dirty="0" smtClean="0"/>
              <a:t>CD</a:t>
            </a:r>
            <a:r>
              <a:rPr lang="ko-KR" altLang="en-US" sz="1400" b="1" dirty="0" smtClean="0"/>
              <a:t>와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뮤직 비디오</a:t>
            </a:r>
            <a:r>
              <a:rPr lang="ko-KR" altLang="en-US" sz="1400" dirty="0" smtClean="0"/>
              <a:t> 등의 </a:t>
            </a:r>
            <a:r>
              <a:rPr lang="ko-KR" altLang="en-US" sz="1400" b="1" dirty="0" smtClean="0"/>
              <a:t>제작</a:t>
            </a:r>
            <a:endParaRPr lang="ko-KR" altLang="en-US" sz="14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37E5DEF6-8AEA-4701-AAC9-8B543D6FFA81}"/>
              </a:ext>
            </a:extLst>
          </p:cNvPr>
          <p:cNvSpPr/>
          <p:nvPr/>
        </p:nvSpPr>
        <p:spPr>
          <a:xfrm>
            <a:off x="4592320" y="1249680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183CE1-D8A2-4BE8-BDA0-493E10B40740}"/>
              </a:ext>
            </a:extLst>
          </p:cNvPr>
          <p:cNvSpPr txBox="1"/>
          <p:nvPr/>
        </p:nvSpPr>
        <p:spPr>
          <a:xfrm flipH="1">
            <a:off x="4963159" y="4419597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선전부</a:t>
            </a:r>
            <a:endParaRPr lang="ko-KR" altLang="en-US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68BDA03F-C887-40F8-B676-C9BE8C79B160}"/>
              </a:ext>
            </a:extLst>
          </p:cNvPr>
          <p:cNvCxnSpPr/>
          <p:nvPr/>
        </p:nvCxnSpPr>
        <p:spPr>
          <a:xfrm>
            <a:off x="5647678" y="4989842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FC692AB-13CB-496E-B4BE-0D7B26B83ECB}"/>
              </a:ext>
            </a:extLst>
          </p:cNvPr>
          <p:cNvSpPr txBox="1"/>
          <p:nvPr/>
        </p:nvSpPr>
        <p:spPr>
          <a:xfrm>
            <a:off x="4490720" y="5327197"/>
            <a:ext cx="308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광고</a:t>
            </a:r>
            <a:r>
              <a:rPr lang="ko-KR" altLang="en-US" sz="1400" dirty="0" smtClean="0"/>
              <a:t>를 내 주거나 </a:t>
            </a:r>
            <a:r>
              <a:rPr lang="ko-KR" altLang="en-US" sz="1400" b="1" dirty="0" smtClean="0"/>
              <a:t>라디오에서 </a:t>
            </a:r>
            <a:endParaRPr lang="en-US" altLang="ko-KR" sz="1400" b="1" dirty="0" smtClean="0"/>
          </a:p>
          <a:p>
            <a:pPr algn="ctr"/>
            <a:r>
              <a:rPr lang="ko-KR" altLang="en-US" sz="1400" b="1" dirty="0" smtClean="0"/>
              <a:t>음악을 틀어</a:t>
            </a:r>
            <a:r>
              <a:rPr lang="ko-KR" altLang="en-US" sz="1400" dirty="0" smtClean="0"/>
              <a:t> 주거나 함</a:t>
            </a:r>
            <a:endParaRPr lang="ko-KR" altLang="en-US" sz="1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81EAD4AD-BA90-4141-BDF9-5F7B90A4D6EE}"/>
              </a:ext>
            </a:extLst>
          </p:cNvPr>
          <p:cNvSpPr/>
          <p:nvPr/>
        </p:nvSpPr>
        <p:spPr>
          <a:xfrm>
            <a:off x="8077200" y="1249680"/>
            <a:ext cx="2834638" cy="2834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AEE38D-6CC7-41A2-B4AC-E22B635E630B}"/>
              </a:ext>
            </a:extLst>
          </p:cNvPr>
          <p:cNvSpPr txBox="1"/>
          <p:nvPr/>
        </p:nvSpPr>
        <p:spPr>
          <a:xfrm flipH="1">
            <a:off x="8448039" y="4419597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영업부</a:t>
            </a:r>
            <a:endParaRPr lang="ko-KR" altLang="en-US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08C422D0-4EF4-4D16-9138-D7D4D0A7A56F}"/>
              </a:ext>
            </a:extLst>
          </p:cNvPr>
          <p:cNvCxnSpPr/>
          <p:nvPr/>
        </p:nvCxnSpPr>
        <p:spPr>
          <a:xfrm>
            <a:off x="9123680" y="4998720"/>
            <a:ext cx="7340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006FA2-5A5E-4E43-9307-B266158068B7}"/>
              </a:ext>
            </a:extLst>
          </p:cNvPr>
          <p:cNvSpPr txBox="1"/>
          <p:nvPr/>
        </p:nvSpPr>
        <p:spPr>
          <a:xfrm>
            <a:off x="7783987" y="5299232"/>
            <a:ext cx="364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자사의 </a:t>
            </a:r>
            <a:r>
              <a:rPr lang="en-US" altLang="ko-KR" sz="1400" dirty="0" smtClean="0"/>
              <a:t>CD </a:t>
            </a:r>
            <a:r>
              <a:rPr lang="ko-KR" altLang="en-US" sz="1400" dirty="0" smtClean="0"/>
              <a:t>나 </a:t>
            </a:r>
            <a:r>
              <a:rPr lang="en-US" altLang="ko-KR" sz="1400" dirty="0" smtClean="0"/>
              <a:t>DVD </a:t>
            </a:r>
            <a:r>
              <a:rPr lang="ko-KR" altLang="en-US" sz="1400" dirty="0" smtClean="0"/>
              <a:t>등을 상점에 구매 받아  </a:t>
            </a:r>
            <a:endParaRPr lang="en-US" altLang="ko-KR" sz="1400" dirty="0" smtClean="0"/>
          </a:p>
          <a:p>
            <a:pPr algn="ctr"/>
            <a:r>
              <a:rPr lang="ko-KR" altLang="en-US" sz="1400" b="1" dirty="0" smtClean="0"/>
              <a:t>손님들이 살 수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있는 환경을 </a:t>
            </a:r>
            <a:r>
              <a:rPr lang="ko-KR" altLang="en-US" sz="1400" b="1" dirty="0" err="1" smtClean="0"/>
              <a:t>만듬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45854" y="6383045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음반사란 어떤 곳 인가</a:t>
            </a:r>
            <a:r>
              <a:rPr lang="en-US" altLang="ko-KR" sz="1600" dirty="0" smtClean="0">
                <a:solidFill>
                  <a:schemeClr val="bg1"/>
                </a:solidFill>
              </a:rPr>
              <a:t>?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26628" name="Picture 4" descr="물음표 클립 아트. 무료 다운로드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1562100"/>
            <a:ext cx="2089150" cy="2209800"/>
          </a:xfrm>
          <a:prstGeom prst="rect">
            <a:avLst/>
          </a:prstGeom>
          <a:noFill/>
        </p:spPr>
      </p:pic>
      <p:pic>
        <p:nvPicPr>
          <p:cNvPr id="26626" name="Picture 2" descr="광고제작 안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504" y="1246526"/>
            <a:ext cx="2839516" cy="2849986"/>
          </a:xfrm>
          <a:prstGeom prst="rect">
            <a:avLst/>
          </a:prstGeom>
          <a:noFill/>
        </p:spPr>
      </p:pic>
      <p:pic>
        <p:nvPicPr>
          <p:cNvPr id="25" name="Picture 4" descr="물음표 클립 아트. 무료 다운로드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1581150"/>
            <a:ext cx="2089150" cy="2209800"/>
          </a:xfrm>
          <a:prstGeom prst="rect">
            <a:avLst/>
          </a:prstGeom>
          <a:noFill/>
        </p:spPr>
      </p:pic>
      <p:pic>
        <p:nvPicPr>
          <p:cNvPr id="27" name="Picture 4" descr="물음표 클립 아트. 무료 다운로드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25" y="1552575"/>
            <a:ext cx="2089150" cy="2209800"/>
          </a:xfrm>
          <a:prstGeom prst="rect">
            <a:avLst/>
          </a:prstGeom>
          <a:noFill/>
        </p:spPr>
      </p:pic>
      <p:sp>
        <p:nvSpPr>
          <p:cNvPr id="28" name="직사각형 27"/>
          <p:cNvSpPr/>
          <p:nvPr/>
        </p:nvSpPr>
        <p:spPr>
          <a:xfrm>
            <a:off x="2124075" y="4467225"/>
            <a:ext cx="800100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610225" y="4429125"/>
            <a:ext cx="800100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9105900" y="4467225"/>
            <a:ext cx="800100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630" name="Picture 6" descr="실시간 온라인 방송 일러스트 ai 다운로드 download Real-time online broadcasting vector -  Urbanbrush"/>
          <p:cNvPicPr>
            <a:picLocks noChangeAspect="1" noChangeArrowheads="1"/>
          </p:cNvPicPr>
          <p:nvPr/>
        </p:nvPicPr>
        <p:blipFill>
          <a:blip r:embed="rId4" cstate="print"/>
          <a:srcRect l="4075" r="3094" b="14663"/>
          <a:stretch>
            <a:fillRect/>
          </a:stretch>
        </p:blipFill>
        <p:spPr bwMode="auto">
          <a:xfrm>
            <a:off x="4586205" y="1249626"/>
            <a:ext cx="2840029" cy="2836436"/>
          </a:xfrm>
          <a:prstGeom prst="rect">
            <a:avLst/>
          </a:prstGeom>
          <a:noFill/>
        </p:spPr>
      </p:pic>
      <p:pic>
        <p:nvPicPr>
          <p:cNvPr id="26632" name="Picture 8" descr="Premium Vector | Red retro vinyl disk isolated on whit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835" y="1244936"/>
            <a:ext cx="2839474" cy="2856910"/>
          </a:xfrm>
          <a:prstGeom prst="rect">
            <a:avLst/>
          </a:prstGeom>
          <a:noFill/>
        </p:spPr>
      </p:pic>
      <p:pic>
        <p:nvPicPr>
          <p:cNvPr id="26634" name="Picture 10" descr="현금 돈 달러 - Pixabay의 무료 이미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7680" y="2377333"/>
            <a:ext cx="3326290" cy="2217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76958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878DDDD-94CF-43A8-AB24-A55CB7DAD6B1}"/>
              </a:ext>
            </a:extLst>
          </p:cNvPr>
          <p:cNvGrpSpPr/>
          <p:nvPr/>
        </p:nvGrpSpPr>
        <p:grpSpPr>
          <a:xfrm>
            <a:off x="604680" y="2192020"/>
            <a:ext cx="11117147" cy="2473960"/>
            <a:chOff x="604680" y="2192020"/>
            <a:chExt cx="11117147" cy="2473960"/>
          </a:xfrm>
        </p:grpSpPr>
        <p:sp>
          <p:nvSpPr>
            <p:cNvPr id="3" name="양쪽 대괄호 2">
              <a:extLst>
                <a:ext uri="{FF2B5EF4-FFF2-40B4-BE49-F238E27FC236}">
                  <a16:creationId xmlns:a16="http://schemas.microsoft.com/office/drawing/2014/main" xmlns="" id="{32A1AEA8-F722-43F0-8B19-FC491D6ACBF3}"/>
                </a:ext>
              </a:extLst>
            </p:cNvPr>
            <p:cNvSpPr/>
            <p:nvPr/>
          </p:nvSpPr>
          <p:spPr>
            <a:xfrm>
              <a:off x="868680" y="2192020"/>
              <a:ext cx="10454640" cy="247396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FB8AACF-0652-4D07-A623-3ED29B227CD9}"/>
                </a:ext>
              </a:extLst>
            </p:cNvPr>
            <p:cNvSpPr txBox="1"/>
            <p:nvPr/>
          </p:nvSpPr>
          <p:spPr>
            <a:xfrm>
              <a:off x="604680" y="2704292"/>
              <a:ext cx="11117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 smtClean="0">
                  <a:solidFill>
                    <a:schemeClr val="bg1"/>
                  </a:solidFill>
                </a:rPr>
                <a:t>그렇다면</a:t>
              </a:r>
              <a:r>
                <a:rPr lang="en-US" altLang="ko-KR" sz="4800" dirty="0" smtClean="0">
                  <a:solidFill>
                    <a:schemeClr val="bg1"/>
                  </a:solidFill>
                </a:rPr>
                <a:t>…</a:t>
              </a:r>
              <a:r>
                <a:rPr lang="ko-KR" altLang="en-US" sz="4800" dirty="0" smtClean="0">
                  <a:solidFill>
                    <a:schemeClr val="bg1"/>
                  </a:solidFill>
                </a:rPr>
                <a:t>사무실 레코드 회사</a:t>
              </a:r>
              <a:r>
                <a:rPr lang="ko-KR" altLang="en-US" sz="4800" dirty="0" smtClean="0">
                  <a:solidFill>
                    <a:schemeClr val="bg1"/>
                  </a:solidFill>
                </a:rPr>
                <a:t>와</a:t>
              </a:r>
              <a:endParaRPr lang="en-US" altLang="ko-KR" sz="4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480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4800" dirty="0" smtClean="0">
                  <a:solidFill>
                    <a:schemeClr val="bg1"/>
                  </a:solidFill>
                </a:rPr>
                <a:t>라벨이란</a:t>
              </a:r>
              <a:r>
                <a:rPr lang="en-US" altLang="ko-KR" sz="4800" dirty="0" smtClean="0">
                  <a:solidFill>
                    <a:schemeClr val="bg1"/>
                  </a:solidFill>
                </a:rPr>
                <a:t>? </a:t>
              </a:r>
              <a:r>
                <a:rPr lang="ko-KR" altLang="en-US" sz="4800" dirty="0" smtClean="0">
                  <a:solidFill>
                    <a:schemeClr val="bg1"/>
                  </a:solidFill>
                </a:rPr>
                <a:t>그리고 그 차이는</a:t>
              </a:r>
              <a:r>
                <a:rPr lang="en-US" altLang="ko-KR" sz="4800" dirty="0" smtClean="0">
                  <a:solidFill>
                    <a:schemeClr val="bg1"/>
                  </a:solidFill>
                </a:rPr>
                <a:t>?</a:t>
              </a:r>
              <a:endParaRPr lang="ko-KR" alt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5878DDDD-94CF-43A8-AB24-A55CB7DAD6B1}"/>
              </a:ext>
            </a:extLst>
          </p:cNvPr>
          <p:cNvGrpSpPr/>
          <p:nvPr/>
        </p:nvGrpSpPr>
        <p:grpSpPr>
          <a:xfrm>
            <a:off x="601444" y="2188681"/>
            <a:ext cx="11117147" cy="2473960"/>
            <a:chOff x="604680" y="2192020"/>
            <a:chExt cx="11117147" cy="2473960"/>
          </a:xfrm>
        </p:grpSpPr>
        <p:sp>
          <p:nvSpPr>
            <p:cNvPr id="7" name="양쪽 대괄호 6">
              <a:extLst>
                <a:ext uri="{FF2B5EF4-FFF2-40B4-BE49-F238E27FC236}">
                  <a16:creationId xmlns:a16="http://schemas.microsoft.com/office/drawing/2014/main" xmlns="" id="{32A1AEA8-F722-43F0-8B19-FC491D6ACBF3}"/>
                </a:ext>
              </a:extLst>
            </p:cNvPr>
            <p:cNvSpPr/>
            <p:nvPr/>
          </p:nvSpPr>
          <p:spPr>
            <a:xfrm>
              <a:off x="868680" y="2192020"/>
              <a:ext cx="10454640" cy="2473960"/>
            </a:xfrm>
            <a:prstGeom prst="bracketPair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FB8AACF-0652-4D07-A623-3ED29B227CD9}"/>
                </a:ext>
              </a:extLst>
            </p:cNvPr>
            <p:cNvSpPr txBox="1"/>
            <p:nvPr/>
          </p:nvSpPr>
          <p:spPr>
            <a:xfrm>
              <a:off x="604680" y="2908580"/>
              <a:ext cx="11117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 smtClean="0">
                  <a:solidFill>
                    <a:schemeClr val="bg1"/>
                  </a:solidFill>
                </a:rPr>
                <a:t>관련 영상을 시청해볼까요</a:t>
              </a:r>
              <a:r>
                <a:rPr lang="en-US" altLang="ko-KR" sz="4800" dirty="0" smtClean="0">
                  <a:solidFill>
                    <a:schemeClr val="bg1"/>
                  </a:solidFill>
                </a:rPr>
                <a:t>??</a:t>
              </a:r>
              <a:endParaRPr lang="ko-KR" altLang="en-US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Picture 2" descr="레코드판(LP 레코드) 투명 이미지 다운로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085" y="4309350"/>
            <a:ext cx="2461098" cy="24610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16771" y="6420258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사진을 클릭하여 링크로 이동하기 →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880849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CBBDACB-0C52-458D-A6E9-9D4D09DD8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6" b="78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578" name="Picture 2" descr="벼랑 끝에 선 소니, 도쿄 '소니시티 오사키' 매각 - beSUCCESS"/>
          <p:cNvPicPr>
            <a:picLocks noChangeAspect="1" noChangeArrowheads="1"/>
          </p:cNvPicPr>
          <p:nvPr/>
        </p:nvPicPr>
        <p:blipFill>
          <a:blip r:embed="rId3" cstate="print"/>
          <a:srcRect t="17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6CB478BC-23FB-4EA9-8F28-CDE4FF7C7CD1}"/>
              </a:ext>
            </a:extLst>
          </p:cNvPr>
          <p:cNvGrpSpPr/>
          <p:nvPr/>
        </p:nvGrpSpPr>
        <p:grpSpPr>
          <a:xfrm>
            <a:off x="-572432" y="3465512"/>
            <a:ext cx="6691255" cy="3001327"/>
            <a:chOff x="-572432" y="3465512"/>
            <a:chExt cx="6691255" cy="300132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3FE28A37-4667-4ABC-99F2-A39EA9EF68F0}"/>
                </a:ext>
              </a:extLst>
            </p:cNvPr>
            <p:cNvSpPr/>
            <p:nvPr/>
          </p:nvSpPr>
          <p:spPr>
            <a:xfrm>
              <a:off x="426720" y="3465512"/>
              <a:ext cx="5669280" cy="300132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667BF3E3-F42F-4761-8D39-E67912A52438}"/>
                </a:ext>
              </a:extLst>
            </p:cNvPr>
            <p:cNvGrpSpPr/>
            <p:nvPr/>
          </p:nvGrpSpPr>
          <p:grpSpPr>
            <a:xfrm>
              <a:off x="-572432" y="3708260"/>
              <a:ext cx="6691255" cy="2217172"/>
              <a:chOff x="1024746" y="2021840"/>
              <a:chExt cx="9111303" cy="301906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7C2DF40-F059-4C5A-845B-22A41B693565}"/>
                  </a:ext>
                </a:extLst>
              </p:cNvPr>
              <p:cNvSpPr txBox="1"/>
              <p:nvPr/>
            </p:nvSpPr>
            <p:spPr>
              <a:xfrm>
                <a:off x="2700072" y="2021840"/>
                <a:ext cx="1881982" cy="712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</a:rPr>
                  <a:t>Part 2, </a:t>
                </a:r>
                <a:endParaRPr lang="ko-KR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D567853-BF0A-4002-9700-20541149E58E}"/>
                  </a:ext>
                </a:extLst>
              </p:cNvPr>
              <p:cNvSpPr txBox="1"/>
              <p:nvPr/>
            </p:nvSpPr>
            <p:spPr>
              <a:xfrm>
                <a:off x="1024746" y="2903541"/>
                <a:ext cx="9111303" cy="2137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일본에 존재하는</a:t>
                </a:r>
                <a:endParaRPr lang="en-US" altLang="ko-KR" sz="4800" b="1" dirty="0" smtClean="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4800" b="1" dirty="0" smtClean="0">
                    <a:solidFill>
                      <a:schemeClr val="bg1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           </a:t>
                </a:r>
                <a:r>
                  <a:rPr lang="ko-KR" altLang="en-US" sz="4800" b="1" dirty="0" smtClean="0">
                    <a:solidFill>
                      <a:srgbClr val="FFC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다양한 음반사</a:t>
                </a:r>
                <a:endParaRPr lang="en-US" altLang="ko-KR" sz="4800" b="1" dirty="0" smtClean="0">
                  <a:solidFill>
                    <a:srgbClr val="FFC000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4664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xmlns="" id="{91783D2F-737E-4797-9853-8C85BE37E236}"/>
              </a:ext>
            </a:extLst>
          </p:cNvPr>
          <p:cNvCxnSpPr/>
          <p:nvPr/>
        </p:nvCxnSpPr>
        <p:spPr>
          <a:xfrm>
            <a:off x="0" y="9753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DC96B8-21F1-4CA5-82F2-62149BA3A81F}"/>
              </a:ext>
            </a:extLst>
          </p:cNvPr>
          <p:cNvSpPr txBox="1"/>
          <p:nvPr/>
        </p:nvSpPr>
        <p:spPr>
          <a:xfrm>
            <a:off x="162560" y="159116"/>
            <a:ext cx="84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ko-KR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7F7E7FD-5B2C-4C7B-B498-C80630F33F53}"/>
              </a:ext>
            </a:extLst>
          </p:cNvPr>
          <p:cNvGrpSpPr/>
          <p:nvPr/>
        </p:nvGrpSpPr>
        <p:grpSpPr>
          <a:xfrm>
            <a:off x="273580" y="1828792"/>
            <a:ext cx="2690087" cy="3726059"/>
            <a:chOff x="989354" y="1453051"/>
            <a:chExt cx="3002665" cy="416168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xmlns="" id="{75EEF698-CD8D-4DBD-B915-DFB00393B1DE}"/>
                </a:ext>
              </a:extLst>
            </p:cNvPr>
            <p:cNvSpPr/>
            <p:nvPr/>
          </p:nvSpPr>
          <p:spPr>
            <a:xfrm>
              <a:off x="989354" y="1453051"/>
              <a:ext cx="3002665" cy="3002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xmlns="" id="{B1752E51-387D-4A9A-8CE1-B506ED786885}"/>
                </a:ext>
              </a:extLst>
            </p:cNvPr>
            <p:cNvCxnSpPr/>
            <p:nvPr/>
          </p:nvCxnSpPr>
          <p:spPr>
            <a:xfrm>
              <a:off x="2123656" y="561474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A182F30D-2013-4BCB-8FAA-E343BB5ECE85}"/>
              </a:ext>
            </a:extLst>
          </p:cNvPr>
          <p:cNvGrpSpPr/>
          <p:nvPr/>
        </p:nvGrpSpPr>
        <p:grpSpPr>
          <a:xfrm>
            <a:off x="3287945" y="1867704"/>
            <a:ext cx="2690087" cy="3726059"/>
            <a:chOff x="989354" y="1453051"/>
            <a:chExt cx="3002665" cy="4161689"/>
          </a:xfrm>
        </p:grpSpPr>
        <p:sp>
          <p:nvSpPr>
            <p:cNvPr id="58" name="타원 57">
              <a:extLst>
                <a:ext uri="{FF2B5EF4-FFF2-40B4-BE49-F238E27FC236}">
                  <a16:creationId xmlns:a16="http://schemas.microsoft.com/office/drawing/2014/main" xmlns="" id="{E5F1E685-8436-427F-B992-440FCA90FAF9}"/>
                </a:ext>
              </a:extLst>
            </p:cNvPr>
            <p:cNvSpPr/>
            <p:nvPr/>
          </p:nvSpPr>
          <p:spPr>
            <a:xfrm>
              <a:off x="989354" y="1453051"/>
              <a:ext cx="3002665" cy="3002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xmlns="" id="{CC27E663-EF1D-4186-9145-3AFFBB30E9F6}"/>
                </a:ext>
              </a:extLst>
            </p:cNvPr>
            <p:cNvCxnSpPr/>
            <p:nvPr/>
          </p:nvCxnSpPr>
          <p:spPr>
            <a:xfrm>
              <a:off x="2123656" y="561474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2CF67FE0-41F0-4D39-9EFE-3DBD0B9AA29F}"/>
              </a:ext>
            </a:extLst>
          </p:cNvPr>
          <p:cNvGrpSpPr/>
          <p:nvPr/>
        </p:nvGrpSpPr>
        <p:grpSpPr>
          <a:xfrm>
            <a:off x="6360678" y="1896888"/>
            <a:ext cx="2690087" cy="3726059"/>
            <a:chOff x="989354" y="1453051"/>
            <a:chExt cx="3002665" cy="4161689"/>
          </a:xfrm>
        </p:grpSpPr>
        <p:sp>
          <p:nvSpPr>
            <p:cNvPr id="62" name="타원 61">
              <a:extLst>
                <a:ext uri="{FF2B5EF4-FFF2-40B4-BE49-F238E27FC236}">
                  <a16:creationId xmlns:a16="http://schemas.microsoft.com/office/drawing/2014/main" xmlns="" id="{17EE3430-1A2E-47B2-A04C-314FFE5D238B}"/>
                </a:ext>
              </a:extLst>
            </p:cNvPr>
            <p:cNvSpPr/>
            <p:nvPr/>
          </p:nvSpPr>
          <p:spPr>
            <a:xfrm>
              <a:off x="989354" y="1453051"/>
              <a:ext cx="3002665" cy="3002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xmlns="" id="{6F8181C3-65EF-4C06-8767-F8278DD98B22}"/>
                </a:ext>
              </a:extLst>
            </p:cNvPr>
            <p:cNvCxnSpPr/>
            <p:nvPr/>
          </p:nvCxnSpPr>
          <p:spPr>
            <a:xfrm>
              <a:off x="2123656" y="561474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/>
          <p:cNvSpPr/>
          <p:nvPr/>
        </p:nvSpPr>
        <p:spPr>
          <a:xfrm>
            <a:off x="9641150" y="6454066"/>
            <a:ext cx="2550850" cy="221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445854" y="6383045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</a:rPr>
              <a:t>일본의 다양한 음반사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Lantis web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76" y="2415862"/>
            <a:ext cx="2587557" cy="1358467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E4E03B-DC2B-4AB1-AA88-841F77488FB8}"/>
              </a:ext>
            </a:extLst>
          </p:cNvPr>
          <p:cNvSpPr txBox="1"/>
          <p:nvPr/>
        </p:nvSpPr>
        <p:spPr>
          <a:xfrm flipH="1">
            <a:off x="1005839" y="174504"/>
            <a:ext cx="674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음반사 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(4</a:t>
            </a:r>
            <a:r>
              <a:rPr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군데</a:t>
            </a:r>
            <a:r>
              <a: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4582" name="Picture 6" descr="ポニーキャニオン - PONY 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097" y="2364469"/>
            <a:ext cx="1718892" cy="1718893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9947B7-9F0D-41A6-9B76-D0D6448A2F7A}"/>
              </a:ext>
            </a:extLst>
          </p:cNvPr>
          <p:cNvSpPr txBox="1"/>
          <p:nvPr/>
        </p:nvSpPr>
        <p:spPr>
          <a:xfrm flipH="1">
            <a:off x="568257" y="4962739"/>
            <a:ext cx="209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ランティス</a:t>
            </a:r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란티스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E92F5C-3407-4A1D-926D-1D7CB6288FFB}"/>
              </a:ext>
            </a:extLst>
          </p:cNvPr>
          <p:cNvSpPr txBox="1"/>
          <p:nvPr/>
        </p:nvSpPr>
        <p:spPr>
          <a:xfrm flipH="1">
            <a:off x="3553435" y="4953025"/>
            <a:ext cx="209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エイベックス</a:t>
            </a:r>
            <a:endParaRPr lang="ja-JP" altLang="en-US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에이벡스)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67EA438-5C8B-44AA-8AC6-E58944798855}"/>
              </a:ext>
            </a:extLst>
          </p:cNvPr>
          <p:cNvSpPr txBox="1"/>
          <p:nvPr/>
        </p:nvSpPr>
        <p:spPr>
          <a:xfrm flipH="1">
            <a:off x="6635896" y="4962753"/>
            <a:ext cx="209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ポニーキャニオン</a:t>
            </a:r>
            <a:endParaRPr lang="en-US" altLang="ja-JP" dirty="0" smtClean="0"/>
          </a:p>
          <a:p>
            <a:pPr algn="ctr"/>
            <a:r>
              <a:rPr lang="en-US" altLang="ja-JP" sz="1200" dirty="0" smtClean="0"/>
              <a:t>(</a:t>
            </a:r>
            <a:r>
              <a:rPr lang="ko-KR" altLang="en-US" sz="1200" dirty="0" smtClean="0"/>
              <a:t>포니캐년</a:t>
            </a:r>
            <a:r>
              <a:rPr lang="en-US" altLang="ko-KR" sz="1200" dirty="0" smtClean="0"/>
              <a:t>)</a:t>
            </a:r>
            <a:endParaRPr lang="en-US" altLang="ja-JP" sz="1200" dirty="0" smtClean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2CF67FE0-41F0-4D39-9EFE-3DBD0B9AA29F}"/>
              </a:ext>
            </a:extLst>
          </p:cNvPr>
          <p:cNvGrpSpPr/>
          <p:nvPr/>
        </p:nvGrpSpPr>
        <p:grpSpPr>
          <a:xfrm>
            <a:off x="9382838" y="1893640"/>
            <a:ext cx="2690087" cy="3726059"/>
            <a:chOff x="989354" y="1453051"/>
            <a:chExt cx="3002665" cy="4161689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xmlns="" id="{17EE3430-1A2E-47B2-A04C-314FFE5D238B}"/>
                </a:ext>
              </a:extLst>
            </p:cNvPr>
            <p:cNvSpPr/>
            <p:nvPr/>
          </p:nvSpPr>
          <p:spPr>
            <a:xfrm>
              <a:off x="989354" y="1453051"/>
              <a:ext cx="3002665" cy="3002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xmlns="" id="{6F8181C3-65EF-4C06-8767-F8278DD98B22}"/>
                </a:ext>
              </a:extLst>
            </p:cNvPr>
            <p:cNvCxnSpPr/>
            <p:nvPr/>
          </p:nvCxnSpPr>
          <p:spPr>
            <a:xfrm>
              <a:off x="2123656" y="5614740"/>
              <a:ext cx="73406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67EA438-5C8B-44AA-8AC6-E58944798855}"/>
              </a:ext>
            </a:extLst>
          </p:cNvPr>
          <p:cNvSpPr txBox="1"/>
          <p:nvPr/>
        </p:nvSpPr>
        <p:spPr>
          <a:xfrm flipH="1">
            <a:off x="9338556" y="4706589"/>
            <a:ext cx="28242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ソニー・ミュージックエンタテインメント 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日本</a:t>
            </a:r>
            <a:r>
              <a:rPr lang="en-US" altLang="ja-JP" dirty="0" smtClean="0"/>
              <a:t>)</a:t>
            </a:r>
          </a:p>
          <a:p>
            <a:pPr algn="ctr"/>
            <a:r>
              <a:rPr lang="ko-KR" altLang="en-US" sz="1200" dirty="0" smtClean="0"/>
              <a:t>소니 뮤직 엔터테인먼트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일본</a:t>
            </a:r>
            <a:r>
              <a:rPr lang="en-US" altLang="ko-KR" sz="1200" dirty="0" smtClean="0"/>
              <a:t>)</a:t>
            </a:r>
          </a:p>
        </p:txBody>
      </p:sp>
      <p:pic>
        <p:nvPicPr>
          <p:cNvPr id="24584" name="Picture 8" descr="株式会社ソニー・ミュージックマーケティング｜ソニーミュージックグループ コーポレートサイ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4722" y="2081724"/>
            <a:ext cx="3039892" cy="2581478"/>
          </a:xfrm>
          <a:prstGeom prst="rect">
            <a:avLst/>
          </a:prstGeom>
          <a:noFill/>
        </p:spPr>
      </p:pic>
      <p:pic>
        <p:nvPicPr>
          <p:cNvPr id="28676" name="Picture 4" descr="エイベックス・ポータル - avex por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4786" y="2515579"/>
            <a:ext cx="1866900" cy="1371601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2889125" y="2626314"/>
            <a:ext cx="6634264" cy="19359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052574" y="2636042"/>
            <a:ext cx="8432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이 외에도 일본에는 굉장히 </a:t>
            </a:r>
            <a:endParaRPr lang="en-US" altLang="ko-KR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다양한 종류의</a:t>
            </a: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음반사들이 </a:t>
            </a:r>
            <a:endParaRPr lang="en-US" altLang="ko-KR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존재합니다</a:t>
            </a: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73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5" grpId="0"/>
      <p:bldP spid="30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대괄호 1">
            <a:extLst>
              <a:ext uri="{FF2B5EF4-FFF2-40B4-BE49-F238E27FC236}">
                <a16:creationId xmlns:a16="http://schemas.microsoft.com/office/drawing/2014/main" xmlns="" id="{53DFF27B-300D-4596-BBA5-E7B54BF8696E}"/>
              </a:ext>
            </a:extLst>
          </p:cNvPr>
          <p:cNvSpPr/>
          <p:nvPr/>
        </p:nvSpPr>
        <p:spPr>
          <a:xfrm>
            <a:off x="868680" y="2192020"/>
            <a:ext cx="10454640" cy="2473960"/>
          </a:xfrm>
          <a:prstGeom prst="bracketPair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22934" y="2587557"/>
            <a:ext cx="993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그렇다면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일본에 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현존하는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음반사의 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개수는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919" y="2817778"/>
            <a:ext cx="4186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대략 </a:t>
            </a:r>
            <a:r>
              <a:rPr lang="en-US" altLang="ko-K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57</a:t>
            </a:r>
            <a:r>
              <a:rPr lang="ko-KR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개</a:t>
            </a:r>
            <a:endParaRPr lang="ko-KR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24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클래식블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B80"/>
      </a:accent1>
      <a:accent2>
        <a:srgbClr val="1282B0"/>
      </a:accent2>
      <a:accent3>
        <a:srgbClr val="C5C2B3"/>
      </a:accent3>
      <a:accent4>
        <a:srgbClr val="BEAD75"/>
      </a:accent4>
      <a:accent5>
        <a:srgbClr val="3371AE"/>
      </a:accent5>
      <a:accent6>
        <a:srgbClr val="5F8BC8"/>
      </a:accent6>
      <a:hlink>
        <a:srgbClr val="323F4F"/>
      </a:hlink>
      <a:folHlink>
        <a:srgbClr val="323F4F"/>
      </a:folHlink>
    </a:clrScheme>
    <a:fontScheme name="나눔스퀘어">
      <a:majorFont>
        <a:latin typeface="Arial"/>
        <a:ea typeface="나눔스퀘어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951</Words>
  <Application>Microsoft Office PowerPoint</Application>
  <PresentationFormat>사용자 지정</PresentationFormat>
  <Paragraphs>285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helen3131@outlook.kr</cp:lastModifiedBy>
  <cp:revision>338</cp:revision>
  <dcterms:created xsi:type="dcterms:W3CDTF">2019-12-23T00:32:35Z</dcterms:created>
  <dcterms:modified xsi:type="dcterms:W3CDTF">2021-03-30T20:41:03Z</dcterms:modified>
</cp:coreProperties>
</file>