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99C2-2283-4B3B-A628-E94008D78E5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BD1E9AC-146E-4718-A9EA-AB4941D598D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07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99C2-2283-4B3B-A628-E94008D78E5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E9AC-146E-4718-A9EA-AB4941D598D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0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99C2-2283-4B3B-A628-E94008D78E5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E9AC-146E-4718-A9EA-AB4941D598D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7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99C2-2283-4B3B-A628-E94008D78E5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E9AC-146E-4718-A9EA-AB4941D598D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98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99C2-2283-4B3B-A628-E94008D78E5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E9AC-146E-4718-A9EA-AB4941D598D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3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99C2-2283-4B3B-A628-E94008D78E5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E9AC-146E-4718-A9EA-AB4941D598D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99C2-2283-4B3B-A628-E94008D78E5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E9AC-146E-4718-A9EA-AB4941D598D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34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99C2-2283-4B3B-A628-E94008D78E5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E9AC-146E-4718-A9EA-AB4941D598D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58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99C2-2283-4B3B-A628-E94008D78E5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E9AC-146E-4718-A9EA-AB4941D59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6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99C2-2283-4B3B-A628-E94008D78E5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E9AC-146E-4718-A9EA-AB4941D598D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0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D7999C2-2283-4B3B-A628-E94008D78E5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E9AC-146E-4718-A9EA-AB4941D598D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56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99C2-2283-4B3B-A628-E94008D78E5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BD1E9AC-146E-4718-A9EA-AB4941D598D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28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3AA2CD-D0A0-4C51-961B-21B22E1AA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0342" y="164879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ko-KR" altLang="en-US" sz="3600" dirty="0">
                <a:solidFill>
                  <a:srgbClr val="080808"/>
                </a:solidFill>
              </a:rPr>
              <a:t>일본의 도시의 관광지와 </a:t>
            </a:r>
            <a:br>
              <a:rPr lang="en-US" altLang="ko-KR" sz="3600" dirty="0">
                <a:solidFill>
                  <a:srgbClr val="080808"/>
                </a:solidFill>
              </a:rPr>
            </a:br>
            <a:r>
              <a:rPr lang="en-US" altLang="ko-KR" sz="3600" dirty="0">
                <a:solidFill>
                  <a:srgbClr val="080808"/>
                </a:solidFill>
              </a:rPr>
              <a:t>              </a:t>
            </a:r>
            <a:r>
              <a:rPr lang="ko-KR" altLang="en-US" sz="3600" dirty="0">
                <a:solidFill>
                  <a:srgbClr val="080808"/>
                </a:solidFill>
              </a:rPr>
              <a:t>주요거리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F0983F6-31FE-477A-ABDD-F6A2EEEB9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5858" y="3952875"/>
            <a:ext cx="2951767" cy="809625"/>
          </a:xfrm>
          <a:noFill/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080808"/>
                </a:solidFill>
              </a:rPr>
              <a:t>22101614 </a:t>
            </a:r>
            <a:r>
              <a:rPr lang="ko-KR" altLang="en-US" sz="2000" dirty="0">
                <a:solidFill>
                  <a:srgbClr val="080808"/>
                </a:solidFill>
              </a:rPr>
              <a:t>송상현</a:t>
            </a:r>
          </a:p>
        </p:txBody>
      </p:sp>
    </p:spTree>
    <p:extLst>
      <p:ext uri="{BB962C8B-B14F-4D97-AF65-F5344CB8AC3E}">
        <p14:creationId xmlns:p14="http://schemas.microsoft.com/office/powerpoint/2010/main" val="27720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EF20739-B13B-4667-BFD8-DB57E293A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D564F79-B3BC-4C59-A7B3-6AFD58BD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900" y="867037"/>
            <a:ext cx="3676650" cy="1049235"/>
          </a:xfrm>
        </p:spPr>
        <p:txBody>
          <a:bodyPr>
            <a:noAutofit/>
          </a:bodyPr>
          <a:lstStyle/>
          <a:p>
            <a:r>
              <a:rPr lang="ko-KR" altLang="en-US" sz="5400" dirty="0" err="1">
                <a:solidFill>
                  <a:srgbClr val="00B0F0"/>
                </a:solidFill>
              </a:rPr>
              <a:t>아키하바라</a:t>
            </a:r>
            <a:endParaRPr lang="ko-KR" altLang="en-US" sz="5400" dirty="0">
              <a:solidFill>
                <a:srgbClr val="00B0F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178EBC-493F-4251-80CD-7EA8A6CF5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2015732"/>
            <a:ext cx="11430000" cy="4508893"/>
          </a:xfrm>
        </p:spPr>
        <p:txBody>
          <a:bodyPr>
            <a:normAutofit/>
          </a:bodyPr>
          <a:lstStyle/>
          <a:p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일본 도쿄도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지요다구의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아키하바라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역 주변을 지칭하는 지명이다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제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2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차 세계 대전 전후 가전제품 상점 및 암시장의 발달로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아키하바라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전자상가가 형성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en-US" altLang="ko-KR" sz="2800" dirty="0">
              <a:solidFill>
                <a:srgbClr val="92D050"/>
              </a:solidFill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일본의 고도 경제 성장과 함께 전자기기와 하드웨어 및 소프트웨어를 취급하는 상점이 늘어선 세계 최대의 전자상가로 발전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현재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아키하바라는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오타쿠 문화의 중심지이자 비디오 게임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애니메이션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만화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컴퓨터 관련 상품들의 상점가로 유명하다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en-US" sz="2800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18028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35FCFF9-C262-4521-8145-96AE9CD71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9E8133B-E792-4395-A989-94A20FDC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/>
              <a:t>                   </a:t>
            </a:r>
            <a:r>
              <a:rPr lang="ko-KR" altLang="en-US" sz="5400" dirty="0" err="1"/>
              <a:t>우에노</a:t>
            </a:r>
            <a:r>
              <a:rPr lang="ko-KR" altLang="en-US" sz="5400" dirty="0"/>
              <a:t>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EE2A09-8F82-45FB-833D-AC8BEDE77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2015732"/>
            <a:ext cx="11753850" cy="4651768"/>
          </a:xfrm>
        </p:spPr>
        <p:txBody>
          <a:bodyPr>
            <a:noAutofit/>
          </a:bodyPr>
          <a:lstStyle/>
          <a:p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도쿄도의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다이토구에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있는 지구로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우에노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역과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우에노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공원으로 잘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알려져있다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</a:p>
          <a:p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우에노는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또한 도쿄 제일의 문화 중심지로 도쿄 국립 박물관과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국립서양미술관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국립과학박물관과 주요 공립 콘서트 홀이 있다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  <a:endParaRPr lang="en-US" altLang="ko-KR" sz="2800" dirty="0">
              <a:solidFill>
                <a:srgbClr val="92D050"/>
              </a:solidFill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우에노는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역사적으로 도쿄의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시타마치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지구의 일부로써 귀족과 부유한 상인들이 살기 보다는 노동자 계급 지역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우에노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공원과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우에노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역은 도쿄의 노숙자들이 많은 곳</a:t>
            </a:r>
            <a:r>
              <a:rPr lang="en-US" altLang="ko-KR" sz="2800" dirty="0">
                <a:solidFill>
                  <a:srgbClr val="92D050"/>
                </a:solidFill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en-US" sz="2800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65649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D72A53A-7153-4E6A-88A0-587253B4F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C837C28-E649-49FF-ABC7-AB5CB80B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325" y="867037"/>
            <a:ext cx="3733800" cy="1049235"/>
          </a:xfrm>
        </p:spPr>
        <p:txBody>
          <a:bodyPr>
            <a:noAutofit/>
          </a:bodyPr>
          <a:lstStyle/>
          <a:p>
            <a:r>
              <a:rPr lang="ko-KR" altLang="en-US" sz="5400" dirty="0">
                <a:solidFill>
                  <a:srgbClr val="00B0F0"/>
                </a:solidFill>
              </a:rPr>
              <a:t>이케부쿠로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9E7BD1-409E-40B5-8057-C3DDCFEDD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015732"/>
            <a:ext cx="11887199" cy="4546993"/>
          </a:xfrm>
        </p:spPr>
        <p:txBody>
          <a:bodyPr/>
          <a:lstStyle/>
          <a:p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도쿄도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도시마구에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속하는 중심가로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도쿄의 대단위 상업 중심 지역 가운데 하나이며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도시마구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구청이 위치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이케부쿠로 역을 중심으로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선샤인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시티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세이부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백화점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로프트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파르코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등 여러 개의 대형 백화점이 있다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이케부쿠로의 중심에는 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cs typeface="맑은 고딕" panose="020B0503020000020004" pitchFamily="50" charset="-127"/>
              </a:rPr>
              <a:t>JR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동일본 및 지하철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세이부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이케부쿠로 선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도부 도조 선이 교차하는 이케부쿠로 역이 있다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도쿄 서북쪽에 거주하는 직장인들의 출근길로 많이 이용되며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일본에서 가장 붐비는 지하철 역 및 신주쿠 역에 이어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2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번째로 붐비는 전철역이기도 하다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ko-KR" sz="2400" dirty="0">
              <a:solidFill>
                <a:srgbClr val="92D050"/>
              </a:solidFill>
              <a:effectLst/>
              <a:highlight>
                <a:srgbClr val="000000"/>
              </a:highlight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069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F076355-4DDB-4A20-803E-938D648B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524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5033C71-61FE-4FFD-8DBB-AA8E2D64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739" y="867037"/>
            <a:ext cx="3158521" cy="1049235"/>
          </a:xfrm>
        </p:spPr>
        <p:txBody>
          <a:bodyPr>
            <a:noAutofit/>
          </a:bodyPr>
          <a:lstStyle/>
          <a:p>
            <a:r>
              <a:rPr lang="ko-KR" altLang="en-US" sz="5400" dirty="0" err="1">
                <a:solidFill>
                  <a:srgbClr val="00B0F0"/>
                </a:solidFill>
              </a:rPr>
              <a:t>오다이바</a:t>
            </a:r>
            <a:endParaRPr lang="ko-KR" altLang="en-US" sz="5400" dirty="0">
              <a:solidFill>
                <a:srgbClr val="00B0F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B22488-4708-4FC5-8446-F3702603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2015732"/>
            <a:ext cx="11972925" cy="4585093"/>
          </a:xfrm>
        </p:spPr>
        <p:txBody>
          <a:bodyPr/>
          <a:lstStyle/>
          <a:p>
            <a:r>
              <a:rPr lang="ko-KR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일본 도쿄도 </a:t>
            </a:r>
            <a:r>
              <a:rPr lang="ko-KR" altLang="ko-KR" sz="32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미나토구</a:t>
            </a:r>
            <a:r>
              <a:rPr lang="ko-KR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32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다이바에</a:t>
            </a:r>
            <a:r>
              <a:rPr lang="ko-KR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있는 지역으로 상업</a:t>
            </a:r>
            <a:r>
              <a:rPr lang="en-US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레저 및 주거 복합 신도시이다</a:t>
            </a:r>
            <a:r>
              <a:rPr lang="en-US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32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오다이바의</a:t>
            </a:r>
            <a:r>
              <a:rPr lang="ko-KR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주요 볼거리는 주요 볼거리는 후지</a:t>
            </a:r>
            <a:r>
              <a:rPr lang="en-US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TV</a:t>
            </a:r>
            <a:r>
              <a:rPr lang="ko-KR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스튜디오</a:t>
            </a:r>
            <a:r>
              <a:rPr lang="en-US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도쿄도심과 </a:t>
            </a:r>
            <a:r>
              <a:rPr lang="ko-KR" altLang="ko-KR" sz="32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오다이바를</a:t>
            </a:r>
            <a:r>
              <a:rPr lang="ko-KR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연결하는 레인보우 </a:t>
            </a:r>
            <a:r>
              <a:rPr lang="ko-KR" altLang="ko-KR" sz="32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브릿지</a:t>
            </a:r>
            <a:r>
              <a:rPr lang="en-US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자유의 여신상</a:t>
            </a:r>
            <a:r>
              <a:rPr lang="en-US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도쿄국제박람회센터</a:t>
            </a:r>
            <a:r>
              <a:rPr lang="en-US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'</a:t>
            </a:r>
            <a:r>
              <a:rPr lang="ko-KR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도쿄 빅 사이트</a:t>
            </a:r>
            <a:r>
              <a:rPr lang="en-US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아쿠아</a:t>
            </a:r>
            <a:r>
              <a:rPr lang="en-US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/</a:t>
            </a:r>
            <a:r>
              <a:rPr lang="ko-KR" altLang="ko-KR" sz="32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다이버시티쇼핑센터</a:t>
            </a:r>
            <a:r>
              <a:rPr lang="ko-KR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등 다양한 쇼핑몰 등이 있다</a:t>
            </a:r>
            <a:r>
              <a:rPr lang="en-US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  <a:endParaRPr lang="en-US" altLang="ko-KR" sz="3200" dirty="0">
              <a:solidFill>
                <a:srgbClr val="92D050"/>
              </a:solidFill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또한</a:t>
            </a:r>
            <a:r>
              <a:rPr lang="en-US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32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오에도온센모노가타리라는</a:t>
            </a:r>
            <a:r>
              <a:rPr lang="ko-KR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대형 온천시설도 있다</a:t>
            </a:r>
            <a:r>
              <a:rPr lang="en-US" altLang="ko-KR" sz="32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ko-KR" sz="3200" dirty="0">
              <a:solidFill>
                <a:srgbClr val="92D050"/>
              </a:solidFill>
              <a:effectLst/>
              <a:highlight>
                <a:srgbClr val="000000"/>
              </a:highlight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2791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세로 제목 3">
            <a:extLst>
              <a:ext uri="{FF2B5EF4-FFF2-40B4-BE49-F238E27FC236}">
                <a16:creationId xmlns:a16="http://schemas.microsoft.com/office/drawing/2014/main" id="{5D5DD86C-65C6-480A-A05C-3DAEF577C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7375" y="798973"/>
            <a:ext cx="828675" cy="4659889"/>
          </a:xfrm>
        </p:spPr>
        <p:txBody>
          <a:bodyPr>
            <a:noAutofit/>
          </a:bodyPr>
          <a:lstStyle/>
          <a:p>
            <a:r>
              <a:rPr lang="ko-KR" altLang="en-US" sz="5400" dirty="0"/>
              <a:t>도쿄의 관광지</a:t>
            </a:r>
          </a:p>
        </p:txBody>
      </p:sp>
      <p:sp>
        <p:nvSpPr>
          <p:cNvPr id="5" name="세로 텍스트 개체 틀 4">
            <a:extLst>
              <a:ext uri="{FF2B5EF4-FFF2-40B4-BE49-F238E27FC236}">
                <a16:creationId xmlns:a16="http://schemas.microsoft.com/office/drawing/2014/main" id="{1238C9B6-94DD-4767-8858-FDB90A5F2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81924" y="571500"/>
            <a:ext cx="1491577" cy="5343525"/>
          </a:xfrm>
        </p:spPr>
        <p:txBody>
          <a:bodyPr/>
          <a:lstStyle/>
          <a:p>
            <a:r>
              <a:rPr lang="ko-KR" altLang="en-US" dirty="0"/>
              <a:t>도쿄에는 다양한 볼거리가 많다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특히 </a:t>
            </a:r>
            <a:r>
              <a:rPr lang="ko-KR" altLang="en-US" dirty="0" err="1"/>
              <a:t>가볼만한</a:t>
            </a:r>
            <a:r>
              <a:rPr lang="ko-KR" altLang="en-US" dirty="0"/>
              <a:t> 관광지를 골라보았습니다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7838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5CD4128-F1F6-48E4-BA54-E54BAB837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C29A545-69C8-444F-B10F-4275F486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775" y="804519"/>
            <a:ext cx="3657599" cy="1049235"/>
          </a:xfrm>
        </p:spPr>
        <p:txBody>
          <a:bodyPr>
            <a:noAutofit/>
          </a:bodyPr>
          <a:lstStyle/>
          <a:p>
            <a:r>
              <a:rPr lang="ko-KR" altLang="en-US" sz="5400" dirty="0" err="1"/>
              <a:t>스카이트리</a:t>
            </a:r>
            <a:endParaRPr lang="ko-KR" altLang="en-US" sz="5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2888C5-4C1A-4BF1-8EC9-3BCD4BD1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2015732"/>
            <a:ext cx="11963400" cy="4699393"/>
          </a:xfrm>
        </p:spPr>
        <p:txBody>
          <a:bodyPr/>
          <a:lstStyle/>
          <a:p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도쿄 스카이 트리의 건설은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2003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년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12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월 일본방송협회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(NHK)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와 </a:t>
            </a:r>
            <a:r>
              <a:rPr lang="ko-KR" altLang="ko-KR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도쿄권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지역 민영 방송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5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개사가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600m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급의 새로운 전파탑을 세우기 위해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'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재경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6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사 </a:t>
            </a:r>
            <a:r>
              <a:rPr lang="ko-KR" altLang="ko-KR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신타워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추진 프로젝트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'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를 발족한 것이 계기가 되었다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전체 높이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634 m, 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탑 본체 높이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497 m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는 </a:t>
            </a:r>
            <a:r>
              <a:rPr lang="ko-KR" altLang="ko-KR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자립식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철탑으로서는 키예프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TV 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타워의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385m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를 넘어 세계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1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위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현존하는 전파탑으로서는 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KVLY-TV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탑의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628.8m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를 넘어 세계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1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위이다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원래는 약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610 m 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규모로 만들 예정이었으나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cs typeface="맑은 고딕" panose="020B0503020000020004" pitchFamily="50" charset="-127"/>
              </a:rPr>
              <a:t>2009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년 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10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월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16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일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도쿄 부근의 옛 국명인 </a:t>
            </a:r>
            <a:r>
              <a:rPr lang="ko-KR" altLang="ko-KR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무사시노쿠니와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발음을 비슷하게 위해 높이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634 m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로 건설하기로 계획을 수정하였다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스카이트리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주변에는 도쿄 </a:t>
            </a:r>
            <a:r>
              <a:rPr lang="ko-KR" altLang="ko-KR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소라마치라는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쇼핑가가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주변에 있어서 쇼핑을 하고 저녁에는 </a:t>
            </a:r>
            <a:r>
              <a:rPr lang="ko-KR" altLang="ko-KR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스카이트리에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올라가서 </a:t>
            </a:r>
            <a:r>
              <a:rPr lang="ko-KR" altLang="ko-KR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스미다강의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야경을 </a:t>
            </a:r>
            <a:r>
              <a:rPr lang="ko-KR" altLang="ko-KR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즐길수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있다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en-US" altLang="ko-KR" dirty="0">
              <a:solidFill>
                <a:srgbClr val="92D050"/>
              </a:solidFill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cs typeface="맑은 고딕" panose="020B0503020000020004" pitchFamily="50" charset="-127"/>
              </a:rPr>
              <a:t>7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월중순에서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8</a:t>
            </a:r>
            <a:r>
              <a:rPr lang="ko-KR" altLang="ko-KR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월중순쯤에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놀러가면 저녁에 </a:t>
            </a:r>
            <a:r>
              <a:rPr lang="ko-KR" altLang="ko-KR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스카이트리위에서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불꽃놀이를 </a:t>
            </a:r>
            <a:r>
              <a:rPr lang="ko-KR" altLang="ko-KR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볼수도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있다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r>
              <a:rPr lang="ko-KR" altLang="ko-KR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스카이트리에서</a:t>
            </a:r>
            <a:r>
              <a:rPr lang="ko-KR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날씨가 좋으면 후지산이 </a:t>
            </a:r>
            <a:r>
              <a:rPr lang="ko-KR" altLang="ko-KR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보인다고한다</a:t>
            </a:r>
            <a:r>
              <a:rPr lang="en-US" altLang="ko-KR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endParaRPr lang="ko-KR" altLang="en-US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549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AB75477-8415-40CD-9A0D-62D8524A8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D020DD3-3147-4016-9E14-5015FB53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0" y="867037"/>
            <a:ext cx="3095625" cy="1049235"/>
          </a:xfrm>
        </p:spPr>
        <p:txBody>
          <a:bodyPr>
            <a:noAutofit/>
          </a:bodyPr>
          <a:lstStyle/>
          <a:p>
            <a:r>
              <a:rPr lang="ko-KR" altLang="en-US" sz="5400" dirty="0"/>
              <a:t>도쿄타워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A230D7-64D1-4DC4-A87B-3378529F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5732"/>
            <a:ext cx="12191999" cy="4842268"/>
          </a:xfrm>
        </p:spPr>
        <p:txBody>
          <a:bodyPr/>
          <a:lstStyle/>
          <a:p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도쿄 타워는 본 도쿄도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미나토구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있는 탑이다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</a:p>
          <a:p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프랑스의 에펠탑을 모방하여 만들었으며 정식 명칭은 </a:t>
            </a:r>
            <a:r>
              <a:rPr lang="ko-KR" altLang="ko-KR" sz="2800" b="1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일본 전파탑이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en-US" altLang="ko-KR" sz="2800" dirty="0">
              <a:solidFill>
                <a:srgbClr val="92D050"/>
              </a:solidFill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cs typeface="맑은 고딕" panose="020B0503020000020004" pitchFamily="50" charset="-127"/>
              </a:rPr>
              <a:t>1958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년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(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쇼와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33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년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)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에 처음 건설되었다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</a:p>
          <a:p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도쿄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스카이트리가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완공된 지금은 빛이 많이 바래긴 했으나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, 50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년 넘게 도쿄의 상징으로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인식돼오던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건축물이기 때문에 아직도 일본이나 도쿄를 상징하는 랜드마크로 인식되고 있다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ko-KR" sz="2800" dirty="0">
              <a:solidFill>
                <a:srgbClr val="92D050"/>
              </a:solidFill>
              <a:effectLst/>
              <a:highlight>
                <a:srgbClr val="000000"/>
              </a:highlight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1580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E6FB980-E256-4F7A-A57B-93C89AF41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6F52B68-6E24-4913-8E1E-53DF06E8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50" y="804519"/>
            <a:ext cx="4029075" cy="1049235"/>
          </a:xfrm>
        </p:spPr>
        <p:txBody>
          <a:bodyPr>
            <a:noAutofit/>
          </a:bodyPr>
          <a:lstStyle/>
          <a:p>
            <a:r>
              <a:rPr lang="ko-KR" altLang="en-US" sz="5400" dirty="0" err="1">
                <a:solidFill>
                  <a:srgbClr val="00B0F0"/>
                </a:solidFill>
              </a:rPr>
              <a:t>카미나리몬</a:t>
            </a:r>
            <a:endParaRPr lang="ko-KR" altLang="en-US" sz="5400" dirty="0">
              <a:solidFill>
                <a:srgbClr val="00B0F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989242-15DE-4B85-A4C0-D18C4A4B3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5732"/>
            <a:ext cx="12191999" cy="4842268"/>
          </a:xfrm>
        </p:spPr>
        <p:txBody>
          <a:bodyPr>
            <a:normAutofit/>
          </a:bodyPr>
          <a:lstStyle/>
          <a:p>
            <a:r>
              <a:rPr lang="ko-KR" altLang="ko-KR" sz="2800" b="1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카미나리몬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은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센소지의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문으로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다이토구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아사쿠사에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있다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</a:p>
          <a:p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카미나리몬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오른쪽에는 바람의 신상이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왼쪽에는 천둥의 신상이 자리잡고 있다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</a:p>
          <a:p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원래의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카미나리몬은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cs typeface="맑은 고딕" panose="020B0503020000020004" pitchFamily="50" charset="-127"/>
              </a:rPr>
              <a:t>1865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년 화재로 소실되었고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현재의 문은 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1960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년에 철근 콘크리트로 재건한 것이다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  <a:endParaRPr lang="en-US" altLang="ko-KR" sz="2800" dirty="0">
              <a:solidFill>
                <a:srgbClr val="92D050"/>
              </a:solidFill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카미나리몬의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안쪽에는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센소지가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있는데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센소지는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일본 도쿄도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다이토구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아사쿠사에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있는 절로 도쿄에서 가장 큰 사찰이다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en-US" sz="2800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82870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1A39659-7294-4119-B1EC-2C75BA399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8E655F2-C368-4CDC-9F5D-97A290DF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5" y="781312"/>
            <a:ext cx="2962275" cy="1049235"/>
          </a:xfrm>
        </p:spPr>
        <p:txBody>
          <a:bodyPr>
            <a:noAutofit/>
          </a:bodyPr>
          <a:lstStyle/>
          <a:p>
            <a:r>
              <a:rPr lang="ko-KR" altLang="en-US" sz="5400" dirty="0"/>
              <a:t>가부키자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9F87DB-FA7E-4C75-B4FB-B2A55136A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5732"/>
            <a:ext cx="12191999" cy="4842268"/>
          </a:xfrm>
        </p:spPr>
        <p:txBody>
          <a:bodyPr>
            <a:normAutofit/>
          </a:bodyPr>
          <a:lstStyle/>
          <a:p>
            <a:r>
              <a:rPr lang="ko-KR" altLang="ko-KR" sz="2800" b="1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가부키자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는 일본 도쿄의 명물 가운데 하나이며 가부키 전문 공연장이다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</a:p>
          <a:p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세 번의 화재 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1951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년에 현재의 모습으로 완성되었다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en-US" altLang="ko-KR" sz="2800" dirty="0">
              <a:solidFill>
                <a:srgbClr val="92D050"/>
              </a:solidFill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가부키자는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2,000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석에 가까운 객석이 마련되어 있으며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하루에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2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번 오전과 오후에 공연이 있다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en-US" sz="2800" dirty="0">
                <a:solidFill>
                  <a:srgbClr val="92D050"/>
                </a:solidFill>
                <a:highlight>
                  <a:srgbClr val="000000"/>
                </a:highlight>
                <a:ea typeface="맑은 고딕" panose="020B0503020000020004" pitchFamily="50" charset="-127"/>
              </a:rPr>
              <a:t>평소에 가부키에 관심이 있다면 한 번 </a:t>
            </a:r>
            <a:r>
              <a:rPr lang="ko-KR" altLang="en-US" sz="2800" dirty="0" err="1">
                <a:solidFill>
                  <a:srgbClr val="92D050"/>
                </a:solidFill>
                <a:highlight>
                  <a:srgbClr val="000000"/>
                </a:highlight>
                <a:ea typeface="맑은 고딕" panose="020B0503020000020004" pitchFamily="50" charset="-127"/>
              </a:rPr>
              <a:t>가보는것을</a:t>
            </a:r>
            <a:r>
              <a:rPr lang="ko-KR" altLang="en-US" sz="2800" dirty="0">
                <a:solidFill>
                  <a:srgbClr val="92D050"/>
                </a:solidFill>
                <a:highlight>
                  <a:srgbClr val="000000"/>
                </a:highlight>
                <a:ea typeface="맑은 고딕" panose="020B0503020000020004" pitchFamily="50" charset="-127"/>
              </a:rPr>
              <a:t> 추천한다</a:t>
            </a:r>
            <a:r>
              <a:rPr lang="en-US" altLang="ko-KR" sz="2800" dirty="0">
                <a:solidFill>
                  <a:srgbClr val="92D050"/>
                </a:solidFill>
                <a:highlight>
                  <a:srgbClr val="000000"/>
                </a:highlight>
                <a:ea typeface="맑은 고딕" panose="020B0503020000020004" pitchFamily="50" charset="-127"/>
              </a:rPr>
              <a:t>.</a:t>
            </a:r>
            <a:endParaRPr lang="ko-KR" altLang="en-US" sz="3200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35842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CF4927-1E99-4D23-A329-5935592F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025" y="794994"/>
            <a:ext cx="2647950" cy="1049235"/>
          </a:xfrm>
        </p:spPr>
        <p:txBody>
          <a:bodyPr>
            <a:normAutofit/>
          </a:bodyPr>
          <a:lstStyle/>
          <a:p>
            <a:r>
              <a:rPr lang="ko-KR" altLang="en-US" sz="5400" dirty="0"/>
              <a:t>오사카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CF0584-4A09-4772-825D-34F02AD14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오사카시</a:t>
            </a:r>
            <a:r>
              <a:rPr lang="ko-KR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는 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일본</a:t>
            </a:r>
            <a:r>
              <a:rPr lang="ko-KR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오사카부</a:t>
            </a:r>
            <a:r>
              <a:rPr lang="ko-KR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에 있는 도시로 </a:t>
            </a:r>
            <a:r>
              <a:rPr lang="ko-KR" altLang="ko-KR" sz="1800" dirty="0" err="1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부청</a:t>
            </a:r>
            <a:r>
              <a:rPr lang="ko-KR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 소재지이다</a:t>
            </a:r>
            <a:r>
              <a:rPr lang="en-US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1800" dirty="0"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혼슈</a:t>
            </a:r>
            <a:r>
              <a:rPr lang="ko-KR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긴키 지방</a:t>
            </a:r>
            <a:r>
              <a:rPr lang="ko-KR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의 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요도가와 강</a:t>
            </a:r>
            <a:r>
              <a:rPr lang="ko-KR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 하구 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오사카 만</a:t>
            </a:r>
            <a:r>
              <a:rPr lang="ko-KR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에 위치해 있다</a:t>
            </a:r>
            <a:r>
              <a:rPr lang="en-US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en-US" altLang="ko-KR" sz="1800" dirty="0">
              <a:solidFill>
                <a:srgbClr val="202122"/>
              </a:solidFill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오사카는 역사적으로 일본의 상업 중심지였고 일본에서 두 번째로 큰 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게이한신</a:t>
            </a:r>
            <a:r>
              <a:rPr lang="ko-KR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도시권</a:t>
            </a:r>
            <a:r>
              <a:rPr lang="ko-KR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의 심장부이다</a:t>
            </a:r>
            <a:r>
              <a:rPr lang="en-US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9409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C1DF2F-AC69-4C00-A599-CD5E980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75" y="770782"/>
            <a:ext cx="9006979" cy="10492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                               </a:t>
            </a:r>
            <a:r>
              <a:rPr lang="ko-KR" altLang="en-US" sz="7200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259DA1-4132-4AF7-8CF8-86193EC94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41469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/>
              <a:t>                                                  </a:t>
            </a:r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en-US" altLang="ko-KR" sz="3400" dirty="0"/>
              <a:t>1.</a:t>
            </a:r>
            <a:r>
              <a:rPr lang="ko-KR" altLang="en-US" sz="3400" dirty="0"/>
              <a:t>도쿄</a:t>
            </a:r>
            <a:endParaRPr lang="en-US" altLang="ko-KR" sz="3400" dirty="0"/>
          </a:p>
          <a:p>
            <a:pPr marL="0" indent="0">
              <a:buNone/>
            </a:pPr>
            <a:r>
              <a:rPr lang="en-US" altLang="ko-KR" sz="3400" dirty="0"/>
              <a:t>  1-1.</a:t>
            </a:r>
            <a:r>
              <a:rPr lang="ko-KR" altLang="en-US" sz="3400" dirty="0"/>
              <a:t>도쿄의 주요 지역</a:t>
            </a:r>
            <a:endParaRPr lang="en-US" altLang="ko-KR" sz="3400" dirty="0"/>
          </a:p>
          <a:p>
            <a:pPr marL="0" indent="0">
              <a:buNone/>
            </a:pPr>
            <a:r>
              <a:rPr lang="en-US" altLang="ko-KR" sz="3400" dirty="0"/>
              <a:t>  1-2.</a:t>
            </a:r>
            <a:r>
              <a:rPr lang="ko-KR" altLang="en-US" sz="3400" dirty="0"/>
              <a:t>도쿄의 주요 관광지</a:t>
            </a:r>
            <a:endParaRPr lang="en-US" altLang="ko-KR" sz="3400" dirty="0"/>
          </a:p>
          <a:p>
            <a:pPr marL="0" indent="0">
              <a:buNone/>
            </a:pPr>
            <a:r>
              <a:rPr lang="en-US" altLang="ko-KR" sz="3400" dirty="0"/>
              <a:t>  2.</a:t>
            </a:r>
            <a:r>
              <a:rPr lang="ko-KR" altLang="en-US" sz="3400" dirty="0"/>
              <a:t>오사카</a:t>
            </a:r>
            <a:endParaRPr lang="en-US" altLang="ko-KR" sz="3400" dirty="0"/>
          </a:p>
          <a:p>
            <a:pPr marL="0" indent="0">
              <a:buNone/>
            </a:pPr>
            <a:r>
              <a:rPr lang="en-US" altLang="ko-KR" sz="3400" dirty="0"/>
              <a:t>  2-1.</a:t>
            </a:r>
            <a:r>
              <a:rPr lang="ko-KR" altLang="en-US" sz="3400" dirty="0"/>
              <a:t>오사카의 주요 지역</a:t>
            </a:r>
            <a:endParaRPr lang="en-US" altLang="ko-KR" sz="3400" dirty="0"/>
          </a:p>
          <a:p>
            <a:pPr marL="0" indent="0">
              <a:buNone/>
            </a:pPr>
            <a:r>
              <a:rPr lang="en-US" altLang="ko-KR" sz="3400" dirty="0"/>
              <a:t>  2-2.</a:t>
            </a:r>
            <a:r>
              <a:rPr lang="ko-KR" altLang="en-US" sz="3400" dirty="0"/>
              <a:t>오사카의 주요 관광지</a:t>
            </a:r>
            <a:r>
              <a:rPr lang="en-US" altLang="ko-KR" sz="3400" dirty="0"/>
              <a:t>                                          </a:t>
            </a:r>
          </a:p>
          <a:p>
            <a:pPr marL="0" indent="0">
              <a:buNone/>
            </a:pPr>
            <a:r>
              <a:rPr lang="en-US" altLang="ko-KR" dirty="0"/>
              <a:t>                                            </a:t>
            </a:r>
            <a:r>
              <a:rPr lang="ko-KR" altLang="en-US" sz="4000" dirty="0"/>
              <a:t>  </a:t>
            </a:r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79642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F8CB8F2-E97B-4D83-B5F8-B92FFD276824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/>
              <a:t>오사카의 지역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8B40E02-D647-44C9-99E3-314F09026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5039852"/>
          </a:xfrm>
        </p:spPr>
        <p:txBody>
          <a:bodyPr/>
          <a:lstStyle/>
          <a:p>
            <a:r>
              <a:rPr lang="ko-KR" altLang="en-US" dirty="0"/>
              <a:t>상업의 도시라고 불리는 오사카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오사카의 다양한 지역에 대해 알아보자</a:t>
            </a:r>
          </a:p>
        </p:txBody>
      </p:sp>
    </p:spTree>
    <p:extLst>
      <p:ext uri="{BB962C8B-B14F-4D97-AF65-F5344CB8AC3E}">
        <p14:creationId xmlns:p14="http://schemas.microsoft.com/office/powerpoint/2010/main" val="31909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2473C21-2208-485A-BC76-89C317E6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DD0B44A-8223-48BE-9AA7-EA40E111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925" y="747369"/>
            <a:ext cx="3486150" cy="1049235"/>
          </a:xfrm>
        </p:spPr>
        <p:txBody>
          <a:bodyPr>
            <a:normAutofit/>
          </a:bodyPr>
          <a:lstStyle/>
          <a:p>
            <a:r>
              <a:rPr lang="ko-KR" altLang="en-US" sz="5400" dirty="0" err="1">
                <a:solidFill>
                  <a:srgbClr val="00B0F0"/>
                </a:solidFill>
              </a:rPr>
              <a:t>도톤보리</a:t>
            </a:r>
            <a:endParaRPr lang="ko-KR" altLang="en-US" sz="5400" dirty="0">
              <a:solidFill>
                <a:srgbClr val="00B0F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6B96CC-5BD3-4E8F-9ADF-E074CC102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5732"/>
            <a:ext cx="12191999" cy="4842268"/>
          </a:xfrm>
        </p:spPr>
        <p:txBody>
          <a:bodyPr>
            <a:normAutofit/>
          </a:bodyPr>
          <a:lstStyle/>
          <a:p>
            <a:r>
              <a:rPr lang="ko-KR" altLang="ko-KR" sz="2800" b="1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도톤보리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는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일본 오사카부 오사카시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주오구의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지명으로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이 지역의 북쪽을 흐르는</a:t>
            </a:r>
            <a:r>
              <a:rPr lang="ko-KR" altLang="ko-KR" sz="2800" b="1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2800" b="1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도톤보리강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의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약어이기도 하다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</a:p>
          <a:p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도톤보리는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과거에는 극장이 밀집된 지역이었으나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현재는 밤문화와 오락시설이 밀집된 지역으로 변모했다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en-US" altLang="ko-KR" sz="2800" dirty="0">
              <a:solidFill>
                <a:srgbClr val="92D050"/>
              </a:solidFill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도톤보리에는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유명한 랜드마크가 있는데 바로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글리코상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간판으로 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cs typeface="맑은 고딕" panose="020B0503020000020004" pitchFamily="50" charset="-127"/>
              </a:rPr>
              <a:t>1935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년에 설치된 간판으로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육상 선수가 파란색 트랙 위를 달리는 모습을 묘사하고 있다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  <a:endParaRPr lang="ko-KR" altLang="en-US" sz="3200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07475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52C0826-F775-44B7-96F4-AE08A803A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3337494-6A3F-4D0D-B5FD-707C94EA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650" y="867037"/>
            <a:ext cx="1790700" cy="1049235"/>
          </a:xfrm>
        </p:spPr>
        <p:txBody>
          <a:bodyPr>
            <a:normAutofit/>
          </a:bodyPr>
          <a:lstStyle/>
          <a:p>
            <a:r>
              <a:rPr lang="ko-KR" altLang="en-US" sz="5400" dirty="0" err="1"/>
              <a:t>난바</a:t>
            </a:r>
            <a:endParaRPr lang="ko-KR" altLang="en-US" sz="5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0F64B3-E21E-4239-B8F8-80A0FBCE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5732"/>
            <a:ext cx="12115799" cy="4632718"/>
          </a:xfrm>
        </p:spPr>
        <p:txBody>
          <a:bodyPr>
            <a:normAutofit/>
          </a:bodyPr>
          <a:lstStyle/>
          <a:p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난바</a:t>
            </a:r>
            <a:r>
              <a:rPr lang="ko-KR" altLang="en-US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는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일본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오사카부 오사카시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나니와구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및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주오구에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위치한 상업 및 업무지구로서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우메다와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함께 오사카의 도심으로 취급된다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오사카시 남쪽의 교통 거점으로서 다양한 철도노선이 이 지역에서 출발 또는 경유한다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en-US" altLang="ko-KR" sz="2800" dirty="0">
              <a:solidFill>
                <a:srgbClr val="92D050"/>
              </a:solidFill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간사이 국제공항에서 난카이를 통해 오사카에 들어왔을 경우 첫번째로 만날 확률이 높은 곳이다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오사카 관광객 중 다수가 이곳에서 머물거나 여행을 시작한다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en-US" sz="3200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76032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AF17AFA-D007-4F1C-B632-B3494B4CF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3BC7889-CB1E-4222-B67B-9A7DFA3AD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650" y="766419"/>
            <a:ext cx="2552700" cy="1049235"/>
          </a:xfrm>
        </p:spPr>
        <p:txBody>
          <a:bodyPr>
            <a:normAutofit/>
          </a:bodyPr>
          <a:lstStyle/>
          <a:p>
            <a:r>
              <a:rPr lang="ko-KR" altLang="en-US" sz="5400" dirty="0" err="1">
                <a:solidFill>
                  <a:srgbClr val="00B0F0"/>
                </a:solidFill>
              </a:rPr>
              <a:t>우메다</a:t>
            </a:r>
            <a:endParaRPr lang="ko-KR" altLang="en-US" sz="5400" dirty="0">
              <a:solidFill>
                <a:srgbClr val="00B0F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85A01E-8C25-4954-9FFE-A2D38F6DD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5732"/>
            <a:ext cx="12191999" cy="4842268"/>
          </a:xfrm>
        </p:spPr>
        <p:txBody>
          <a:bodyPr>
            <a:normAutofit/>
          </a:bodyPr>
          <a:lstStyle/>
          <a:p>
            <a:r>
              <a:rPr lang="ko-KR" altLang="ko-KR" sz="2800" b="1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우메다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는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일본 오사카시 기타구의 상업과 업무 지구로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도시의 주요 교통에는 북쪽 철도 터미널인 오사카 역과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우메다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역이 있다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우메다는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커다란 철도 축일 뿐만 아니라 주요 관청과 호텔 지구이기도 하다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en-US" altLang="ko-KR" sz="2800" dirty="0">
              <a:solidFill>
                <a:srgbClr val="92D050"/>
              </a:solidFill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우메다는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또한 쇼핑 지구로 알려져 있어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오사카에서 가장 큰 세 개의 백화점인 한신 백화점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한큐 백화점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다이마루와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디아몰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오사카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HEP 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파이브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HEF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나비오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8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와이티</a:t>
            </a:r>
            <a:r>
              <a:rPr lang="ko-KR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오사카와 같은 몇몇 쇼핑몰들이 위치한다</a:t>
            </a:r>
            <a:r>
              <a:rPr lang="en-US" altLang="ko-KR" sz="28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en-US" sz="3200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30602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세로 제목 3">
            <a:extLst>
              <a:ext uri="{FF2B5EF4-FFF2-40B4-BE49-F238E27FC236}">
                <a16:creationId xmlns:a16="http://schemas.microsoft.com/office/drawing/2014/main" id="{A0BF5A83-5216-466D-831D-C8F4C6D050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58161" y="551322"/>
            <a:ext cx="1615742" cy="5620877"/>
          </a:xfrm>
        </p:spPr>
        <p:txBody>
          <a:bodyPr>
            <a:normAutofit/>
          </a:bodyPr>
          <a:lstStyle/>
          <a:p>
            <a:r>
              <a:rPr lang="ko-KR" altLang="en-US" sz="5400" dirty="0"/>
              <a:t>오사카의 관광지</a:t>
            </a:r>
          </a:p>
        </p:txBody>
      </p:sp>
      <p:sp>
        <p:nvSpPr>
          <p:cNvPr id="5" name="세로 텍스트 개체 틀 4">
            <a:extLst>
              <a:ext uri="{FF2B5EF4-FFF2-40B4-BE49-F238E27FC236}">
                <a16:creationId xmlns:a16="http://schemas.microsoft.com/office/drawing/2014/main" id="{8CAAB3F2-1863-4195-B414-BADD48FDB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9331" y="0"/>
            <a:ext cx="7828830" cy="6296025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sz="1800" dirty="0" err="1"/>
              <a:t>쿠이다오레</a:t>
            </a:r>
            <a:r>
              <a:rPr lang="en-US" altLang="ko-KR" sz="1800" dirty="0"/>
              <a:t>’</a:t>
            </a:r>
            <a:r>
              <a:rPr lang="ko-KR" altLang="en-US" sz="1800" dirty="0"/>
              <a:t>즉 먹다가 망한다 라는 말이 있는 미식의 도시 오사카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미식의 도시 오사카에서 먹다가 </a:t>
            </a:r>
            <a:r>
              <a:rPr lang="ko-KR" altLang="en-US" sz="1800" dirty="0" err="1"/>
              <a:t>망해보는건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어떤가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7139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59E5D59-1722-469F-8BA3-05630F185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9D8A4BC9-7189-4C01-A2F8-C6BFE171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0" y="804519"/>
            <a:ext cx="2971800" cy="1049235"/>
          </a:xfrm>
        </p:spPr>
        <p:txBody>
          <a:bodyPr>
            <a:normAutofit/>
          </a:bodyPr>
          <a:lstStyle/>
          <a:p>
            <a:r>
              <a:rPr lang="ko-KR" altLang="en-US" sz="5400" dirty="0" err="1"/>
              <a:t>닛폰바시</a:t>
            </a:r>
            <a:endParaRPr lang="ko-KR" altLang="en-US" sz="5400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5CCF750-D579-4841-8E35-A9A75F19E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5732"/>
            <a:ext cx="12191999" cy="4842268"/>
          </a:xfrm>
        </p:spPr>
        <p:txBody>
          <a:bodyPr>
            <a:normAutofit/>
          </a:bodyPr>
          <a:lstStyle/>
          <a:p>
            <a:r>
              <a:rPr lang="ko-KR" altLang="ko-KR" sz="2400" b="1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닛폰바시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는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일본 오사카부 오사카시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주오구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및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나니와구에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걸친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도톤보리강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위의 다리 및 그 일대의 상가이다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</a:p>
          <a:p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닛폰바시는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가구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도구 상점들 및 전자기기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애니메이션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만화 등 오타쿠 물품들에 전문화된 상점들로 유명하다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en-US" altLang="ko-KR" sz="2400" dirty="0">
              <a:solidFill>
                <a:srgbClr val="92D050"/>
              </a:solidFill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닛폰바시에는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덴덴타운이라는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오사카를 대표하는 전자상가이자 오타쿠 거리가 있는데  컴퓨터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카메라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가전제품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일본 만화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비디오 게임 등 도쿄의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아키하바라처럼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많은 전자제품 매장들이 모여 있다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도톤보리에서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걸어서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10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분정도면 갈수 있</a:t>
            </a:r>
            <a:r>
              <a:rPr lang="ko-KR" altLang="en-US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en-US" sz="2800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73709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2905AEB-1413-4DB9-8785-36C69F044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84FC08F-928E-4E1D-9FAC-B11E260E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804519"/>
            <a:ext cx="3390900" cy="1049235"/>
          </a:xfrm>
        </p:spPr>
        <p:txBody>
          <a:bodyPr>
            <a:normAutofit/>
          </a:bodyPr>
          <a:lstStyle/>
          <a:p>
            <a:r>
              <a:rPr lang="ko-KR" altLang="en-US" sz="5400" dirty="0"/>
              <a:t>오사카 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4646B4-14AD-4F17-95D3-66D7291E3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62150"/>
            <a:ext cx="12191999" cy="4895850"/>
          </a:xfrm>
        </p:spPr>
        <p:txBody>
          <a:bodyPr>
            <a:normAutofit/>
          </a:bodyPr>
          <a:lstStyle/>
          <a:p>
            <a:r>
              <a:rPr lang="ko-KR" altLang="ko-KR" sz="2400" b="1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오사카 성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은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셋쓰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국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히가시나리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군 오사카에 있었던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아즈치모모야마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시대부터 에도 시대의 성이다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</a:p>
          <a:p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도요토미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정권의 본성으로 있었지만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오사카 전투에서 소실되었다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그리고 그 후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에도 시대에 재건을 해 에도 막부의 서일본 지배의 거점으로 삼았다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en-US" altLang="ko-KR" sz="2400" dirty="0">
              <a:solidFill>
                <a:srgbClr val="92D050"/>
              </a:solidFill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성이 있는 곳은 현재 오사카부 오사카시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주오구의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2400" b="1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오사카조 공원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이다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</a:p>
          <a:p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구마모토 성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나고야 성과 더불어 </a:t>
            </a:r>
            <a:r>
              <a:rPr lang="ko-KR" altLang="ko-KR" sz="2400" b="1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일본</a:t>
            </a:r>
            <a:r>
              <a:rPr lang="en-US" altLang="ko-KR" sz="2400" b="1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3</a:t>
            </a:r>
            <a:r>
              <a:rPr lang="ko-KR" altLang="ko-KR" sz="2400" b="1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대 명성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중 하나이다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en-US" sz="2800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6512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5DF5E0B-B46D-4EF1-812F-E361B2BD6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14D5920-6C09-44CC-9CC8-31817639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475" y="804519"/>
            <a:ext cx="7696200" cy="1049235"/>
          </a:xfrm>
        </p:spPr>
        <p:txBody>
          <a:bodyPr>
            <a:normAutofit/>
          </a:bodyPr>
          <a:lstStyle/>
          <a:p>
            <a:r>
              <a:rPr lang="ko-KR" altLang="en-US" sz="5400" dirty="0" err="1"/>
              <a:t>유니버셜</a:t>
            </a:r>
            <a:r>
              <a:rPr lang="ko-KR" altLang="en-US" sz="5400" dirty="0"/>
              <a:t> 스튜디오 재팬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74BA9C-DCE3-4B28-9E0D-AE50341D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5732"/>
            <a:ext cx="12191999" cy="4842268"/>
          </a:xfrm>
        </p:spPr>
        <p:txBody>
          <a:bodyPr/>
          <a:lstStyle/>
          <a:p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유니버셜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스튜디오 재팬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(USJ)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는 할리우드 영화를 테마로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54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만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m</a:t>
            </a:r>
            <a:r>
              <a:rPr lang="en-US" altLang="ko-KR" sz="2400" baseline="300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2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부지 면적에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(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공원 면적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39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만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m</a:t>
            </a:r>
            <a:r>
              <a:rPr lang="en-US" altLang="ko-KR" sz="2400" baseline="300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2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)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조성한 테마파크로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아시아에서는 최초로 지어진 유니버설 계열의 테마 파크이다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할리우드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뉴욕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주라기 파크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워터월드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샌프란시스코 등 영화를 몸으로 체험할 수 있는 여러 테마 지역으로 구성되며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스릴 넘치는 놀이기구와 화려한 쇼로 가득 채워져 있다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en-US" altLang="ko-KR" sz="2400" dirty="0">
              <a:solidFill>
                <a:srgbClr val="92D050"/>
              </a:solidFill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스튜디오와 고급 숍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레스토랑이 모여 있는 영화의 거리 할리우드에서는 할리우드 영화를 이용한 다양한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어트랙션을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즐길 수 있다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</a:p>
          <a:p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매년마다 </a:t>
            </a:r>
            <a:r>
              <a:rPr lang="ko-KR" altLang="en-US" sz="2400" dirty="0" err="1">
                <a:solidFill>
                  <a:srgbClr val="92D050"/>
                </a:solidFill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유니버셜</a:t>
            </a:r>
            <a:r>
              <a:rPr lang="ko-KR" altLang="en-US" sz="2400" dirty="0">
                <a:solidFill>
                  <a:srgbClr val="92D050"/>
                </a:solidFill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스튜디오에서 판매하는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팝콘통을 모으는 재미도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있어서 매년마다 가서 팝콘통을 모으는 사람도 많다고 한다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ko-KR" sz="2400" dirty="0">
              <a:solidFill>
                <a:srgbClr val="92D050"/>
              </a:solidFill>
              <a:effectLst/>
              <a:highlight>
                <a:srgbClr val="000000"/>
              </a:highlight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2762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65A5B3B-2192-4B77-8EC3-3B9F10FB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025" y="804519"/>
            <a:ext cx="2657475" cy="1049235"/>
          </a:xfrm>
        </p:spPr>
        <p:txBody>
          <a:bodyPr/>
          <a:lstStyle/>
          <a:p>
            <a:r>
              <a:rPr lang="ko-KR" altLang="en-US"/>
              <a:t>일본소개영상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D159DD88-1D7D-450A-B1A7-A0468C3E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https://youtu.be/WLIv7HnZ_fE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291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세로 제목 3">
            <a:extLst>
              <a:ext uri="{FF2B5EF4-FFF2-40B4-BE49-F238E27FC236}">
                <a16:creationId xmlns:a16="http://schemas.microsoft.com/office/drawing/2014/main" id="{33167503-86E3-44E0-9550-22C778D3D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53411" y="798973"/>
            <a:ext cx="1019340" cy="4659889"/>
          </a:xfrm>
        </p:spPr>
        <p:txBody>
          <a:bodyPr>
            <a:normAutofit fontScale="90000"/>
          </a:bodyPr>
          <a:lstStyle/>
          <a:p>
            <a:r>
              <a:rPr lang="ko-KR" altLang="en-US" sz="6000" dirty="0"/>
              <a:t>참고</a:t>
            </a:r>
          </a:p>
        </p:txBody>
      </p:sp>
      <p:sp>
        <p:nvSpPr>
          <p:cNvPr id="5" name="세로 텍스트 개체 틀 4">
            <a:extLst>
              <a:ext uri="{FF2B5EF4-FFF2-40B4-BE49-F238E27FC236}">
                <a16:creationId xmlns:a16="http://schemas.microsoft.com/office/drawing/2014/main" id="{C0F494F8-E370-43A5-AA0A-B4D89D633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798973"/>
            <a:ext cx="9273502" cy="5963777"/>
          </a:xfrm>
        </p:spPr>
        <p:txBody>
          <a:bodyPr/>
          <a:lstStyle/>
          <a:p>
            <a:r>
              <a:rPr lang="ko-KR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도쿄문서</a:t>
            </a:r>
            <a:endParaRPr lang="en-US" altLang="ko-KR" sz="1800" b="1" dirty="0">
              <a:solidFill>
                <a:srgbClr val="202122"/>
              </a:solidFill>
              <a:effectLst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오사카문서</a:t>
            </a:r>
            <a:endParaRPr lang="en-US" altLang="ko-KR" sz="1800" b="1" dirty="0">
              <a:solidFill>
                <a:srgbClr val="202122"/>
              </a:solidFill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</a:t>
            </a:r>
            <a:r>
              <a:rPr lang="ko-KR" altLang="ko-KR" sz="1800" b="1" dirty="0" err="1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긴자문서</a:t>
            </a:r>
            <a:endParaRPr lang="en-US" altLang="ko-KR" sz="1800" b="1" dirty="0">
              <a:solidFill>
                <a:srgbClr val="202122"/>
              </a:solidFill>
              <a:effectLst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</a:t>
            </a:r>
            <a:r>
              <a:rPr lang="ko-KR" altLang="ko-KR" sz="1800" b="1" dirty="0" err="1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롯폰기문서</a:t>
            </a:r>
            <a:endParaRPr lang="en-US" altLang="ko-KR" sz="1800" b="1" dirty="0">
              <a:solidFill>
                <a:srgbClr val="202122"/>
              </a:solidFill>
              <a:effectLst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</a:t>
            </a:r>
            <a:r>
              <a:rPr lang="ko-KR" altLang="ko-KR" sz="1800" b="1" dirty="0" err="1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마루노우치문서</a:t>
            </a:r>
            <a:endParaRPr lang="en-US" altLang="ko-KR" sz="1800" b="1" dirty="0">
              <a:solidFill>
                <a:srgbClr val="202122"/>
              </a:solidFill>
              <a:effectLst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</a:t>
            </a:r>
            <a:r>
              <a:rPr lang="ko-KR" altLang="ko-KR" sz="1800" b="1" dirty="0" err="1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시부야문서</a:t>
            </a:r>
            <a:endParaRPr lang="en-US" altLang="ko-KR" sz="1800" b="1" dirty="0">
              <a:solidFill>
                <a:srgbClr val="202122"/>
              </a:solidFill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 위키백과 신주쿠문서 </a:t>
            </a:r>
            <a:endParaRPr lang="en-US" altLang="ko-KR" sz="1800" b="1" dirty="0">
              <a:solidFill>
                <a:srgbClr val="202122"/>
              </a:solidFill>
              <a:effectLst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</a:t>
            </a:r>
            <a:r>
              <a:rPr lang="ko-KR" altLang="ko-KR" sz="1800" b="1" dirty="0" err="1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아키하바라문서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</a:t>
            </a:r>
            <a:r>
              <a:rPr lang="ko-KR" altLang="ko-KR" sz="1800" b="1" dirty="0" err="1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우에노문서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</a:t>
            </a:r>
            <a:r>
              <a:rPr lang="ko-KR" altLang="ko-KR" sz="1800" b="1" dirty="0" err="1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이케부쿠로문서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</a:t>
            </a:r>
            <a:r>
              <a:rPr lang="ko-KR" altLang="ko-KR" sz="1800" b="1" dirty="0" err="1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오다이바문서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도쿄타워문서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</a:t>
            </a:r>
            <a:r>
              <a:rPr lang="ko-KR" altLang="ko-KR" sz="1800" b="1" dirty="0" err="1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카미나리몬문서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가부키자문서</a:t>
            </a:r>
            <a:endParaRPr lang="ko-KR" altLang="ko-KR" sz="18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오사카문서</a:t>
            </a:r>
            <a:endParaRPr lang="en-US" altLang="ko-KR" sz="1800" b="1" dirty="0">
              <a:solidFill>
                <a:srgbClr val="202122"/>
              </a:solidFill>
              <a:effectLst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</a:t>
            </a:r>
            <a:r>
              <a:rPr lang="ko-KR" altLang="ko-KR" sz="1800" b="1" dirty="0" err="1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도톤보리문서</a:t>
            </a:r>
            <a:endParaRPr lang="en-US" altLang="ko-KR" sz="1800" b="1" dirty="0">
              <a:solidFill>
                <a:srgbClr val="202122"/>
              </a:solidFill>
              <a:effectLst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</a:t>
            </a:r>
            <a:r>
              <a:rPr lang="ko-KR" altLang="ko-KR" sz="1800" b="1" dirty="0" err="1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난바문서</a:t>
            </a:r>
            <a:endParaRPr lang="en-US" altLang="ko-KR" sz="1800" b="1" dirty="0">
              <a:solidFill>
                <a:srgbClr val="202122"/>
              </a:solidFill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</a:t>
            </a:r>
            <a:r>
              <a:rPr lang="ko-KR" altLang="ko-KR" sz="1800" b="1" dirty="0" err="1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우메다문서</a:t>
            </a:r>
            <a:endParaRPr lang="en-US" altLang="ko-KR" sz="1800" b="1" dirty="0">
              <a:solidFill>
                <a:srgbClr val="202122"/>
              </a:solidFill>
              <a:effectLst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위키백과 오사카성문서</a:t>
            </a:r>
            <a:endParaRPr lang="en-US" altLang="ko-KR" sz="1800" b="1" dirty="0">
              <a:solidFill>
                <a:srgbClr val="202122"/>
              </a:solidFill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네이버지식백과 </a:t>
            </a:r>
            <a:r>
              <a:rPr lang="en-US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USJ</a:t>
            </a:r>
            <a:r>
              <a:rPr lang="ko-KR" altLang="ko-KR" sz="1800" b="1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문서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959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624FDD-4ED7-44D5-B514-32F13A29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804519"/>
            <a:ext cx="9749930" cy="1049235"/>
          </a:xfrm>
        </p:spPr>
        <p:txBody>
          <a:bodyPr/>
          <a:lstStyle/>
          <a:p>
            <a:r>
              <a:rPr lang="en-US" altLang="ko-KR" dirty="0"/>
              <a:t>                                     </a:t>
            </a:r>
            <a:r>
              <a:rPr lang="ko-KR" altLang="en-US" sz="5400" dirty="0"/>
              <a:t>도쿄 </a:t>
            </a:r>
            <a:r>
              <a:rPr lang="en-US" altLang="ko-KR" sz="5400" dirty="0"/>
              <a:t> 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81DC71-41D8-47D1-B141-C2DF5366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1" y="2015732"/>
            <a:ext cx="11687174" cy="4451743"/>
          </a:xfrm>
        </p:spPr>
        <p:txBody>
          <a:bodyPr>
            <a:normAutofit lnSpcReduction="10000"/>
          </a:bodyPr>
          <a:lstStyle/>
          <a:p>
            <a:pPr indent="127000">
              <a:lnSpc>
                <a:spcPct val="107000"/>
              </a:lnSpc>
              <a:spcAft>
                <a:spcPts val="800"/>
              </a:spcAft>
            </a:pPr>
            <a:r>
              <a:rPr lang="ko-KR" altLang="ko-KR" sz="2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일본의 큰 도시라고 하면 가장 먼저 떠오르는 도시인 도쿄</a:t>
            </a:r>
            <a:r>
              <a:rPr lang="en-US" altLang="ko-KR" sz="2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ko-KR" sz="26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ko-KR" sz="2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도쿄에는 일본 각 정부 부처</a:t>
            </a:r>
            <a:r>
              <a:rPr lang="en-US" altLang="ko-KR" sz="2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천황이 기거하는 </a:t>
            </a:r>
            <a:r>
              <a:rPr lang="ko-KR" altLang="ko-KR" sz="26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고쿄등이</a:t>
            </a:r>
            <a:r>
              <a:rPr lang="ko-KR" altLang="ko-KR" sz="2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있다</a:t>
            </a:r>
            <a:r>
              <a:rPr lang="en-US" altLang="ko-KR" sz="2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도쿄는 세계에서 제조업이 가장 발달한 도시이다</a:t>
            </a:r>
            <a:r>
              <a:rPr lang="en-US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  <a:r>
              <a:rPr lang="ko-KR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또한 수많은 다국적 기업들이 도쿄에 본사 또는 지사를 두고 있으며</a:t>
            </a:r>
            <a:r>
              <a:rPr lang="en-US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세계의 게임산업</a:t>
            </a:r>
            <a:r>
              <a:rPr lang="en-US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만화와 애니메이션 산업</a:t>
            </a:r>
            <a:r>
              <a:rPr lang="en-US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영상</a:t>
            </a:r>
            <a:r>
              <a:rPr lang="en-US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디지털</a:t>
            </a:r>
            <a:r>
              <a:rPr lang="en-US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첨단산업 등의 중심지이다</a:t>
            </a:r>
            <a:r>
              <a:rPr lang="en-US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도쿄는 세계 최대의 지하철 교통망을 가지고 있으며</a:t>
            </a:r>
            <a:r>
              <a:rPr lang="en-US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세계에서 가장 큰 도시 광역권을 구성한다</a:t>
            </a:r>
            <a:r>
              <a:rPr lang="en-US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뉴욕</a:t>
            </a:r>
            <a:r>
              <a:rPr lang="en-US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런던과 함께 세계</a:t>
            </a:r>
            <a:r>
              <a:rPr lang="en-US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 3</a:t>
            </a:r>
            <a:r>
              <a:rPr lang="ko-KR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대 경제 수도로 불린다</a:t>
            </a:r>
            <a:r>
              <a:rPr lang="en-US" altLang="ko-KR" sz="2600" dirty="0">
                <a:latin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ko-KR" sz="2600" dirty="0">
              <a:latin typeface="맑은 고딕" panose="020B0503020000020004" pitchFamily="50" charset="-127"/>
              <a:cs typeface="맑은 고딕" panose="020B0503020000020004" pitchFamily="50" charset="-127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6060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490BEF0-3508-4D64-824D-706735F59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39276" y="1047749"/>
            <a:ext cx="952500" cy="4095751"/>
          </a:xfrm>
        </p:spPr>
        <p:txBody>
          <a:bodyPr>
            <a:normAutofit/>
          </a:bodyPr>
          <a:lstStyle/>
          <a:p>
            <a:r>
              <a:rPr lang="ko-KR" altLang="en-US" sz="5400" dirty="0"/>
              <a:t>도쿄의 지역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E2A304D-C77E-4CCB-B1E7-8F66DE85F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47026" y="-133350"/>
            <a:ext cx="1492250" cy="6286499"/>
          </a:xfrm>
        </p:spPr>
        <p:txBody>
          <a:bodyPr/>
          <a:lstStyle/>
          <a:p>
            <a:pPr algn="r"/>
            <a:r>
              <a:rPr lang="ko-KR" altLang="en-US" dirty="0"/>
              <a:t>도쿄에는  </a:t>
            </a:r>
            <a:r>
              <a:rPr lang="en-US" altLang="ko-KR" dirty="0"/>
              <a:t>23</a:t>
            </a:r>
            <a:r>
              <a:rPr lang="ko-KR" altLang="en-US" dirty="0"/>
              <a:t>개구의 다양한  지역이 있습니다</a:t>
            </a:r>
            <a:r>
              <a:rPr lang="en-US" altLang="ko-KR" dirty="0"/>
              <a:t>.</a:t>
            </a:r>
          </a:p>
          <a:p>
            <a:pPr algn="r"/>
            <a:r>
              <a:rPr lang="ko-KR" altLang="en-US" dirty="0" err="1"/>
              <a:t>그중에서도</a:t>
            </a:r>
            <a:r>
              <a:rPr lang="ko-KR" altLang="en-US" dirty="0"/>
              <a:t> 특히 유명한 지역을 찾아보았습니다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718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9CC01B5-F5EC-48BF-8D88-202BE54AD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1" cy="685085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4A76A87-92F7-4D59-81F5-518427BB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64" y="752475"/>
            <a:ext cx="8168671" cy="1038225"/>
          </a:xfrm>
        </p:spPr>
        <p:txBody>
          <a:bodyPr>
            <a:normAutofit/>
          </a:bodyPr>
          <a:lstStyle/>
          <a:p>
            <a:r>
              <a:rPr lang="en-US" altLang="ko-KR" sz="5400" dirty="0">
                <a:solidFill>
                  <a:srgbClr val="00B0F0"/>
                </a:solidFill>
              </a:rPr>
              <a:t>                 </a:t>
            </a:r>
            <a:r>
              <a:rPr lang="ko-KR" altLang="en-US" sz="5400" dirty="0" err="1">
                <a:solidFill>
                  <a:srgbClr val="00B0F0"/>
                </a:solidFill>
              </a:rPr>
              <a:t>긴자</a:t>
            </a:r>
            <a:r>
              <a:rPr lang="ko-KR" altLang="en-US" sz="54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536F34-7516-4E86-912A-1C14F0818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7" y="2015732"/>
            <a:ext cx="11061290" cy="4168757"/>
          </a:xfrm>
        </p:spPr>
        <p:txBody>
          <a:bodyPr>
            <a:normAutofit/>
          </a:bodyPr>
          <a:lstStyle/>
          <a:p>
            <a:r>
              <a:rPr lang="ko-KR" altLang="ko-KR" sz="3200" b="1" dirty="0" err="1">
                <a:solidFill>
                  <a:srgbClr val="92D050"/>
                </a:solidFill>
                <a:highlight>
                  <a:srgbClr val="000000"/>
                </a:highlight>
              </a:rPr>
              <a:t>긴자</a:t>
            </a:r>
            <a:r>
              <a:rPr lang="ko-KR" altLang="ko-KR" sz="3200" dirty="0" err="1">
                <a:solidFill>
                  <a:srgbClr val="92D050"/>
                </a:solidFill>
                <a:highlight>
                  <a:srgbClr val="000000"/>
                </a:highlight>
              </a:rPr>
              <a:t>는</a:t>
            </a:r>
            <a:r>
              <a:rPr lang="ko-KR" altLang="ko-KR" sz="3200" dirty="0">
                <a:solidFill>
                  <a:srgbClr val="92D050"/>
                </a:solidFill>
                <a:highlight>
                  <a:srgbClr val="000000"/>
                </a:highlight>
              </a:rPr>
              <a:t> 일본 도쿄도 </a:t>
            </a:r>
            <a:r>
              <a:rPr lang="ko-KR" altLang="ko-KR" sz="3200" dirty="0" err="1">
                <a:solidFill>
                  <a:srgbClr val="92D050"/>
                </a:solidFill>
                <a:highlight>
                  <a:srgbClr val="000000"/>
                </a:highlight>
              </a:rPr>
              <a:t>주오구에</a:t>
            </a:r>
            <a:r>
              <a:rPr lang="ko-KR" altLang="ko-KR" sz="3200" dirty="0">
                <a:solidFill>
                  <a:srgbClr val="92D050"/>
                </a:solidFill>
                <a:highlight>
                  <a:srgbClr val="000000"/>
                </a:highlight>
              </a:rPr>
              <a:t> 위치한 도쿄를 대표하는 번화가</a:t>
            </a:r>
            <a:r>
              <a:rPr lang="en-US" altLang="ko-KR" sz="3200" dirty="0">
                <a:solidFill>
                  <a:srgbClr val="92D050"/>
                </a:solidFill>
                <a:highlight>
                  <a:srgbClr val="000000"/>
                </a:highlight>
              </a:rPr>
              <a:t>.</a:t>
            </a:r>
          </a:p>
          <a:p>
            <a:r>
              <a:rPr lang="ko-KR" altLang="ko-KR" sz="3200" dirty="0">
                <a:solidFill>
                  <a:srgbClr val="92D050"/>
                </a:solidFill>
                <a:highlight>
                  <a:srgbClr val="000000"/>
                </a:highlight>
              </a:rPr>
              <a:t>전 세계에서 가장 </a:t>
            </a:r>
            <a:r>
              <a:rPr lang="ko-KR" altLang="ko-KR" sz="3200" dirty="0" err="1">
                <a:solidFill>
                  <a:srgbClr val="92D050"/>
                </a:solidFill>
                <a:highlight>
                  <a:srgbClr val="000000"/>
                </a:highlight>
              </a:rPr>
              <a:t>럭셔리한</a:t>
            </a:r>
            <a:r>
              <a:rPr lang="ko-KR" altLang="ko-KR" sz="3200" dirty="0">
                <a:solidFill>
                  <a:srgbClr val="92D050"/>
                </a:solidFill>
                <a:highlight>
                  <a:srgbClr val="000000"/>
                </a:highlight>
              </a:rPr>
              <a:t> 거리이자 가장 많은 명품매장들이 밀집되어 있는 곳이며</a:t>
            </a:r>
            <a:r>
              <a:rPr lang="en-US" altLang="ko-KR" sz="3200" dirty="0">
                <a:solidFill>
                  <a:srgbClr val="92D050"/>
                </a:solidFill>
                <a:highlight>
                  <a:srgbClr val="000000"/>
                </a:highlight>
              </a:rPr>
              <a:t>, </a:t>
            </a:r>
            <a:r>
              <a:rPr lang="ko-KR" altLang="ko-KR" sz="3200" dirty="0">
                <a:solidFill>
                  <a:srgbClr val="92D050"/>
                </a:solidFill>
                <a:highlight>
                  <a:srgbClr val="000000"/>
                </a:highlight>
              </a:rPr>
              <a:t>일본에서 땅값이 가장 비싼 지역</a:t>
            </a:r>
            <a:r>
              <a:rPr lang="en-US" altLang="ko-KR" sz="3200" dirty="0">
                <a:solidFill>
                  <a:srgbClr val="92D050"/>
                </a:solidFill>
                <a:highlight>
                  <a:srgbClr val="000000"/>
                </a:highlight>
              </a:rPr>
              <a:t>.</a:t>
            </a:r>
          </a:p>
          <a:p>
            <a:r>
              <a:rPr lang="ko-KR" altLang="ko-KR" sz="3200" dirty="0">
                <a:solidFill>
                  <a:srgbClr val="92D050"/>
                </a:solidFill>
                <a:highlight>
                  <a:srgbClr val="000000"/>
                </a:highlight>
              </a:rPr>
              <a:t>아시아의 타임스 스퀘어</a:t>
            </a:r>
            <a:r>
              <a:rPr lang="ko-KR" altLang="en-US" sz="3200" dirty="0">
                <a:solidFill>
                  <a:srgbClr val="92D050"/>
                </a:solidFill>
                <a:highlight>
                  <a:srgbClr val="000000"/>
                </a:highlight>
              </a:rPr>
              <a:t>라고 불린다</a:t>
            </a:r>
            <a:r>
              <a:rPr lang="en-US" altLang="ko-KR" sz="3200" dirty="0">
                <a:solidFill>
                  <a:srgbClr val="92D050"/>
                </a:solidFill>
                <a:highlight>
                  <a:srgbClr val="000000"/>
                </a:highlight>
              </a:rPr>
              <a:t>.</a:t>
            </a:r>
            <a:endParaRPr lang="ko-KR" altLang="en-US" sz="3200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7484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E547C7A-2657-4AAA-83E9-E1036B27C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57"/>
            <a:ext cx="12192000" cy="687435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55D1336-037B-427C-87B6-B9B25ADB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058" y="867037"/>
            <a:ext cx="5073445" cy="1049235"/>
          </a:xfrm>
        </p:spPr>
        <p:txBody>
          <a:bodyPr>
            <a:normAutofit/>
          </a:bodyPr>
          <a:lstStyle/>
          <a:p>
            <a:r>
              <a:rPr lang="ko-KR" altLang="en-US" sz="5400" dirty="0" err="1"/>
              <a:t>마루노우치</a:t>
            </a:r>
            <a:endParaRPr lang="ko-KR" altLang="en-US" sz="5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E07DEB-E69D-40DA-89AA-72264A24D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2015732"/>
            <a:ext cx="11410950" cy="4451743"/>
          </a:xfrm>
        </p:spPr>
        <p:txBody>
          <a:bodyPr>
            <a:normAutofit/>
          </a:bodyPr>
          <a:lstStyle/>
          <a:p>
            <a:r>
              <a:rPr lang="ko-KR" altLang="ko-KR" sz="2400" b="1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마루노우치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는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도쿄도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지요다구에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있는 비즈니스 거리이자 상업 지구</a:t>
            </a:r>
            <a:endParaRPr lang="en-US" altLang="ko-KR" sz="2400" dirty="0">
              <a:solidFill>
                <a:srgbClr val="92D050"/>
              </a:solidFill>
              <a:effectLst/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도쿄 역과 황궁 사이에 위치</a:t>
            </a:r>
            <a:endParaRPr lang="en-US" altLang="ko-KR" sz="2400" dirty="0">
              <a:solidFill>
                <a:srgbClr val="92D050"/>
              </a:solidFill>
              <a:effectLst/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일본의 금융 산업의 중심으로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서울의 마포구와 여의도 상업지구를 합쳐 놓은 것과 비슷하다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일본 내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3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위까지의 모든 은행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(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미즈호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은행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미쓰비시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UFJ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은행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미쓰이스미토모은행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)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들의 본점들이 여기에 위치해 있다</a:t>
            </a:r>
            <a:endParaRPr lang="en-US" altLang="ko-KR" sz="2400" dirty="0">
              <a:solidFill>
                <a:srgbClr val="92D050"/>
              </a:solidFill>
              <a:effectLst/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마루노우치는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주간 인구와 야간 인구의 차이가 극단적인 것이 특징이다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평일 낮에는 회사원으로 붐빈다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야간 및 휴일은 도쿄 역 주변을 제외하고는 오가는 사람도 부족하고 한산하다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en-US" sz="2400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7121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B08496C-24A0-4CEC-9189-0CD0A1F59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7274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0A3B33F-112A-48FD-BC78-22C4CD57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25" y="804519"/>
            <a:ext cx="6016129" cy="1049235"/>
          </a:xfrm>
        </p:spPr>
        <p:txBody>
          <a:bodyPr>
            <a:normAutofit/>
          </a:bodyPr>
          <a:lstStyle/>
          <a:p>
            <a:r>
              <a:rPr lang="ko-KR" altLang="en-US" sz="5400" dirty="0" err="1">
                <a:solidFill>
                  <a:srgbClr val="00B0F0"/>
                </a:solidFill>
              </a:rPr>
              <a:t>롯폰기</a:t>
            </a:r>
            <a:endParaRPr lang="ko-KR" altLang="en-US" sz="5400" dirty="0">
              <a:solidFill>
                <a:srgbClr val="00B0F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E13EE6-5C91-47BF-A5CA-D95C39D3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015732"/>
            <a:ext cx="11391899" cy="4556518"/>
          </a:xfrm>
        </p:spPr>
        <p:txBody>
          <a:bodyPr>
            <a:noAutofit/>
          </a:bodyPr>
          <a:lstStyle/>
          <a:p>
            <a:r>
              <a:rPr lang="ko-KR" altLang="ko-KR" sz="2400" b="1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롯폰기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는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도쿄도의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미나토구에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있는 지역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잘 사는 동네이자 번화가</a:t>
            </a:r>
            <a:r>
              <a:rPr lang="ko-KR" altLang="en-US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서울의 이태원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압구정동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신사동을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합쳐놓은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것과 비슷하다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en-US" sz="2400" dirty="0" err="1">
                <a:solidFill>
                  <a:srgbClr val="92D050"/>
                </a:solidFill>
                <a:highlight>
                  <a:srgbClr val="000000"/>
                </a:highlight>
                <a:ea typeface="맑은 고딕" panose="020B0503020000020004" pitchFamily="50" charset="-127"/>
              </a:rPr>
              <a:t>롯폰기</a:t>
            </a:r>
            <a:r>
              <a:rPr lang="ko-KR" altLang="en-US" sz="2400" dirty="0">
                <a:solidFill>
                  <a:srgbClr val="92D050"/>
                </a:solidFill>
                <a:highlight>
                  <a:srgbClr val="000000"/>
                </a:highlight>
                <a:ea typeface="맑은 고딕" panose="020B0503020000020004" pitchFamily="50" charset="-127"/>
              </a:rPr>
              <a:t> </a:t>
            </a:r>
            <a:r>
              <a:rPr lang="ko-KR" altLang="en-US" sz="2400" dirty="0" err="1">
                <a:solidFill>
                  <a:srgbClr val="92D050"/>
                </a:solidFill>
                <a:highlight>
                  <a:srgbClr val="000000"/>
                </a:highlight>
                <a:ea typeface="맑은 고딕" panose="020B0503020000020004" pitchFamily="50" charset="-127"/>
              </a:rPr>
              <a:t>힐즈가</a:t>
            </a:r>
            <a:r>
              <a:rPr lang="ko-KR" altLang="en-US" sz="2400" dirty="0">
                <a:solidFill>
                  <a:srgbClr val="92D050"/>
                </a:solidFill>
                <a:highlight>
                  <a:srgbClr val="000000"/>
                </a:highlight>
                <a:ea typeface="맑은 고딕" panose="020B0503020000020004" pitchFamily="50" charset="-127"/>
              </a:rPr>
              <a:t> 위치한 것으로 유명</a:t>
            </a:r>
            <a:r>
              <a:rPr lang="en-US" altLang="ko-KR" sz="2400" dirty="0">
                <a:solidFill>
                  <a:srgbClr val="92D050"/>
                </a:solidFill>
                <a:highlight>
                  <a:srgbClr val="000000"/>
                </a:highlight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cs typeface="맑은 고딕" panose="020B0503020000020004" pitchFamily="50" charset="-127"/>
              </a:rPr>
              <a:t>1660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년대부터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롯폰기로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불리기 시작했는데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이름의 뜻을 해석하자면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"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나무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6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그루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"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라는 뜻이다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여기에는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6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그루의 소나무가 있었기 때문에 이 이름이 유래했다는 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에도 시대의 아오키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(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青木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)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가문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히토쓰야나기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(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一柳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)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가문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우에스기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(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上杉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)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가문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가타기리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(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片桐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)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가문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구쓰키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(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朽木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)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가문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다카기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(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高木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)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가문 등 여섯 군데의 다이묘 가문에게 주어진 택지가 있어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각 가문의 한자 표기에 들어 있는 나무 목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(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木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)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을 따서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'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롯폰기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'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란 이름이 유래했다는 설 이 있다</a:t>
            </a:r>
            <a:endParaRPr lang="ko-KR" altLang="en-US" sz="2400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1790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A9F6891-BC65-4AA4-A3A9-C5BD87030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"/>
            <a:ext cx="12192001" cy="685266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6880579-9CDD-490D-9269-D955C170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980" y="966497"/>
            <a:ext cx="5768371" cy="1049235"/>
          </a:xfrm>
        </p:spPr>
        <p:txBody>
          <a:bodyPr/>
          <a:lstStyle/>
          <a:p>
            <a:r>
              <a:rPr lang="en-US" altLang="ko-KR" dirty="0"/>
              <a:t>                   </a:t>
            </a:r>
            <a:r>
              <a:rPr lang="ko-KR" altLang="en-US" sz="5400" dirty="0"/>
              <a:t>시부야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00F70A-D936-4BE1-8ED9-71BBBA925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도쿄도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시부야구에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있는 지명의 이름으로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이 지역에 위치하는 시부야 역을 중심으로 하는 거리를 일컫는다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도쿄를 대표하는 번화가로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시부야 역을 중심으로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세이부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백화점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도큐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백화점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파르코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백화점 마루이 백화점과 레스토랑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쇼핑몰들이 군집하여 있다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 </a:t>
            </a:r>
            <a:endParaRPr lang="en-US" altLang="ko-KR" sz="2400" dirty="0">
              <a:solidFill>
                <a:srgbClr val="92D050"/>
              </a:solidFill>
              <a:highlight>
                <a:srgbClr val="000000"/>
              </a:highlight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r>
              <a:rPr lang="ko-KR" altLang="en-US" sz="2400" dirty="0">
                <a:solidFill>
                  <a:srgbClr val="92D050"/>
                </a:solidFill>
                <a:highlight>
                  <a:srgbClr val="000000"/>
                </a:highlight>
                <a:ea typeface="맑은 고딕" panose="020B0503020000020004" pitchFamily="50" charset="-127"/>
              </a:rPr>
              <a:t>시부야 스크램블 교차로가 유명</a:t>
            </a:r>
            <a:r>
              <a:rPr lang="en-US" altLang="ko-KR" sz="2400" dirty="0">
                <a:solidFill>
                  <a:srgbClr val="92D050"/>
                </a:solidFill>
                <a:highlight>
                  <a:srgbClr val="000000"/>
                </a:highlight>
                <a:ea typeface="맑은 고딕" panose="020B0503020000020004" pitchFamily="50" charset="-127"/>
              </a:rPr>
              <a:t>.</a:t>
            </a:r>
            <a:endParaRPr lang="ko-KR" altLang="en-US" sz="2400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82741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44E7892-A0B6-430C-832D-1C288AA21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F2789BB-973D-4261-B00B-C6D72F53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675" y="867037"/>
            <a:ext cx="3248025" cy="1049235"/>
          </a:xfrm>
        </p:spPr>
        <p:txBody>
          <a:bodyPr>
            <a:normAutofit/>
          </a:bodyPr>
          <a:lstStyle/>
          <a:p>
            <a:r>
              <a:rPr lang="ko-KR" altLang="en-US" sz="5400" dirty="0">
                <a:solidFill>
                  <a:srgbClr val="00B0F0"/>
                </a:solidFill>
              </a:rPr>
              <a:t>신주쿠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301BEC-CE0A-433E-BA53-9084822CC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015732"/>
            <a:ext cx="11439525" cy="4366018"/>
          </a:xfrm>
        </p:spPr>
        <p:txBody>
          <a:bodyPr>
            <a:normAutofit/>
          </a:bodyPr>
          <a:lstStyle/>
          <a:p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도쿄도 신주쿠구에 있는 지명의 이름으로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이 지역에 위치하는 신주쿠 역과 이를 중심으로 하는 거리를 일컫는다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롯폰기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이케부쿠로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시부야하고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더불어 도쿄를 대표하는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 4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대 부도심으로 일컬어지며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서울시의 강남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명동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종로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홍대 같은 번화가에 해당한다</a:t>
            </a:r>
            <a:r>
              <a:rPr lang="en-US" altLang="ko-KR" sz="2400" dirty="0">
                <a:solidFill>
                  <a:srgbClr val="92D050"/>
                </a:solidFill>
                <a:highlight>
                  <a:srgbClr val="000000"/>
                </a:highlight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</a:p>
          <a:p>
            <a:r>
              <a:rPr lang="ko-KR" altLang="en-US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신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주쿠역은 하루 평균 이용객이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350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만여명으로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,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승하차수와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</a:t>
            </a:r>
            <a:r>
              <a:rPr lang="ko-KR" altLang="ko-KR" sz="2400" dirty="0" err="1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환승객수</a:t>
            </a:r>
            <a:r>
              <a:rPr lang="ko-KR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 모두 세계에서 가장 많아 세계 최대의 전철역으로 기네스북에 등재되어 있다</a:t>
            </a:r>
            <a:r>
              <a:rPr lang="en-US" altLang="ko-KR" sz="240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.</a:t>
            </a:r>
            <a:endParaRPr lang="ko-KR" altLang="ko-KR" sz="2400" dirty="0">
              <a:solidFill>
                <a:srgbClr val="92D050"/>
              </a:solidFill>
              <a:effectLst/>
              <a:highlight>
                <a:srgbClr val="000000"/>
              </a:highlight>
              <a:latin typeface="맑은 고딕" panose="020B0503020000020004" pitchFamily="50" charset="-127"/>
              <a:ea typeface="맑은 고딕" panose="020B0503020000020004" pitchFamily="50" charset="-127"/>
              <a:cs typeface="맑은 고딕" panose="020B0503020000020004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9648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470</TotalTime>
  <Words>1567</Words>
  <Application>Microsoft Office PowerPoint</Application>
  <PresentationFormat>와이드스크린</PresentationFormat>
  <Paragraphs>146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3" baseType="lpstr">
      <vt:lpstr>맑은 고딕</vt:lpstr>
      <vt:lpstr>Arial</vt:lpstr>
      <vt:lpstr>Gill Sans MT</vt:lpstr>
      <vt:lpstr>갤러리</vt:lpstr>
      <vt:lpstr>일본의 도시의 관광지와                주요거리</vt:lpstr>
      <vt:lpstr>                               목차</vt:lpstr>
      <vt:lpstr>                                     도쿄  </vt:lpstr>
      <vt:lpstr>도쿄의 지역</vt:lpstr>
      <vt:lpstr>                 긴자 </vt:lpstr>
      <vt:lpstr>마루노우치</vt:lpstr>
      <vt:lpstr>롯폰기</vt:lpstr>
      <vt:lpstr>                   시부야</vt:lpstr>
      <vt:lpstr>신주쿠</vt:lpstr>
      <vt:lpstr>아키하바라</vt:lpstr>
      <vt:lpstr>                   우에노 </vt:lpstr>
      <vt:lpstr>이케부쿠로</vt:lpstr>
      <vt:lpstr>오다이바</vt:lpstr>
      <vt:lpstr>도쿄의 관광지</vt:lpstr>
      <vt:lpstr>스카이트리</vt:lpstr>
      <vt:lpstr>도쿄타워</vt:lpstr>
      <vt:lpstr>카미나리몬</vt:lpstr>
      <vt:lpstr>가부키자</vt:lpstr>
      <vt:lpstr>오사카</vt:lpstr>
      <vt:lpstr>오사카의 지역</vt:lpstr>
      <vt:lpstr>도톤보리</vt:lpstr>
      <vt:lpstr>난바</vt:lpstr>
      <vt:lpstr>우메다</vt:lpstr>
      <vt:lpstr>오사카의 관광지</vt:lpstr>
      <vt:lpstr>닛폰바시</vt:lpstr>
      <vt:lpstr>오사카 성</vt:lpstr>
      <vt:lpstr>유니버셜 스튜디오 재팬</vt:lpstr>
      <vt:lpstr>일본소개영상</vt:lpstr>
      <vt:lpstr>참고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도시의 관광지와                주요거리</dc:title>
  <dc:creator>송 상현</dc:creator>
  <cp:lastModifiedBy>송 상현</cp:lastModifiedBy>
  <cp:revision>20</cp:revision>
  <dcterms:created xsi:type="dcterms:W3CDTF">2021-03-27T13:55:53Z</dcterms:created>
  <dcterms:modified xsi:type="dcterms:W3CDTF">2021-03-31T11:06:55Z</dcterms:modified>
</cp:coreProperties>
</file>