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KnfWBDbRY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kdo.mofa.go.kr/kor/dokdo/government_position.jsp" TargetMode="External"/><Relationship Id="rId2" Type="http://schemas.openxmlformats.org/officeDocument/2006/relationships/hyperlink" Target="https://yhimsdokdo.tistory.com/entry/%EB%8F%85%EB%8F%84%EA%B0%80-%EB%8C%80%ED%95%9C%EB%AF%BC%EA%B5%AD%EC%9D%98-%EC%98%81%ED%86%A0%EC%9D%B8-%EA%B7%BC%EA%B1%B0-%EA%B8%B0%ED%95%98%ED%95%99%EC%A0%81-%EA%B7%BC%EA%B1%B0?category=64776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.blog.naver.com/PostView.nhn?blogId=seoulcouncil&amp;logNo=221686341946&amp;proxyReferer=https:%2F%2Fwww.google.com%2F" TargetMode="External"/><Relationship Id="rId4" Type="http://schemas.openxmlformats.org/officeDocument/2006/relationships/hyperlink" Target="https://www.korea.kr/news/reporterView.do?newsId=14882349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9843940" cy="1645920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독도가 한국영토인 지리적 역사적 근거와 국제법적 지위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95193" y="4352544"/>
            <a:ext cx="8541558" cy="1239894"/>
          </a:xfrm>
        </p:spPr>
        <p:txBody>
          <a:bodyPr>
            <a:normAutofit/>
          </a:bodyPr>
          <a:lstStyle/>
          <a:p>
            <a:pPr algn="r"/>
            <a:r>
              <a:rPr lang="en-US" altLang="ko-KR" sz="3000" dirty="0" smtClean="0">
                <a:solidFill>
                  <a:schemeClr val="bg1"/>
                </a:solidFill>
              </a:rPr>
              <a:t>21719366</a:t>
            </a:r>
            <a:r>
              <a:rPr lang="ko-KR" altLang="en-US" sz="3000" dirty="0" err="1" smtClean="0">
                <a:solidFill>
                  <a:schemeClr val="bg1"/>
                </a:solidFill>
              </a:rPr>
              <a:t>남하연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역사적근거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896679"/>
            <a:ext cx="1619250" cy="2000250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2231136" y="5376672"/>
            <a:ext cx="3602736" cy="1042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1696 1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다케시마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울릉도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err="1" smtClean="0">
                <a:solidFill>
                  <a:schemeClr val="tx1"/>
                </a:solidFill>
              </a:rPr>
              <a:t>도해금지령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82" y="2896679"/>
            <a:ext cx="2851785" cy="2000250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6358128" y="5376672"/>
            <a:ext cx="3602736" cy="1042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1696 5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안용복 </a:t>
            </a:r>
            <a:r>
              <a:rPr lang="ko-KR" altLang="en-US" dirty="0" err="1" smtClean="0">
                <a:solidFill>
                  <a:schemeClr val="tx1"/>
                </a:solidFill>
              </a:rPr>
              <a:t>일본도해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역사적근거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3006407"/>
            <a:ext cx="2578608" cy="200025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5279576" y="2799582"/>
            <a:ext cx="4937760" cy="3394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1770-『</a:t>
            </a:r>
            <a:r>
              <a:rPr lang="ko-KR" altLang="en-US" b="1" dirty="0">
                <a:solidFill>
                  <a:schemeClr val="tx1"/>
                </a:solidFill>
              </a:rPr>
              <a:t>동국문헌비고</a:t>
            </a:r>
            <a:r>
              <a:rPr lang="en-US" altLang="ko-KR" b="1" dirty="0">
                <a:solidFill>
                  <a:schemeClr val="tx1"/>
                </a:solidFill>
              </a:rPr>
              <a:t>』</a:t>
            </a:r>
            <a:r>
              <a:rPr lang="ko-KR" altLang="en-US" b="1" dirty="0">
                <a:solidFill>
                  <a:schemeClr val="tx1"/>
                </a:solidFill>
              </a:rPr>
              <a:t>「여지고</a:t>
            </a:r>
            <a:r>
              <a:rPr lang="ko-KR" altLang="en-US" b="1" dirty="0" smtClean="0">
                <a:solidFill>
                  <a:schemeClr val="tx1"/>
                </a:solidFill>
              </a:rPr>
              <a:t>」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“우산도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독도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와 울릉도</a:t>
            </a:r>
            <a:r>
              <a:rPr lang="en-US" altLang="ko-KR" dirty="0">
                <a:solidFill>
                  <a:schemeClr val="tx1"/>
                </a:solidFill>
              </a:rPr>
              <a:t>…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두 섬으로 하나가 바로 우산이다</a:t>
            </a:r>
            <a:r>
              <a:rPr lang="en-US" altLang="ko-KR" dirty="0">
                <a:solidFill>
                  <a:schemeClr val="tx1"/>
                </a:solidFill>
              </a:rPr>
              <a:t>...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「</a:t>
            </a:r>
            <a:r>
              <a:rPr lang="ko-KR" altLang="en-US" dirty="0" err="1">
                <a:solidFill>
                  <a:schemeClr val="tx1"/>
                </a:solidFill>
              </a:rPr>
              <a:t>여지지」에</a:t>
            </a:r>
            <a:r>
              <a:rPr lang="ko-KR" altLang="en-US" dirty="0">
                <a:solidFill>
                  <a:schemeClr val="tx1"/>
                </a:solidFill>
              </a:rPr>
              <a:t> 이르기를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울릉과 우산은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모두 우산국의 땅인데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우산은 일본이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말하는 송도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松島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다</a:t>
            </a:r>
            <a:r>
              <a:rPr lang="en-US" altLang="ko-KR" dirty="0">
                <a:solidFill>
                  <a:schemeClr val="tx1"/>
                </a:solidFill>
              </a:rPr>
              <a:t>.”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역사적근거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일 </a:t>
            </a:r>
            <a:r>
              <a:rPr lang="ko-KR" altLang="en-US" b="1" dirty="0" smtClean="0"/>
              <a:t>외무성</a:t>
            </a:r>
            <a:r>
              <a:rPr lang="en-US" altLang="ko-KR" b="1" dirty="0" smtClean="0"/>
              <a:t>(1870)</a:t>
            </a:r>
            <a:r>
              <a:rPr lang="ko-KR" altLang="en-US" b="1" dirty="0"/>
              <a:t/>
            </a:r>
            <a:br>
              <a:rPr lang="ko-KR" altLang="en-US" b="1" dirty="0"/>
            </a:br>
            <a:r>
              <a:rPr lang="en-US" altLang="ko-KR" b="1" dirty="0"/>
              <a:t>『</a:t>
            </a:r>
            <a:r>
              <a:rPr lang="ko-KR" altLang="en-US" b="1" dirty="0" err="1"/>
              <a:t>조선국교제시말내탐서</a:t>
            </a:r>
            <a:r>
              <a:rPr lang="en-US" altLang="ko-KR" b="1" dirty="0"/>
              <a:t>』</a:t>
            </a:r>
            <a:endParaRPr lang="ko-KR" altLang="en-US" dirty="0"/>
          </a:p>
        </p:txBody>
      </p:sp>
      <p:pic>
        <p:nvPicPr>
          <p:cNvPr id="9218" name="Picture 2" descr="조선국교제시말내탐서 (복제본), 자료제공 : 독도박물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19" y="3188909"/>
            <a:ext cx="3353081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6768445" y="3384223"/>
            <a:ext cx="4110087" cy="1498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 “다케시마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울릉도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와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ko-KR" altLang="en-US" dirty="0" err="1">
                <a:solidFill>
                  <a:schemeClr val="tx1"/>
                </a:solidFill>
              </a:rPr>
              <a:t>마쓰시마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독도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가 조선 부속이 된 </a:t>
            </a:r>
            <a:r>
              <a:rPr lang="ko-KR" altLang="en-US" dirty="0" err="1">
                <a:solidFill>
                  <a:schemeClr val="tx1"/>
                </a:solidFill>
              </a:rPr>
              <a:t>사정”이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언급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8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역사적근거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231136" y="2877248"/>
            <a:ext cx="7729728" cy="3101983"/>
          </a:xfrm>
        </p:spPr>
        <p:txBody>
          <a:bodyPr/>
          <a:lstStyle/>
          <a:p>
            <a:r>
              <a:rPr lang="ko-KR" altLang="en-US" dirty="0" err="1" smtClean="0"/>
              <a:t>태정관지령</a:t>
            </a:r>
            <a:r>
              <a:rPr lang="en-US" altLang="ko-KR" dirty="0" smtClean="0"/>
              <a:t>(1877)</a:t>
            </a:r>
            <a:endParaRPr lang="en-US" altLang="ko-KR" dirty="0"/>
          </a:p>
          <a:p>
            <a:r>
              <a:rPr lang="en-US" altLang="ko-KR" dirty="0" smtClean="0"/>
              <a:t>                                     </a:t>
            </a:r>
            <a:endParaRPr lang="ko-KR" altLang="en-US" dirty="0"/>
          </a:p>
        </p:txBody>
      </p:sp>
      <p:pic>
        <p:nvPicPr>
          <p:cNvPr id="10242" name="Picture 2" descr="태정관지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68" y="3428113"/>
            <a:ext cx="1619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4700016" y="3621024"/>
            <a:ext cx="4425696" cy="16093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1877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3</a:t>
            </a:r>
            <a:r>
              <a:rPr lang="ko-KR" altLang="en-US" dirty="0">
                <a:solidFill>
                  <a:schemeClr val="tx1"/>
                </a:solidFill>
              </a:rPr>
              <a:t>월 일본 최고 행정기구인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ko-KR" altLang="en-US" dirty="0" err="1">
                <a:solidFill>
                  <a:schemeClr val="tx1"/>
                </a:solidFill>
              </a:rPr>
              <a:t>태정관이</a:t>
            </a:r>
            <a:r>
              <a:rPr lang="ko-KR" altLang="en-US" dirty="0">
                <a:solidFill>
                  <a:schemeClr val="tx1"/>
                </a:solidFill>
              </a:rPr>
              <a:t> 내무성에 울릉도와 독도가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ko-KR" altLang="en-US" dirty="0" err="1">
                <a:solidFill>
                  <a:schemeClr val="tx1"/>
                </a:solidFill>
              </a:rPr>
              <a:t>일본령이</a:t>
            </a:r>
            <a:r>
              <a:rPr lang="ko-KR" altLang="en-US" dirty="0">
                <a:solidFill>
                  <a:schemeClr val="tx1"/>
                </a:solidFill>
              </a:rPr>
              <a:t> 아니라고 내린 지령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4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역사적근거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칙령 제 </a:t>
            </a:r>
            <a:r>
              <a:rPr lang="en-US" altLang="ko-KR" dirty="0" smtClean="0"/>
              <a:t>41</a:t>
            </a:r>
            <a:r>
              <a:rPr lang="ko-KR" altLang="en-US" dirty="0" smtClean="0"/>
              <a:t>호 반포</a:t>
            </a:r>
            <a:r>
              <a:rPr lang="en-US" altLang="ko-KR" dirty="0" smtClean="0"/>
              <a:t>(1900)</a:t>
            </a:r>
          </a:p>
          <a:p>
            <a:r>
              <a:rPr lang="ko-KR" altLang="en-US" dirty="0"/>
              <a:t>고종 황제는 칙령으로 ‘울릉도</a:t>
            </a:r>
            <a:r>
              <a:rPr lang="en-US" altLang="ko-KR" dirty="0"/>
              <a:t>(</a:t>
            </a:r>
            <a:r>
              <a:rPr lang="ko-KR" altLang="en-US" dirty="0"/>
              <a:t>欝陵島</a:t>
            </a:r>
            <a:r>
              <a:rPr lang="en-US" altLang="ko-KR" dirty="0"/>
              <a:t>)</a:t>
            </a:r>
            <a:r>
              <a:rPr lang="ko-KR" altLang="en-US" dirty="0" smtClean="0"/>
              <a:t>를 울도</a:t>
            </a:r>
            <a:r>
              <a:rPr lang="en-US" altLang="ko-KR" dirty="0"/>
              <a:t>(</a:t>
            </a:r>
            <a:r>
              <a:rPr lang="ko-KR" altLang="en-US" dirty="0"/>
              <a:t>欝島</a:t>
            </a:r>
            <a:r>
              <a:rPr lang="en-US" altLang="ko-KR" dirty="0"/>
              <a:t>)</a:t>
            </a:r>
            <a:r>
              <a:rPr lang="ko-KR" altLang="en-US" dirty="0"/>
              <a:t>로 개칭</a:t>
            </a:r>
            <a:r>
              <a:rPr lang="en-US" altLang="ko-KR" dirty="0"/>
              <a:t>(</a:t>
            </a:r>
            <a:r>
              <a:rPr lang="ko-KR" altLang="en-US" dirty="0"/>
              <a:t>改稱</a:t>
            </a:r>
            <a:r>
              <a:rPr lang="en-US" altLang="ko-KR" dirty="0"/>
              <a:t>)</a:t>
            </a:r>
            <a:r>
              <a:rPr lang="ko-KR" altLang="en-US" dirty="0"/>
              <a:t>하고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도감</a:t>
            </a:r>
            <a:r>
              <a:rPr lang="en-US" altLang="ko-KR" dirty="0"/>
              <a:t>(</a:t>
            </a:r>
            <a:r>
              <a:rPr lang="ko-KR" altLang="en-US" dirty="0"/>
              <a:t>島監</a:t>
            </a:r>
            <a:r>
              <a:rPr lang="en-US" altLang="ko-KR" dirty="0"/>
              <a:t>)</a:t>
            </a:r>
            <a:r>
              <a:rPr lang="ko-KR" altLang="en-US" dirty="0"/>
              <a:t>을 군수</a:t>
            </a:r>
            <a:r>
              <a:rPr lang="en-US" altLang="ko-KR" dirty="0"/>
              <a:t>(</a:t>
            </a:r>
            <a:r>
              <a:rPr lang="ko-KR" altLang="en-US" dirty="0"/>
              <a:t>郡守</a:t>
            </a:r>
            <a:r>
              <a:rPr lang="en-US" altLang="ko-KR" dirty="0"/>
              <a:t>)</a:t>
            </a:r>
            <a:r>
              <a:rPr lang="ko-KR" altLang="en-US" dirty="0"/>
              <a:t>로 개정</a:t>
            </a:r>
            <a:r>
              <a:rPr lang="en-US" altLang="ko-KR" dirty="0"/>
              <a:t>(</a:t>
            </a:r>
            <a:r>
              <a:rPr lang="ko-KR" altLang="en-US" dirty="0"/>
              <a:t>改正</a:t>
            </a:r>
            <a:r>
              <a:rPr lang="en-US" altLang="ko-KR" dirty="0"/>
              <a:t>)</a:t>
            </a:r>
            <a:r>
              <a:rPr lang="ko-KR" altLang="en-US" dirty="0" smtClean="0"/>
              <a:t>한 건</a:t>
            </a:r>
            <a:r>
              <a:rPr lang="en-US" altLang="ko-KR" dirty="0"/>
              <a:t>(</a:t>
            </a:r>
            <a:r>
              <a:rPr lang="ko-KR" altLang="en-US" dirty="0"/>
              <a:t>件</a:t>
            </a:r>
            <a:r>
              <a:rPr lang="en-US" altLang="ko-KR" dirty="0"/>
              <a:t>)’</a:t>
            </a:r>
            <a:r>
              <a:rPr lang="ko-KR" altLang="en-US" dirty="0"/>
              <a:t>을 제정 </a:t>
            </a:r>
            <a:r>
              <a:rPr lang="ko-KR" altLang="en-US" dirty="0" smtClean="0"/>
              <a:t>반포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613" y="3739777"/>
            <a:ext cx="6402861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역사적근거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err="1"/>
              <a:t>시마네현고시</a:t>
            </a:r>
            <a:r>
              <a:rPr lang="en-US" altLang="ko-KR" b="1" dirty="0"/>
              <a:t>(</a:t>
            </a:r>
            <a:r>
              <a:rPr lang="ko-KR" altLang="en-US" b="1" dirty="0"/>
              <a:t>島根縣告示</a:t>
            </a:r>
            <a:r>
              <a:rPr lang="en-US" altLang="ko-KR" b="1" dirty="0"/>
              <a:t>) </a:t>
            </a:r>
            <a:r>
              <a:rPr lang="ko-KR" altLang="en-US" b="1" dirty="0"/>
              <a:t>제</a:t>
            </a:r>
            <a:r>
              <a:rPr lang="en-US" altLang="ko-KR" b="1" dirty="0"/>
              <a:t>40</a:t>
            </a:r>
            <a:r>
              <a:rPr lang="ko-KR" altLang="en-US" b="1" dirty="0" smtClean="0"/>
              <a:t>호</a:t>
            </a:r>
            <a:r>
              <a:rPr lang="en-US" altLang="ko-KR" b="1" dirty="0" smtClean="0"/>
              <a:t>(1905)</a:t>
            </a:r>
          </a:p>
          <a:p>
            <a:endParaRPr lang="en-US" altLang="ko-KR" b="1" dirty="0"/>
          </a:p>
          <a:p>
            <a:r>
              <a:rPr lang="en-US" altLang="ko-KR" b="1" dirty="0" smtClean="0"/>
              <a:t>                                         </a:t>
            </a:r>
            <a:r>
              <a:rPr lang="ko-KR" altLang="en-US" dirty="0"/>
              <a:t>일본의 독도 영토 편입을 알리는 </a:t>
            </a:r>
            <a:r>
              <a:rPr lang="ko-KR" altLang="en-US" dirty="0" smtClean="0"/>
              <a:t>지방의 고시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06" y="3107605"/>
            <a:ext cx="2236215" cy="23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역사적근거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31136" y="2666324"/>
            <a:ext cx="8675676" cy="3101983"/>
          </a:xfrm>
        </p:spPr>
        <p:txBody>
          <a:bodyPr/>
          <a:lstStyle/>
          <a:p>
            <a:r>
              <a:rPr lang="en-US" altLang="ko-KR" dirty="0" smtClean="0"/>
              <a:t>1906.3</a:t>
            </a:r>
            <a:r>
              <a:rPr lang="ko-KR" altLang="en-US" dirty="0"/>
              <a:t>월</a:t>
            </a:r>
            <a:r>
              <a:rPr lang="en-US" altLang="ko-KR" dirty="0"/>
              <a:t>. </a:t>
            </a:r>
            <a:r>
              <a:rPr lang="ko-KR" altLang="en-US" dirty="0" err="1"/>
              <a:t>울도군수</a:t>
            </a:r>
            <a:r>
              <a:rPr lang="ko-KR" altLang="en-US" dirty="0"/>
              <a:t> </a:t>
            </a:r>
            <a:r>
              <a:rPr lang="ko-KR" altLang="en-US" dirty="0" err="1"/>
              <a:t>심흥택</a:t>
            </a:r>
            <a:r>
              <a:rPr lang="ko-KR" altLang="en-US" dirty="0"/>
              <a:t> </a:t>
            </a:r>
            <a:r>
              <a:rPr lang="ko-KR" altLang="en-US" dirty="0" smtClean="0"/>
              <a:t>보고서</a:t>
            </a:r>
            <a:endParaRPr lang="en-US" altLang="ko-KR" dirty="0" smtClean="0"/>
          </a:p>
          <a:p>
            <a:r>
              <a:rPr lang="en-US" altLang="ko-KR" dirty="0" smtClean="0"/>
              <a:t>                                           </a:t>
            </a:r>
            <a:r>
              <a:rPr lang="ko-KR" altLang="en-US" dirty="0" err="1"/>
              <a:t>본군</a:t>
            </a:r>
            <a:r>
              <a:rPr lang="ko-KR" altLang="en-US" dirty="0"/>
              <a:t> 소속 </a:t>
            </a:r>
            <a:r>
              <a:rPr lang="ko-KR" altLang="en-US" dirty="0" err="1"/>
              <a:t>독도”라고</a:t>
            </a:r>
            <a:r>
              <a:rPr lang="ko-KR" altLang="en-US" dirty="0"/>
              <a:t> </a:t>
            </a:r>
            <a:r>
              <a:rPr lang="ko-KR" altLang="en-US" dirty="0" smtClean="0"/>
              <a:t>하여 독도가 </a:t>
            </a:r>
            <a:r>
              <a:rPr lang="ko-KR" altLang="en-US" dirty="0" err="1"/>
              <a:t>울도군의</a:t>
            </a:r>
            <a:r>
              <a:rPr lang="ko-KR" altLang="en-US" dirty="0"/>
              <a:t> </a:t>
            </a:r>
            <a:r>
              <a:rPr lang="ko-KR" altLang="en-US" dirty="0" err="1"/>
              <a:t>관할임을</a:t>
            </a:r>
            <a:r>
              <a:rPr lang="ko-KR" altLang="en-US" dirty="0"/>
              <a:t> </a:t>
            </a:r>
            <a:r>
              <a:rPr lang="ko-KR" altLang="en-US" dirty="0" smtClean="0"/>
              <a:t>밝힘</a:t>
            </a:r>
            <a:endParaRPr lang="ko-KR" altLang="en-US" dirty="0"/>
          </a:p>
        </p:txBody>
      </p:sp>
      <p:pic>
        <p:nvPicPr>
          <p:cNvPr id="11266" name="Picture 2" descr="보고서 호외 및 지령 제3호 이미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22" y="3015945"/>
            <a:ext cx="2559345" cy="240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역사적근거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65148" y="2562923"/>
            <a:ext cx="7729728" cy="3101983"/>
          </a:xfrm>
        </p:spPr>
        <p:txBody>
          <a:bodyPr/>
          <a:lstStyle/>
          <a:p>
            <a:r>
              <a:rPr lang="en-US" altLang="ko-KR" b="1" dirty="0" smtClean="0"/>
              <a:t>1946 1</a:t>
            </a:r>
            <a:r>
              <a:rPr lang="ko-KR" altLang="en-US" b="1" dirty="0"/>
              <a:t>월 </a:t>
            </a:r>
            <a:r>
              <a:rPr lang="en-US" altLang="ko-KR" b="1" dirty="0"/>
              <a:t>29</a:t>
            </a:r>
            <a:r>
              <a:rPr lang="ko-KR" altLang="en-US" b="1" dirty="0"/>
              <a:t>일</a:t>
            </a:r>
            <a:r>
              <a:rPr lang="en-US" altLang="ko-KR" b="1" dirty="0"/>
              <a:t>. </a:t>
            </a:r>
            <a:r>
              <a:rPr lang="ko-KR" altLang="en-US" b="1" dirty="0" smtClean="0"/>
              <a:t>연합국최고사령관  각서</a:t>
            </a:r>
            <a:r>
              <a:rPr lang="en-US" altLang="ko-KR" b="1" dirty="0"/>
              <a:t>(SCAPIN) </a:t>
            </a:r>
            <a:r>
              <a:rPr lang="ko-KR" altLang="en-US" b="1" dirty="0"/>
              <a:t>제</a:t>
            </a:r>
            <a:r>
              <a:rPr lang="en-US" altLang="ko-KR" b="1" dirty="0"/>
              <a:t>677</a:t>
            </a:r>
            <a:r>
              <a:rPr lang="ko-KR" altLang="en-US" b="1" dirty="0" smtClean="0"/>
              <a:t>호</a:t>
            </a:r>
            <a:endParaRPr lang="en-US" altLang="ko-KR" b="1" dirty="0" smtClean="0"/>
          </a:p>
          <a:p>
            <a:endParaRPr lang="ko-KR" altLang="en-US" dirty="0"/>
          </a:p>
        </p:txBody>
      </p:sp>
      <p:pic>
        <p:nvPicPr>
          <p:cNvPr id="12290" name="Picture 2" descr="SCAPIN 제677호 관련 지도 (복제본), 자료제공 : 독도박물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30" y="2992819"/>
            <a:ext cx="3162660" cy="224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6212264" y="3167406"/>
            <a:ext cx="3638746" cy="20676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제</a:t>
            </a:r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차 세계대전 종전 후 일본의 통치 </a:t>
            </a:r>
            <a:r>
              <a:rPr lang="ko-KR" altLang="en-US" dirty="0" smtClean="0">
                <a:solidFill>
                  <a:schemeClr val="tx1"/>
                </a:solidFill>
              </a:rPr>
              <a:t>행정범위에서 </a:t>
            </a:r>
            <a:r>
              <a:rPr lang="ko-KR" altLang="en-US" dirty="0">
                <a:solidFill>
                  <a:schemeClr val="tx1"/>
                </a:solidFill>
              </a:rPr>
              <a:t>독도를 제외시킨 각서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역사적근거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1951 </a:t>
            </a:r>
            <a:r>
              <a:rPr lang="ko-KR" altLang="en-US" b="1" dirty="0"/>
              <a:t>샌프란시스코 강화조약 </a:t>
            </a:r>
            <a:r>
              <a:rPr lang="ko-KR" altLang="en-US" b="1" dirty="0" smtClean="0"/>
              <a:t>체결</a:t>
            </a:r>
            <a:endParaRPr lang="en-US" altLang="ko-KR" b="1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581" y="3188910"/>
            <a:ext cx="3433419" cy="200025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7098384" y="3073138"/>
            <a:ext cx="4110086" cy="22435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이 조약 제</a:t>
            </a:r>
            <a:r>
              <a:rPr lang="en-US" altLang="ko-KR" dirty="0"/>
              <a:t>2</a:t>
            </a:r>
            <a:r>
              <a:rPr lang="ko-KR" altLang="en-US" dirty="0"/>
              <a:t>조</a:t>
            </a:r>
            <a:r>
              <a:rPr lang="en-US" altLang="ko-KR" dirty="0"/>
              <a:t>(a)</a:t>
            </a:r>
            <a:r>
              <a:rPr lang="ko-KR" altLang="en-US" dirty="0"/>
              <a:t>에서 “일본은 한국의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>
                <a:solidFill>
                  <a:schemeClr val="tx1"/>
                </a:solidFill>
              </a:rPr>
              <a:t>독립을 인정하고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제주도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거문도 및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울릉도를 포함한 한국에 대한 모든 권리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권원 및 청구권을 포기한다</a:t>
            </a:r>
            <a:r>
              <a:rPr lang="en-US" altLang="ko-KR" dirty="0">
                <a:solidFill>
                  <a:schemeClr val="tx1"/>
                </a:solidFill>
              </a:rPr>
              <a:t>.”</a:t>
            </a:r>
            <a:r>
              <a:rPr lang="ko-KR" altLang="en-US" dirty="0">
                <a:solidFill>
                  <a:schemeClr val="tx1"/>
                </a:solidFill>
              </a:rPr>
              <a:t>라고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규정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국제법적지위</a:t>
            </a:r>
            <a:endParaRPr lang="ko-KR" altLang="en-US" dirty="0"/>
          </a:p>
        </p:txBody>
      </p:sp>
      <p:pic>
        <p:nvPicPr>
          <p:cNvPr id="5122" name="Picture 2" descr="SCAPIN1 677호를 보면 독도가 한국영토에 포함되어 있음을 알 수 있다.(출처=외교부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816781"/>
            <a:ext cx="382016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6920" y="3751868"/>
            <a:ext cx="4477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관련 영상</a:t>
            </a:r>
            <a:endParaRPr lang="en-US" altLang="ko-KR" dirty="0" smtClean="0"/>
          </a:p>
          <a:p>
            <a:pPr marL="342900" indent="-342900">
              <a:buAutoNum type="arabicParenBoth"/>
            </a:pPr>
            <a:r>
              <a:rPr lang="en-US" altLang="ko-KR" dirty="0" smtClean="0">
                <a:hlinkClick r:id="rId3"/>
              </a:rPr>
              <a:t>[</a:t>
            </a:r>
            <a:r>
              <a:rPr lang="ko-KR" altLang="en-US" dirty="0" err="1">
                <a:hlinkClick r:id="rId3"/>
              </a:rPr>
              <a:t>선넘녀</a:t>
            </a:r>
            <a:r>
              <a:rPr lang="ko-KR" altLang="en-US" dirty="0">
                <a:hlinkClick r:id="rId3"/>
              </a:rPr>
              <a:t> 하이라이트</a:t>
            </a:r>
            <a:r>
              <a:rPr lang="en-US" altLang="ko-KR" dirty="0">
                <a:hlinkClick r:id="rId3"/>
              </a:rPr>
              <a:t>] ★</a:t>
            </a:r>
            <a:r>
              <a:rPr lang="ko-KR" altLang="en-US" dirty="0" err="1">
                <a:hlinkClick r:id="rId3"/>
              </a:rPr>
              <a:t>설민석쌤</a:t>
            </a:r>
            <a:r>
              <a:rPr lang="ko-KR" altLang="en-US" dirty="0">
                <a:hlinkClick r:id="rId3"/>
              </a:rPr>
              <a:t> </a:t>
            </a:r>
            <a:r>
              <a:rPr lang="ko-KR" altLang="en-US" dirty="0" err="1">
                <a:hlinkClick r:id="rId3"/>
              </a:rPr>
              <a:t>완벽정리</a:t>
            </a:r>
            <a:r>
              <a:rPr lang="ko-KR" altLang="en-US" dirty="0">
                <a:hlinkClick r:id="rId3"/>
              </a:rPr>
              <a:t>★ 독도는 우리땅 </a:t>
            </a:r>
            <a:r>
              <a:rPr lang="en-US" altLang="ko-KR" dirty="0">
                <a:hlinkClick r:id="rId3"/>
              </a:rPr>
              <a:t>1</a:t>
            </a:r>
            <a:r>
              <a:rPr lang="ko-KR" altLang="en-US" dirty="0">
                <a:hlinkClick r:id="rId3"/>
              </a:rPr>
              <a:t>탄</a:t>
            </a:r>
            <a:r>
              <a:rPr lang="en-US" altLang="ko-KR" dirty="0">
                <a:hlinkClick r:id="rId3"/>
              </a:rPr>
              <a:t>! </a:t>
            </a:r>
            <a:r>
              <a:rPr lang="ko-KR" altLang="en-US" dirty="0">
                <a:hlinkClick r:id="rId3"/>
              </a:rPr>
              <a:t>역사적 증거 모음 </a:t>
            </a:r>
            <a:r>
              <a:rPr lang="en-US" altLang="ko-KR" dirty="0" smtClean="0">
                <a:hlinkClick r:id="rId3"/>
              </a:rPr>
              <a:t>– YouTube</a:t>
            </a:r>
            <a:endParaRPr lang="en-US" altLang="ko-KR" dirty="0" smtClean="0"/>
          </a:p>
          <a:p>
            <a:pPr marL="342900" indent="-342900">
              <a:buAutoNum type="arabicParenBoth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70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</a:t>
            </a:r>
            <a:endParaRPr lang="ko-KR" altLang="en-US" dirty="0"/>
          </a:p>
        </p:txBody>
      </p:sp>
      <p:pic>
        <p:nvPicPr>
          <p:cNvPr id="1026" name="Picture 2" descr="동도의 높이:98.6미터, 둘레:2.8킬로미터, 면적:73,297제곱미터(7필지), 서도의 높이:168.5미터, 둘레:2.6킬로미터, 면적:88,740제곱미터(5필지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497023"/>
            <a:ext cx="7462761" cy="355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2601797" y="5976594"/>
            <a:ext cx="7472188" cy="74471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2</a:t>
            </a:r>
            <a:r>
              <a:rPr lang="ko-KR" altLang="en-US" dirty="0">
                <a:solidFill>
                  <a:schemeClr val="tx1"/>
                </a:solidFill>
              </a:rPr>
              <a:t>개의 </a:t>
            </a:r>
            <a:r>
              <a:rPr lang="ko-KR" altLang="en-US" dirty="0" err="1">
                <a:solidFill>
                  <a:schemeClr val="tx1"/>
                </a:solidFill>
              </a:rPr>
              <a:t>큰섬</a:t>
            </a:r>
            <a:r>
              <a:rPr lang="ko-KR" altLang="en-US" dirty="0">
                <a:solidFill>
                  <a:schemeClr val="tx1"/>
                </a:solidFill>
              </a:rPr>
              <a:t> 인 동도와 서도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그리고 주변의 </a:t>
            </a:r>
            <a:r>
              <a:rPr lang="en-US" altLang="ko-KR" dirty="0">
                <a:solidFill>
                  <a:schemeClr val="tx1"/>
                </a:solidFill>
              </a:rPr>
              <a:t>89</a:t>
            </a:r>
            <a:r>
              <a:rPr lang="ko-KR" altLang="en-US" dirty="0">
                <a:solidFill>
                  <a:schemeClr val="tx1"/>
                </a:solidFill>
              </a:rPr>
              <a:t>개 부속도서로 </a:t>
            </a:r>
            <a:r>
              <a:rPr lang="ko-KR" altLang="en-US" dirty="0" smtClean="0">
                <a:solidFill>
                  <a:schemeClr val="tx1"/>
                </a:solidFill>
              </a:rPr>
              <a:t>구성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총면적 </a:t>
            </a:r>
            <a:r>
              <a:rPr lang="en-US" altLang="ko-KR" dirty="0">
                <a:solidFill>
                  <a:schemeClr val="tx1"/>
                </a:solidFill>
              </a:rPr>
              <a:t>187554m^2</a:t>
            </a:r>
          </a:p>
          <a:p>
            <a:pPr algn="ctr"/>
            <a:endParaRPr lang="ko-KR" altLang="en-US" dirty="0"/>
          </a:p>
          <a:p>
            <a:pPr algn="ctr"/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305773" y="2988296"/>
            <a:ext cx="4496586" cy="603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북위 </a:t>
            </a:r>
            <a:r>
              <a:rPr lang="en-US" altLang="ko-KR" dirty="0">
                <a:solidFill>
                  <a:schemeClr val="tx1"/>
                </a:solidFill>
              </a:rPr>
              <a:t>37°14‘26.8“,</a:t>
            </a:r>
            <a:r>
              <a:rPr lang="ko-KR" altLang="en-US" dirty="0" smtClean="0">
                <a:solidFill>
                  <a:schemeClr val="tx1"/>
                </a:solidFill>
              </a:rPr>
              <a:t>동경</a:t>
            </a:r>
            <a:r>
              <a:rPr lang="en-US" altLang="ko-KR" dirty="0" smtClean="0">
                <a:solidFill>
                  <a:schemeClr val="tx1"/>
                </a:solidFill>
              </a:rPr>
              <a:t>131°52’10.4</a:t>
            </a:r>
            <a:r>
              <a:rPr lang="en-US" altLang="ko-KR" dirty="0">
                <a:solidFill>
                  <a:schemeClr val="tx1"/>
                </a:solidFill>
              </a:rPr>
              <a:t>”</a:t>
            </a:r>
            <a:r>
              <a:rPr lang="ko-KR" altLang="en-US" dirty="0">
                <a:solidFill>
                  <a:schemeClr val="tx1"/>
                </a:solidFill>
              </a:rPr>
              <a:t>에 위치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altLang="ko-KR" u="sng" dirty="0">
                <a:hlinkClick r:id="rId2"/>
              </a:rPr>
              <a:t>https://yhimsdokdo.tistory.com/entry/%EB%8F%85%EB%8F%84%EA%B0%80-%EB%8C%80%ED%95%9C%EB%AF%BC%EA%B5%AD%EC%9D%98-%EC%98%81%ED%86%A0%EC%9D%B8-%EA%B7%BC%EA%B1%B0-%EA%B8%B0%ED%95%98%ED%95%99%EC%A0%81-%EA%B7%BC%EA%B1%B0?category=647766</a:t>
            </a:r>
            <a:endParaRPr lang="ko-KR" altLang="en-US" dirty="0"/>
          </a:p>
          <a:p>
            <a:pPr fontAlgn="base"/>
            <a:r>
              <a:rPr lang="en-US" altLang="ko-KR" u="sng" dirty="0">
                <a:hlinkClick r:id="rId3"/>
              </a:rPr>
              <a:t>https://dokdo.mofa.go.kr/kor/dokdo/government_position.jsp</a:t>
            </a:r>
            <a:endParaRPr lang="ko-KR" altLang="en-US" dirty="0"/>
          </a:p>
          <a:p>
            <a:pPr fontAlgn="base"/>
            <a:r>
              <a:rPr lang="en-US" altLang="ko-KR" u="sng" dirty="0">
                <a:hlinkClick r:id="rId4"/>
              </a:rPr>
              <a:t>https://www.korea.kr/news/reporterView.do?newsId=148823496</a:t>
            </a:r>
            <a:endParaRPr lang="ko-KR" altLang="en-US" dirty="0"/>
          </a:p>
          <a:p>
            <a:pPr fontAlgn="base"/>
            <a:r>
              <a:rPr lang="en-US" altLang="ko-KR" u="sng" dirty="0">
                <a:hlinkClick r:id="rId5"/>
              </a:rPr>
              <a:t>https://m.blog.naver.com/PostView.nhn?blogId=seoulcouncil&amp;logNo=221686341946&amp;proxyReferer=https:%2F%2Fwww.google.com%2F</a:t>
            </a:r>
            <a:r>
              <a:rPr lang="en-US" altLang="ko-KR" dirty="0">
                <a:hlinkClick r:id="rId5"/>
              </a:rPr>
              <a:t>[</a:t>
            </a:r>
            <a:r>
              <a:rPr lang="ko-KR" altLang="en-US" dirty="0">
                <a:hlinkClick r:id="rId5"/>
              </a:rPr>
              <a:t>출처</a:t>
            </a:r>
            <a:r>
              <a:rPr lang="en-US" altLang="ko-KR" dirty="0">
                <a:hlinkClick r:id="rId5"/>
              </a:rPr>
              <a:t>] </a:t>
            </a:r>
            <a:r>
              <a:rPr lang="ko-KR" altLang="en-US" dirty="0">
                <a:hlinkClick r:id="rId5"/>
              </a:rPr>
              <a:t>대한민국 정책브리핑</a:t>
            </a:r>
            <a:r>
              <a:rPr lang="en-US" altLang="ko-KR" dirty="0">
                <a:hlinkClick r:id="rId5"/>
              </a:rPr>
              <a:t>(www.korea.kr)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71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독도의 보존관리 현황</a:t>
            </a:r>
            <a:endParaRPr lang="ko-KR" altLang="en-US" dirty="0"/>
          </a:p>
        </p:txBody>
      </p:sp>
      <p:pic>
        <p:nvPicPr>
          <p:cNvPr id="2050" name="Picture 2" descr="천연기념물 336호, 독도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2535302"/>
            <a:ext cx="14605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보존 관리 현황 관련 이미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02" y="2661032"/>
            <a:ext cx="1564577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761" y="2661032"/>
            <a:ext cx="1652588" cy="1460500"/>
          </a:xfrm>
          <a:prstGeom prst="rect">
            <a:avLst/>
          </a:prstGeom>
        </p:spPr>
      </p:pic>
      <p:pic>
        <p:nvPicPr>
          <p:cNvPr id="2054" name="Picture 6" descr="보존 관리 현황 관련 이미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141" y="2661032"/>
            <a:ext cx="1691069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한쪽 모서리가 잘린 사각형 4"/>
          <p:cNvSpPr/>
          <p:nvPr/>
        </p:nvSpPr>
        <p:spPr>
          <a:xfrm>
            <a:off x="297180" y="4269105"/>
            <a:ext cx="2839783" cy="994410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천연기념물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한쪽 모서리가 잘린 사각형 8"/>
          <p:cNvSpPr/>
          <p:nvPr/>
        </p:nvSpPr>
        <p:spPr>
          <a:xfrm>
            <a:off x="3437302" y="4269105"/>
            <a:ext cx="2839783" cy="994410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자연환경보존지역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한쪽 모서리가 잘린 사각형 9"/>
          <p:cNvSpPr/>
          <p:nvPr/>
        </p:nvSpPr>
        <p:spPr>
          <a:xfrm>
            <a:off x="6443288" y="4269105"/>
            <a:ext cx="2839783" cy="994410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특정도서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9385141" y="4269105"/>
            <a:ext cx="2839783" cy="994410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지속가능한</a:t>
            </a:r>
            <a:r>
              <a:rPr lang="ko-KR" altLang="en-US" dirty="0" smtClean="0">
                <a:solidFill>
                  <a:schemeClr val="tx1"/>
                </a:solidFill>
              </a:rPr>
              <a:t> 이용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지리적 근거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270369"/>
            <a:ext cx="8100641" cy="37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지리적근거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99161" y="2531993"/>
            <a:ext cx="7729728" cy="887140"/>
          </a:xfrm>
        </p:spPr>
        <p:txBody>
          <a:bodyPr>
            <a:normAutofit lnSpcReduction="10000"/>
          </a:bodyPr>
          <a:lstStyle/>
          <a:p>
            <a:pPr marL="0" lvl="0" indent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ko-KR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H:</a:t>
            </a:r>
            <a:r>
              <a:rPr lang="ko-KR" altLang="en-US" dirty="0">
                <a:solidFill>
                  <a:srgbClr val="000000"/>
                </a:solidFill>
                <a:ea typeface="함초롬바탕" panose="02030504000101010101" pitchFamily="18" charset="-127"/>
              </a:rPr>
              <a:t>관측자</a:t>
            </a:r>
            <a:r>
              <a:rPr lang="en-US" altLang="ko-KR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ea typeface="함초롬바탕" panose="02030504000101010101" pitchFamily="18" charset="-127"/>
              </a:rPr>
              <a:t>울릉도</a:t>
            </a:r>
            <a:r>
              <a:rPr lang="en-US" altLang="ko-KR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dirty="0">
                <a:solidFill>
                  <a:srgbClr val="000000"/>
                </a:solidFill>
                <a:ea typeface="함초롬바탕" panose="02030504000101010101" pitchFamily="18" charset="-127"/>
              </a:rPr>
              <a:t>높이 </a:t>
            </a:r>
            <a:r>
              <a:rPr lang="en-US" altLang="ko-KR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(m) 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0" lvl="0" indent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ko-KR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h:</a:t>
            </a:r>
            <a:r>
              <a:rPr lang="ko-KR" altLang="en-US" dirty="0">
                <a:solidFill>
                  <a:srgbClr val="000000"/>
                </a:solidFill>
                <a:ea typeface="함초롬바탕" panose="02030504000101010101" pitchFamily="18" charset="-127"/>
              </a:rPr>
              <a:t>목표지점</a:t>
            </a:r>
            <a:r>
              <a:rPr lang="en-US" altLang="ko-KR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ea typeface="함초롬바탕" panose="02030504000101010101" pitchFamily="18" charset="-127"/>
              </a:rPr>
              <a:t>독도</a:t>
            </a:r>
            <a:r>
              <a:rPr lang="en-US" altLang="ko-KR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dirty="0">
                <a:solidFill>
                  <a:srgbClr val="000000"/>
                </a:solidFill>
                <a:ea typeface="함초롬바탕" panose="02030504000101010101" pitchFamily="18" charset="-127"/>
              </a:rPr>
              <a:t>높이</a:t>
            </a:r>
            <a:r>
              <a:rPr lang="en-US" altLang="ko-KR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(m)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0" lvl="0" indent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ko-KR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D:2</a:t>
            </a:r>
            <a:r>
              <a:rPr lang="ko-KR" altLang="en-US" dirty="0">
                <a:solidFill>
                  <a:srgbClr val="000000"/>
                </a:solidFill>
                <a:ea typeface="함초롬바탕" panose="02030504000101010101" pitchFamily="18" charset="-127"/>
              </a:rPr>
              <a:t>지점간 거리</a:t>
            </a:r>
            <a:r>
              <a:rPr lang="en-US" altLang="ko-KR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(km)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0" lvl="0" indent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ko-KR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31975" y="-24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182552000" descr="EMB0000520866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61" y="3419132"/>
            <a:ext cx="3771900" cy="83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5387"/>
            <a:ext cx="5581552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6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지리적근거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가와카미</a:t>
            </a:r>
            <a:r>
              <a:rPr lang="ko-KR" altLang="en-US" dirty="0" smtClean="0"/>
              <a:t> 공식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82860896" descr="EMB0000520866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90" y="2962656"/>
            <a:ext cx="4076700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2231136" y="3545253"/>
            <a:ext cx="8078771" cy="12225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dirty="0">
                <a:solidFill>
                  <a:schemeClr val="tx1"/>
                </a:solidFill>
              </a:rPr>
              <a:t>일본 측의 지리적 </a:t>
            </a:r>
            <a:r>
              <a:rPr lang="ko-KR" altLang="en-US" dirty="0" smtClean="0">
                <a:solidFill>
                  <a:schemeClr val="tx1"/>
                </a:solidFill>
              </a:rPr>
              <a:t>주장</a:t>
            </a:r>
            <a:endParaRPr lang="ko-KR" altLang="en-US" dirty="0">
              <a:solidFill>
                <a:schemeClr val="tx1"/>
              </a:solidFill>
            </a:endParaRPr>
          </a:p>
          <a:p>
            <a:pPr fontAlgn="base" latinLnBrk="1"/>
            <a:r>
              <a:rPr lang="en-US" altLang="ko-KR" dirty="0">
                <a:solidFill>
                  <a:schemeClr val="tx1"/>
                </a:solidFill>
              </a:rPr>
              <a:t>1.</a:t>
            </a:r>
            <a:r>
              <a:rPr lang="ko-KR" altLang="en-US" dirty="0">
                <a:solidFill>
                  <a:schemeClr val="tx1"/>
                </a:solidFill>
              </a:rPr>
              <a:t>울릉도에서 아주 높은 곳에 </a:t>
            </a:r>
            <a:r>
              <a:rPr lang="ko-KR" altLang="en-US" dirty="0" err="1">
                <a:solidFill>
                  <a:schemeClr val="tx1"/>
                </a:solidFill>
              </a:rPr>
              <a:t>올라사지</a:t>
            </a:r>
            <a:r>
              <a:rPr lang="ko-KR" altLang="en-US" dirty="0">
                <a:solidFill>
                  <a:schemeClr val="tx1"/>
                </a:solidFill>
              </a:rPr>
              <a:t> 않으면 독도를 볼 수 없다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pPr fontAlgn="base" latinLnBrk="1"/>
            <a:r>
              <a:rPr lang="en-US" altLang="ko-KR" dirty="0">
                <a:solidFill>
                  <a:schemeClr val="tx1"/>
                </a:solidFill>
              </a:rPr>
              <a:t>2. </a:t>
            </a:r>
            <a:r>
              <a:rPr lang="ko-KR" altLang="en-US" dirty="0">
                <a:solidFill>
                  <a:schemeClr val="tx1"/>
                </a:solidFill>
              </a:rPr>
              <a:t>독도를 볼 수 있다고 하더라도 과거에는 숲이 우거져서 독도를 볼 수 없다고 주장하고 있 </a:t>
            </a:r>
            <a:r>
              <a:rPr lang="ko-KR" altLang="en-US" dirty="0" err="1">
                <a:solidFill>
                  <a:schemeClr val="tx1"/>
                </a:solidFill>
              </a:rPr>
              <a:t>었다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endParaRPr lang="ko-KR" altLang="en-US" dirty="0">
              <a:solidFill>
                <a:schemeClr val="tx1"/>
              </a:solidFill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4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역사적근거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7" y="2529411"/>
            <a:ext cx="3952848" cy="2000250"/>
          </a:xfrm>
          <a:prstGeom prst="rect">
            <a:avLst/>
          </a:prstGeom>
        </p:spPr>
      </p:pic>
      <p:sp>
        <p:nvSpPr>
          <p:cNvPr id="5" name="설명선 1(강조선) 4"/>
          <p:cNvSpPr/>
          <p:nvPr/>
        </p:nvSpPr>
        <p:spPr>
          <a:xfrm>
            <a:off x="2614431" y="4813283"/>
            <a:ext cx="2960017" cy="1203603"/>
          </a:xfrm>
          <a:prstGeom prst="accentCallout1">
            <a:avLst>
              <a:gd name="adj1" fmla="val 18750"/>
              <a:gd name="adj2" fmla="val -8333"/>
              <a:gd name="adj3" fmla="val -83304"/>
              <a:gd name="adj4" fmla="val 285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516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</a:rPr>
              <a:t>- </a:t>
            </a:r>
            <a:r>
              <a:rPr lang="ko-KR" altLang="en-US" dirty="0" smtClean="0">
                <a:solidFill>
                  <a:schemeClr val="tx1"/>
                </a:solidFill>
              </a:rPr>
              <a:t>우산국을 </a:t>
            </a:r>
            <a:r>
              <a:rPr lang="ko-KR" altLang="en-US" dirty="0">
                <a:solidFill>
                  <a:schemeClr val="tx1"/>
                </a:solidFill>
              </a:rPr>
              <a:t>복속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세종실록 지리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03" y="2529411"/>
            <a:ext cx="3505692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설명선 1(강조선) 6"/>
          <p:cNvSpPr/>
          <p:nvPr/>
        </p:nvSpPr>
        <p:spPr>
          <a:xfrm>
            <a:off x="7706476" y="4813282"/>
            <a:ext cx="2960017" cy="1634652"/>
          </a:xfrm>
          <a:prstGeom prst="accentCallout1">
            <a:avLst>
              <a:gd name="adj1" fmla="val 18750"/>
              <a:gd name="adj2" fmla="val -8333"/>
              <a:gd name="adj3" fmla="val -83304"/>
              <a:gd name="adj4" fmla="val 285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1454-</a:t>
            </a:r>
            <a:r>
              <a:rPr lang="ko-KR" altLang="en-US" dirty="0" smtClean="0">
                <a:solidFill>
                  <a:schemeClr val="tx1"/>
                </a:solidFill>
              </a:rPr>
              <a:t>조선 </a:t>
            </a:r>
            <a:r>
              <a:rPr lang="ko-KR" altLang="en-US" dirty="0">
                <a:solidFill>
                  <a:schemeClr val="tx1"/>
                </a:solidFill>
              </a:rPr>
              <a:t>초기 </a:t>
            </a:r>
            <a:r>
              <a:rPr lang="ko-KR" altLang="en-US" dirty="0" err="1">
                <a:solidFill>
                  <a:schemeClr val="tx1"/>
                </a:solidFill>
              </a:rPr>
              <a:t>관찬서인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『</a:t>
            </a:r>
            <a:r>
              <a:rPr lang="ko-KR" altLang="en-US" dirty="0">
                <a:solidFill>
                  <a:schemeClr val="tx1"/>
                </a:solidFill>
              </a:rPr>
              <a:t>세종실록</a:t>
            </a:r>
            <a:r>
              <a:rPr lang="en-US" altLang="ko-KR" dirty="0">
                <a:solidFill>
                  <a:schemeClr val="tx1"/>
                </a:solidFill>
              </a:rPr>
              <a:t>』</a:t>
            </a:r>
            <a:r>
              <a:rPr lang="ko-KR" altLang="en-US" dirty="0">
                <a:solidFill>
                  <a:schemeClr val="tx1"/>
                </a:solidFill>
              </a:rPr>
              <a:t>「지리지」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>(1454</a:t>
            </a:r>
            <a:r>
              <a:rPr lang="ko-KR" altLang="en-US" dirty="0">
                <a:solidFill>
                  <a:schemeClr val="tx1"/>
                </a:solidFill>
              </a:rPr>
              <a:t>년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는 울릉도와 독도가 강원도 </a:t>
            </a:r>
            <a:r>
              <a:rPr lang="ko-KR" altLang="en-US" dirty="0" err="1">
                <a:solidFill>
                  <a:schemeClr val="tx1"/>
                </a:solidFill>
              </a:rPr>
              <a:t>울진현에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속한 두 섬이라고 기록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29479" y="889278"/>
            <a:ext cx="7729728" cy="1188720"/>
          </a:xfrm>
        </p:spPr>
        <p:txBody>
          <a:bodyPr/>
          <a:lstStyle/>
          <a:p>
            <a:r>
              <a:rPr lang="ko-KR" altLang="en-US" dirty="0" err="1" smtClean="0"/>
              <a:t>역사적근거</a:t>
            </a:r>
            <a:endParaRPr lang="ko-KR" altLang="en-US" dirty="0"/>
          </a:p>
        </p:txBody>
      </p:sp>
      <p:pic>
        <p:nvPicPr>
          <p:cNvPr id="7170" name="Picture 2" descr="울릉도전경, 자료제공 : 울릉군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78" y="2548264"/>
            <a:ext cx="4094249" cy="22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2064470" y="5307291"/>
            <a:ext cx="4204355" cy="1140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1625</a:t>
            </a: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다케시마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竹島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울릉도</a:t>
            </a:r>
            <a:r>
              <a:rPr lang="en-US" altLang="ko-KR" b="1" dirty="0">
                <a:solidFill>
                  <a:schemeClr val="tx1"/>
                </a:solidFill>
              </a:rPr>
              <a:t>) </a:t>
            </a:r>
            <a:r>
              <a:rPr lang="ko-KR" altLang="en-US" b="1" dirty="0">
                <a:solidFill>
                  <a:schemeClr val="tx1"/>
                </a:solidFill>
              </a:rPr>
              <a:t>도해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渡海</a:t>
            </a:r>
            <a:r>
              <a:rPr lang="en-US" altLang="ko-KR" b="1" dirty="0">
                <a:solidFill>
                  <a:schemeClr val="tx1"/>
                </a:solidFill>
              </a:rPr>
              <a:t>) </a:t>
            </a:r>
            <a:r>
              <a:rPr lang="ko-KR" altLang="en-US" b="1" dirty="0">
                <a:solidFill>
                  <a:schemeClr val="tx1"/>
                </a:solidFill>
              </a:rPr>
              <a:t>면허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071674" y="5307290"/>
            <a:ext cx="4204355" cy="1140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1693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안용복 일본 납치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172" name="Picture 4" descr="숙종실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58" y="2548264"/>
            <a:ext cx="3134380" cy="213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역사적근거</a:t>
            </a:r>
            <a:endParaRPr lang="ko-KR" altLang="en-US" dirty="0"/>
          </a:p>
        </p:txBody>
      </p:sp>
      <p:pic>
        <p:nvPicPr>
          <p:cNvPr id="8194" name="Picture 2" descr="울릉도전경, 자료제공 : 울릉군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95511"/>
            <a:ext cx="4005072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2231136" y="4956048"/>
            <a:ext cx="4187952" cy="1463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1694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울릉도 </a:t>
            </a:r>
            <a:r>
              <a:rPr lang="ko-KR" altLang="en-US" dirty="0" err="1" smtClean="0">
                <a:solidFill>
                  <a:schemeClr val="tx1"/>
                </a:solidFill>
              </a:rPr>
              <a:t>수토제도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시행결정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705344" y="4956048"/>
            <a:ext cx="4187952" cy="1463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일본 </a:t>
            </a:r>
            <a:r>
              <a:rPr lang="ko-KR" altLang="en-US" dirty="0" err="1" smtClean="0">
                <a:solidFill>
                  <a:schemeClr val="tx1"/>
                </a:solidFill>
              </a:rPr>
              <a:t>돗토리번</a:t>
            </a:r>
            <a:r>
              <a:rPr lang="ko-KR" altLang="en-US" dirty="0" smtClean="0">
                <a:solidFill>
                  <a:schemeClr val="tx1"/>
                </a:solidFill>
              </a:rPr>
              <a:t> 답변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070" y="2554605"/>
            <a:ext cx="1619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TM10001115[[fn=소포]]</Template>
  <TotalTime>102</TotalTime>
  <Words>365</Words>
  <Application>Microsoft Office PowerPoint</Application>
  <PresentationFormat>와이드스크린</PresentationFormat>
  <Paragraphs>75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함초롬바탕</vt:lpstr>
      <vt:lpstr>휴먼매직체</vt:lpstr>
      <vt:lpstr>Arial</vt:lpstr>
      <vt:lpstr>Gill Sans MT</vt:lpstr>
      <vt:lpstr>Parcel</vt:lpstr>
      <vt:lpstr>독도가 한국영토인 지리적 역사적 근거와 국제법적 지위 </vt:lpstr>
      <vt:lpstr>독도</vt:lpstr>
      <vt:lpstr>독도의 보존관리 현황</vt:lpstr>
      <vt:lpstr>지리적 근거</vt:lpstr>
      <vt:lpstr>지리적근거</vt:lpstr>
      <vt:lpstr>지리적근거</vt:lpstr>
      <vt:lpstr>역사적근거</vt:lpstr>
      <vt:lpstr>역사적근거</vt:lpstr>
      <vt:lpstr>역사적근거</vt:lpstr>
      <vt:lpstr>역사적근거</vt:lpstr>
      <vt:lpstr>역사적근거</vt:lpstr>
      <vt:lpstr>역사적근거</vt:lpstr>
      <vt:lpstr>역사적근거</vt:lpstr>
      <vt:lpstr>역사적근거</vt:lpstr>
      <vt:lpstr>역사적근거</vt:lpstr>
      <vt:lpstr>역사적근거</vt:lpstr>
      <vt:lpstr>역사적근거</vt:lpstr>
      <vt:lpstr>역사적근거</vt:lpstr>
      <vt:lpstr>국제법적지위</vt:lpstr>
      <vt:lpstr>출처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독도가 한국영토인 지리적 역사적 근거와 국제법적 지위 </dc:title>
  <dc:creator>rjsdyd5@naver.com</dc:creator>
  <cp:lastModifiedBy>rjsdyd5@naver.com</cp:lastModifiedBy>
  <cp:revision>12</cp:revision>
  <dcterms:created xsi:type="dcterms:W3CDTF">2021-03-31T12:22:53Z</dcterms:created>
  <dcterms:modified xsi:type="dcterms:W3CDTF">2021-03-31T14:05:01Z</dcterms:modified>
</cp:coreProperties>
</file>