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7" r:id="rId2"/>
    <p:sldId id="264" r:id="rId3"/>
    <p:sldId id="298" r:id="rId4"/>
    <p:sldId id="312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96" y="12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40B24-1663-4673-8EA1-B9AF929FD0D6}" type="datetimeFigureOut">
              <a:rPr lang="ko-KR" altLang="en-US" smtClean="0"/>
              <a:t>2021-09-30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E3BE-6CBD-47C7-9A7F-DB6BE38A1C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25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40B24-1663-4673-8EA1-B9AF929FD0D6}" type="datetimeFigureOut">
              <a:rPr lang="ko-KR" altLang="en-US" smtClean="0"/>
              <a:t>2021-09-30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E3BE-6CBD-47C7-9A7F-DB6BE38A1C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975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40B24-1663-4673-8EA1-B9AF929FD0D6}" type="datetimeFigureOut">
              <a:rPr lang="ko-KR" altLang="en-US" smtClean="0"/>
              <a:t>2021-09-30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E3BE-6CBD-47C7-9A7F-DB6BE38A1C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7791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40B24-1663-4673-8EA1-B9AF929FD0D6}" type="datetimeFigureOut">
              <a:rPr lang="ko-KR" altLang="en-US" smtClean="0"/>
              <a:t>2021-09-30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E3BE-6CBD-47C7-9A7F-DB6BE38A1C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9544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40B24-1663-4673-8EA1-B9AF929FD0D6}" type="datetimeFigureOut">
              <a:rPr lang="ko-KR" altLang="en-US" smtClean="0"/>
              <a:t>2021-09-30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E3BE-6CBD-47C7-9A7F-DB6BE38A1C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1590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40B24-1663-4673-8EA1-B9AF929FD0D6}" type="datetimeFigureOut">
              <a:rPr lang="ko-KR" altLang="en-US" smtClean="0"/>
              <a:t>2021-09-30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E3BE-6CBD-47C7-9A7F-DB6BE38A1C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8663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40B24-1663-4673-8EA1-B9AF929FD0D6}" type="datetimeFigureOut">
              <a:rPr lang="ko-KR" altLang="en-US" smtClean="0"/>
              <a:t>2021-09-30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E3BE-6CBD-47C7-9A7F-DB6BE38A1C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3482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40B24-1663-4673-8EA1-B9AF929FD0D6}" type="datetimeFigureOut">
              <a:rPr lang="ko-KR" altLang="en-US" smtClean="0"/>
              <a:t>2021-09-30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E3BE-6CBD-47C7-9A7F-DB6BE38A1C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4812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40B24-1663-4673-8EA1-B9AF929FD0D6}" type="datetimeFigureOut">
              <a:rPr lang="ko-KR" altLang="en-US" smtClean="0"/>
              <a:t>2021-09-30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E3BE-6CBD-47C7-9A7F-DB6BE38A1C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7590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40B24-1663-4673-8EA1-B9AF929FD0D6}" type="datetimeFigureOut">
              <a:rPr lang="ko-KR" altLang="en-US" smtClean="0"/>
              <a:t>2021-09-30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E3BE-6CBD-47C7-9A7F-DB6BE38A1C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0950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40B24-1663-4673-8EA1-B9AF929FD0D6}" type="datetimeFigureOut">
              <a:rPr lang="ko-KR" altLang="en-US" smtClean="0"/>
              <a:t>2021-09-30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E3BE-6CBD-47C7-9A7F-DB6BE38A1C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5187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40B24-1663-4673-8EA1-B9AF929FD0D6}" type="datetimeFigureOut">
              <a:rPr lang="ko-KR" altLang="en-US" smtClean="0"/>
              <a:t>2021-09-30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2E3BE-6CBD-47C7-9A7F-DB6BE38A1C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589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iji.net/topics/trend20191108" TargetMode="External"/><Relationship Id="rId7" Type="http://schemas.openxmlformats.org/officeDocument/2006/relationships/hyperlink" Target="https://honichi.com/news/2019/10/23/kaigaixanimexrankingu/" TargetMode="External"/><Relationship Id="rId2" Type="http://schemas.openxmlformats.org/officeDocument/2006/relationships/hyperlink" Target="https://www.nippon.com/ja/features/h00043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eiji.net/topics/trend20191119" TargetMode="External"/><Relationship Id="rId5" Type="http://schemas.openxmlformats.org/officeDocument/2006/relationships/hyperlink" Target="https://www.meiji.net/topics/trend20191115" TargetMode="External"/><Relationship Id="rId4" Type="http://schemas.openxmlformats.org/officeDocument/2006/relationships/hyperlink" Target="https://www.meiji.net/topics/trend2019111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4B04E5B7-B43F-412E-8B8F-878229E58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0554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0" y="-7446"/>
            <a:ext cx="12192000" cy="6858000"/>
          </a:xfrm>
          <a:prstGeom prst="rect">
            <a:avLst/>
          </a:prstGeom>
          <a:gradFill>
            <a:gsLst>
              <a:gs pos="39000">
                <a:schemeClr val="accent1">
                  <a:alpha val="40000"/>
                  <a:lumMod val="60000"/>
                  <a:lumOff val="40000"/>
                </a:schemeClr>
              </a:gs>
              <a:gs pos="100000">
                <a:srgbClr val="FFA27F">
                  <a:alpha val="90000"/>
                </a:srgbClr>
              </a:gs>
              <a:gs pos="0">
                <a:schemeClr val="accent1">
                  <a:alpha val="90000"/>
                </a:schemeClr>
              </a:gs>
              <a:gs pos="81000">
                <a:schemeClr val="accent3">
                  <a:lumMod val="90000"/>
                  <a:alpha val="4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25764" y="4722758"/>
            <a:ext cx="7340471" cy="92333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ko-KR" altLang="en-US" sz="5400" spc="-300" dirty="0">
                <a:solidFill>
                  <a:schemeClr val="bg1"/>
                </a:solidFill>
                <a:latin typeface="Neo둥근모" panose="02010509060201040203" pitchFamily="1" charset="-127"/>
                <a:ea typeface="Neo둥근모" panose="02010509060201040203" pitchFamily="1" charset="-127"/>
              </a:rPr>
              <a:t>일본의 애니메이션 문화</a:t>
            </a:r>
          </a:p>
        </p:txBody>
      </p:sp>
      <p:cxnSp>
        <p:nvCxnSpPr>
          <p:cNvPr id="7" name="직선 연결선 6"/>
          <p:cNvCxnSpPr>
            <a:cxnSpLocks/>
          </p:cNvCxnSpPr>
          <p:nvPr/>
        </p:nvCxnSpPr>
        <p:spPr>
          <a:xfrm>
            <a:off x="5130799" y="5838397"/>
            <a:ext cx="19304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34753" y="5953930"/>
            <a:ext cx="3722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>
                <a:solidFill>
                  <a:schemeClr val="bg1"/>
                </a:solidFill>
              </a:rPr>
              <a:t>일본어 일본학과 </a:t>
            </a:r>
            <a:r>
              <a:rPr lang="en-US" altLang="ko-KR" dirty="0">
                <a:solidFill>
                  <a:schemeClr val="bg1"/>
                </a:solidFill>
              </a:rPr>
              <a:t>22001947 </a:t>
            </a:r>
            <a:r>
              <a:rPr lang="ko-KR" altLang="en-US" dirty="0">
                <a:solidFill>
                  <a:schemeClr val="bg1"/>
                </a:solidFill>
              </a:rPr>
              <a:t>이보현</a:t>
            </a:r>
          </a:p>
        </p:txBody>
      </p:sp>
    </p:spTree>
    <p:extLst>
      <p:ext uri="{BB962C8B-B14F-4D97-AF65-F5344CB8AC3E}">
        <p14:creationId xmlns:p14="http://schemas.microsoft.com/office/powerpoint/2010/main" val="2439902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88A85B1A-493F-41D5-AB27-2FE33DF4BC8E}"/>
              </a:ext>
            </a:extLst>
          </p:cNvPr>
          <p:cNvGrpSpPr/>
          <p:nvPr/>
        </p:nvGrpSpPr>
        <p:grpSpPr>
          <a:xfrm>
            <a:off x="0" y="0"/>
            <a:ext cx="6245308" cy="474533"/>
            <a:chOff x="1471799" y="2717800"/>
            <a:chExt cx="6245308" cy="474533"/>
          </a:xfrm>
        </p:grpSpPr>
        <p:cxnSp>
          <p:nvCxnSpPr>
            <p:cNvPr id="3" name="직선 연결선 2">
              <a:extLst>
                <a:ext uri="{FF2B5EF4-FFF2-40B4-BE49-F238E27FC236}">
                  <a16:creationId xmlns:a16="http://schemas.microsoft.com/office/drawing/2014/main" id="{E6E5F65C-510C-4D1D-A57C-5DE2DCCB79A4}"/>
                </a:ext>
              </a:extLst>
            </p:cNvPr>
            <p:cNvCxnSpPr/>
            <p:nvPr/>
          </p:nvCxnSpPr>
          <p:spPr>
            <a:xfrm>
              <a:off x="1471799" y="2717800"/>
              <a:ext cx="572901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C7978A3-96BC-4C65-8AEE-4F2C3F15D752}"/>
                </a:ext>
              </a:extLst>
            </p:cNvPr>
            <p:cNvSpPr txBox="1"/>
            <p:nvPr/>
          </p:nvSpPr>
          <p:spPr>
            <a:xfrm>
              <a:off x="2133527" y="2730668"/>
              <a:ext cx="55835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애니메이션은 많은 사람들을 연결하는 콘텐츠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46F5C0D-B4E1-4E66-9DB2-0FE55635EBFD}"/>
                </a:ext>
              </a:extLst>
            </p:cNvPr>
            <p:cNvSpPr txBox="1"/>
            <p:nvPr/>
          </p:nvSpPr>
          <p:spPr>
            <a:xfrm>
              <a:off x="1474176" y="2772201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chemeClr val="accent4">
                      <a:lumMod val="50000"/>
                    </a:schemeClr>
                  </a:solidFill>
                </a:rPr>
                <a:t>004</a:t>
              </a:r>
              <a:endParaRPr lang="ko-KR" altLang="en-US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700AFD8-6938-4B5D-8B58-F8878B55FE54}"/>
              </a:ext>
            </a:extLst>
          </p:cNvPr>
          <p:cNvSpPr txBox="1"/>
          <p:nvPr/>
        </p:nvSpPr>
        <p:spPr>
          <a:xfrm>
            <a:off x="571764" y="1767006"/>
            <a:ext cx="580003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1997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년 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“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문화청 미디어 예술제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”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가 신설 됩니다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. 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이는 소설이나 회화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, 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조각 등 기존의 하이 컬쳐에서는 파악 못할 만화나 게임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, 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애니메이션이나 디지털 테크놀로지를 사용한 창의적인 아트 작품을 법률에서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＂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미디어 예술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” 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이라고 정의하고 진흥 하겠다고 하는 것입니다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. 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그 제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1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회에서는 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“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모노노케 히메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“(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미야자키 하야오 감독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)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과 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“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신세기 에반게리온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“(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안노 히데아키 감독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)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이 수상했습니다</a:t>
            </a:r>
            <a:endParaRPr lang="ko-KR" altLang="en-US" sz="24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9584C9DC-F10E-4839-AEFC-CBEA5A828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2493" y="1505013"/>
            <a:ext cx="5186251" cy="43096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58B0F77-9BBB-40CE-A98A-37C54B54EE65}"/>
              </a:ext>
            </a:extLst>
          </p:cNvPr>
          <p:cNvSpPr txBox="1"/>
          <p:nvPr/>
        </p:nvSpPr>
        <p:spPr>
          <a:xfrm>
            <a:off x="7202658" y="579507"/>
            <a:ext cx="36857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>
                <a:latin typeface="+mj-ea"/>
                <a:ea typeface="+mj-ea"/>
              </a:rPr>
              <a:t>※ </a:t>
            </a:r>
            <a:r>
              <a:rPr lang="ko-KR" altLang="en-US" b="1" dirty="0">
                <a:latin typeface="+mj-ea"/>
                <a:ea typeface="+mj-ea"/>
              </a:rPr>
              <a:t>일본 미디어 예술제에서 제</a:t>
            </a:r>
            <a:r>
              <a:rPr lang="en-US" altLang="ko-KR" b="1" dirty="0">
                <a:latin typeface="+mj-ea"/>
                <a:ea typeface="+mj-ea"/>
              </a:rPr>
              <a:t>1</a:t>
            </a:r>
            <a:r>
              <a:rPr lang="ko-KR" altLang="en-US" b="1" dirty="0">
                <a:latin typeface="+mj-ea"/>
                <a:ea typeface="+mj-ea"/>
              </a:rPr>
              <a:t>회 애니메이션 부분을 수상한 작품들 </a:t>
            </a:r>
          </a:p>
        </p:txBody>
      </p:sp>
    </p:spTree>
    <p:extLst>
      <p:ext uri="{BB962C8B-B14F-4D97-AF65-F5344CB8AC3E}">
        <p14:creationId xmlns:p14="http://schemas.microsoft.com/office/powerpoint/2010/main" val="1043627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DECF803D-731E-4E0B-9060-BDF47E089567}"/>
              </a:ext>
            </a:extLst>
          </p:cNvPr>
          <p:cNvGrpSpPr/>
          <p:nvPr/>
        </p:nvGrpSpPr>
        <p:grpSpPr>
          <a:xfrm>
            <a:off x="0" y="0"/>
            <a:ext cx="6245308" cy="474533"/>
            <a:chOff x="1471799" y="2717800"/>
            <a:chExt cx="6245308" cy="474533"/>
          </a:xfrm>
        </p:grpSpPr>
        <p:cxnSp>
          <p:nvCxnSpPr>
            <p:cNvPr id="3" name="직선 연결선 2">
              <a:extLst>
                <a:ext uri="{FF2B5EF4-FFF2-40B4-BE49-F238E27FC236}">
                  <a16:creationId xmlns:a16="http://schemas.microsoft.com/office/drawing/2014/main" id="{C48FCF21-C921-4D50-BA47-A16353ABE05B}"/>
                </a:ext>
              </a:extLst>
            </p:cNvPr>
            <p:cNvCxnSpPr/>
            <p:nvPr/>
          </p:nvCxnSpPr>
          <p:spPr>
            <a:xfrm>
              <a:off x="1471799" y="2717800"/>
              <a:ext cx="572901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5B6F6BE-0BAB-4447-AEDC-97F416F84EEB}"/>
                </a:ext>
              </a:extLst>
            </p:cNvPr>
            <p:cNvSpPr txBox="1"/>
            <p:nvPr/>
          </p:nvSpPr>
          <p:spPr>
            <a:xfrm>
              <a:off x="2133527" y="2730668"/>
              <a:ext cx="55835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애니메이션은 많은 사람들을 연결하는 콘텐츠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D97AB8E-ACB1-4450-8C6F-23133089C210}"/>
                </a:ext>
              </a:extLst>
            </p:cNvPr>
            <p:cNvSpPr txBox="1"/>
            <p:nvPr/>
          </p:nvSpPr>
          <p:spPr>
            <a:xfrm>
              <a:off x="1474176" y="2772201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chemeClr val="accent4">
                      <a:lumMod val="50000"/>
                    </a:schemeClr>
                  </a:solidFill>
                </a:rPr>
                <a:t>004</a:t>
              </a:r>
              <a:endParaRPr lang="ko-KR" altLang="en-US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FF1D428-4181-49FD-8E56-FE0D19FF184C}"/>
              </a:ext>
            </a:extLst>
          </p:cNvPr>
          <p:cNvSpPr txBox="1"/>
          <p:nvPr/>
        </p:nvSpPr>
        <p:spPr>
          <a:xfrm>
            <a:off x="571764" y="1767006"/>
            <a:ext cx="580003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수상을 하게 되면서 애니메이션의 사회적 인식이 높아지면서 비로소 국가로부터 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“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문화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＂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로 자리잡게 된 것 입니다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. 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비즈니스 면에서도 애니메이션은 매우 좋은 콘텐츠가 되었습니다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. 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특히 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“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에반게리온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”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은 비디오 소프트 판매에 의해서 큰 이익을 가져와 많은 신작에 기회를 가져왔습니다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.</a:t>
            </a:r>
            <a:endParaRPr lang="ko-KR" altLang="en-US" sz="24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pic>
        <p:nvPicPr>
          <p:cNvPr id="5122" name="Picture 2" descr="日本を代表するメディア芸術100作品">
            <a:extLst>
              <a:ext uri="{FF2B5EF4-FFF2-40B4-BE49-F238E27FC236}">
                <a16:creationId xmlns:a16="http://schemas.microsoft.com/office/drawing/2014/main" id="{ABC34C49-8D49-42BE-AB90-FC26134AD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257" y="423733"/>
            <a:ext cx="4675979" cy="491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F8957B-2203-4A8D-B9CB-64D75FDAE86B}"/>
              </a:ext>
            </a:extLst>
          </p:cNvPr>
          <p:cNvSpPr txBox="1"/>
          <p:nvPr/>
        </p:nvSpPr>
        <p:spPr>
          <a:xfrm>
            <a:off x="7063993" y="5580690"/>
            <a:ext cx="44365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>
                <a:latin typeface="+mj-ea"/>
                <a:ea typeface="+mj-ea"/>
              </a:rPr>
              <a:t>※ </a:t>
            </a:r>
            <a:r>
              <a:rPr lang="ko-KR" altLang="en-US" b="1" dirty="0">
                <a:latin typeface="+mj-ea"/>
                <a:ea typeface="+mj-ea"/>
              </a:rPr>
              <a:t>일본을 대표하는 미디어 예술 </a:t>
            </a:r>
            <a:r>
              <a:rPr lang="en-US" altLang="ko-KR" b="1" dirty="0">
                <a:latin typeface="+mj-ea"/>
                <a:ea typeface="+mj-ea"/>
              </a:rPr>
              <a:t>100</a:t>
            </a:r>
            <a:r>
              <a:rPr lang="ko-KR" altLang="en-US" b="1" dirty="0">
                <a:latin typeface="+mj-ea"/>
                <a:ea typeface="+mj-ea"/>
              </a:rPr>
              <a:t>작품</a:t>
            </a:r>
          </a:p>
        </p:txBody>
      </p:sp>
    </p:spTree>
    <p:extLst>
      <p:ext uri="{BB962C8B-B14F-4D97-AF65-F5344CB8AC3E}">
        <p14:creationId xmlns:p14="http://schemas.microsoft.com/office/powerpoint/2010/main" val="169994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538F22B4-654B-440A-A529-AEE8761DF652}"/>
              </a:ext>
            </a:extLst>
          </p:cNvPr>
          <p:cNvGrpSpPr/>
          <p:nvPr/>
        </p:nvGrpSpPr>
        <p:grpSpPr>
          <a:xfrm>
            <a:off x="0" y="0"/>
            <a:ext cx="6245308" cy="474533"/>
            <a:chOff x="1471799" y="2717800"/>
            <a:chExt cx="6245308" cy="474533"/>
          </a:xfrm>
        </p:grpSpPr>
        <p:cxnSp>
          <p:nvCxnSpPr>
            <p:cNvPr id="3" name="직선 연결선 2">
              <a:extLst>
                <a:ext uri="{FF2B5EF4-FFF2-40B4-BE49-F238E27FC236}">
                  <a16:creationId xmlns:a16="http://schemas.microsoft.com/office/drawing/2014/main" id="{7BAAD896-D26A-443B-B3D8-58A6F6110BE8}"/>
                </a:ext>
              </a:extLst>
            </p:cNvPr>
            <p:cNvCxnSpPr/>
            <p:nvPr/>
          </p:nvCxnSpPr>
          <p:spPr>
            <a:xfrm>
              <a:off x="1471799" y="2717800"/>
              <a:ext cx="572901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09E6D36-31CF-4444-859F-AA6EFFD15BE2}"/>
                </a:ext>
              </a:extLst>
            </p:cNvPr>
            <p:cNvSpPr txBox="1"/>
            <p:nvPr/>
          </p:nvSpPr>
          <p:spPr>
            <a:xfrm>
              <a:off x="2133527" y="2730668"/>
              <a:ext cx="55835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애니메이션은 많은 사람들을 연결하는 콘텐츠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2A09245-049F-4EB9-B957-21C63FBAEBF8}"/>
                </a:ext>
              </a:extLst>
            </p:cNvPr>
            <p:cNvSpPr txBox="1"/>
            <p:nvPr/>
          </p:nvSpPr>
          <p:spPr>
            <a:xfrm>
              <a:off x="1474176" y="2772201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chemeClr val="accent4">
                      <a:lumMod val="50000"/>
                    </a:schemeClr>
                  </a:solidFill>
                </a:rPr>
                <a:t>004</a:t>
              </a:r>
              <a:endParaRPr lang="ko-KR" altLang="en-US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0C90584-2208-4EF5-AF7B-C968DC33EA43}"/>
              </a:ext>
            </a:extLst>
          </p:cNvPr>
          <p:cNvSpPr txBox="1"/>
          <p:nvPr/>
        </p:nvSpPr>
        <p:spPr>
          <a:xfrm>
            <a:off x="571764" y="1133960"/>
            <a:ext cx="585717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2006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년에 나온 작품 중 하나인 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“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스즈미야 하루히의 우울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＂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은 많은 사람들에게 좋은 반응을 보이게 했습니다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. 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특히 엔딩에서 캐릭터들이 음악에 맞추어 춤추는 통칭 하루히 댄스는 여러 나라의 사람들이 춤을 추고 그것이 유행처럼 번져 유튜브에 올렸습니다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. 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방송이 끝난 뒤에도 인기는 식지 않고 세계의 많은 사람들이 이것을 즐기고 서로 공유하는 현상이 생겨났습니다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. 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제작사나 출판사가 시킨 것이 아닌 팬들이 자발적으로 서로 좋고 즐겁다고 느껴서 한 행동입니다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. 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이 것이 여러 나라의 사람들의 마음을 움직이고 좋은 효과를 일으켰습니다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.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  </a:t>
            </a:r>
            <a:endParaRPr lang="ko-KR" altLang="en-US" sz="24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0840EBC-888C-43F0-A370-368599D6C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1589" y="423733"/>
            <a:ext cx="3083931" cy="174526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43DA47F1-791C-47A3-8403-9A6F749C9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588" y="2226092"/>
            <a:ext cx="2130087" cy="1931149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BF30A528-B0FE-4B5C-B907-75F2611C01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3661" y="2226092"/>
            <a:ext cx="2405576" cy="21021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DEA9DF0-4963-421A-80C3-65ADB51581D3}"/>
              </a:ext>
            </a:extLst>
          </p:cNvPr>
          <p:cNvSpPr txBox="1"/>
          <p:nvPr/>
        </p:nvSpPr>
        <p:spPr>
          <a:xfrm>
            <a:off x="7042732" y="4402942"/>
            <a:ext cx="443650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>
                <a:latin typeface="+mj-ea"/>
                <a:ea typeface="+mj-ea"/>
              </a:rPr>
              <a:t>※ </a:t>
            </a:r>
            <a:r>
              <a:rPr lang="ko-KR" altLang="en-US" b="1" dirty="0">
                <a:latin typeface="+mj-ea"/>
                <a:ea typeface="+mj-ea"/>
              </a:rPr>
              <a:t>최근 </a:t>
            </a:r>
            <a:r>
              <a:rPr lang="en-US" altLang="ko-KR" b="1" dirty="0">
                <a:latin typeface="+mj-ea"/>
                <a:ea typeface="+mj-ea"/>
              </a:rPr>
              <a:t>2020</a:t>
            </a:r>
            <a:r>
              <a:rPr lang="ko-KR" altLang="en-US" b="1" dirty="0">
                <a:latin typeface="+mj-ea"/>
                <a:ea typeface="+mj-ea"/>
              </a:rPr>
              <a:t>년에도 코로나로 인해 집에만 있게 되자 </a:t>
            </a:r>
            <a:r>
              <a:rPr lang="en-US" altLang="ko-KR" b="1" dirty="0">
                <a:latin typeface="+mj-ea"/>
                <a:ea typeface="+mj-ea"/>
              </a:rPr>
              <a:t>“</a:t>
            </a:r>
            <a:r>
              <a:rPr lang="ko-KR" altLang="en-US" b="1" dirty="0">
                <a:latin typeface="+mj-ea"/>
                <a:ea typeface="+mj-ea"/>
              </a:rPr>
              <a:t>스즈미야 하루히의 우울</a:t>
            </a:r>
            <a:r>
              <a:rPr lang="en-US" altLang="ko-KR" b="1" dirty="0">
                <a:latin typeface="+mj-ea"/>
                <a:ea typeface="+mj-ea"/>
              </a:rPr>
              <a:t>＂</a:t>
            </a:r>
            <a:r>
              <a:rPr lang="ko-KR" altLang="en-US" b="1" dirty="0">
                <a:latin typeface="+mj-ea"/>
                <a:ea typeface="+mj-ea"/>
              </a:rPr>
              <a:t>성우가 이른바 첼린지로 영상을 올려 다른 성우들과 일반인 등 많은 사람들이 코스프레 나 교복 등을 입고 첼린지에 참여하여 같이 춤을 추고 공유하였다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F9AB9ADC-E04D-4053-9881-968A9AAD75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8400" y="500129"/>
            <a:ext cx="2016658" cy="159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548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5514573E-C4F8-43B0-A582-0AF2F697D556}"/>
              </a:ext>
            </a:extLst>
          </p:cNvPr>
          <p:cNvGrpSpPr/>
          <p:nvPr/>
        </p:nvGrpSpPr>
        <p:grpSpPr>
          <a:xfrm>
            <a:off x="0" y="0"/>
            <a:ext cx="4959699" cy="474533"/>
            <a:chOff x="1471799" y="2717800"/>
            <a:chExt cx="4959699" cy="474533"/>
          </a:xfrm>
        </p:grpSpPr>
        <p:cxnSp>
          <p:nvCxnSpPr>
            <p:cNvPr id="3" name="직선 연결선 2">
              <a:extLst>
                <a:ext uri="{FF2B5EF4-FFF2-40B4-BE49-F238E27FC236}">
                  <a16:creationId xmlns:a16="http://schemas.microsoft.com/office/drawing/2014/main" id="{DA350AAE-5398-4525-A034-4A54DFF89E2A}"/>
                </a:ext>
              </a:extLst>
            </p:cNvPr>
            <p:cNvCxnSpPr/>
            <p:nvPr/>
          </p:nvCxnSpPr>
          <p:spPr>
            <a:xfrm>
              <a:off x="1471799" y="2717800"/>
              <a:ext cx="572901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EC63E2A-4034-441D-B41A-3097DD107947}"/>
                </a:ext>
              </a:extLst>
            </p:cNvPr>
            <p:cNvSpPr txBox="1"/>
            <p:nvPr/>
          </p:nvSpPr>
          <p:spPr>
            <a:xfrm>
              <a:off x="2133527" y="2730668"/>
              <a:ext cx="42979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애니메이션을 보고</a:t>
              </a:r>
              <a:r>
                <a:rPr lang="en-US" altLang="ko-KR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, </a:t>
              </a:r>
              <a:r>
                <a:rPr lang="ko-KR" altLang="en-US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행복하게 된다</a:t>
              </a:r>
              <a:r>
                <a:rPr lang="en-US" altLang="ko-KR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?</a:t>
              </a:r>
              <a:endParaRPr lang="ko-KR" altLang="en-US" sz="2400" spc="-300" dirty="0">
                <a:solidFill>
                  <a:schemeClr val="accent4">
                    <a:lumMod val="50000"/>
                  </a:schemeClr>
                </a:solidFill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A1AD8B3-24D8-4F45-AC15-90C89A2FBA44}"/>
                </a:ext>
              </a:extLst>
            </p:cNvPr>
            <p:cNvSpPr txBox="1"/>
            <p:nvPr/>
          </p:nvSpPr>
          <p:spPr>
            <a:xfrm>
              <a:off x="1474176" y="2772201"/>
              <a:ext cx="6270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chemeClr val="accent4">
                      <a:lumMod val="50000"/>
                    </a:schemeClr>
                  </a:solidFill>
                </a:rPr>
                <a:t>005</a:t>
              </a:r>
              <a:endParaRPr lang="ko-KR" altLang="en-US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DB388D4-89C8-446C-9337-C8F3B7F37270}"/>
              </a:ext>
            </a:extLst>
          </p:cNvPr>
          <p:cNvSpPr txBox="1"/>
          <p:nvPr/>
        </p:nvSpPr>
        <p:spPr>
          <a:xfrm>
            <a:off x="571764" y="1133960"/>
            <a:ext cx="627920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애니메이션에는 국경과 언어를 초월한 국제 언어성이 있습니다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.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 콘텐츠의 인터넷 전송 비즈니스가 확대된 현재 외국의 대형 배급 회사로부터 일본의 애니메이션 제작회사에 작품의 제작을 의뢰하는 경우도 많아 졌습니다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. 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그동안 일본 드라마는 티비에서 방송하기 힘든 것 등 일부를 제외하고 너무 안 팔렸습니다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. 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왜냐 그 이유를 보 자니 일본 사회 특유의 문화가 모종의 벽이 되고 세계적인 친근함으로 이어지지 않을 것이라 생각되었기 때문이라고 생각하고 있습니다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. 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하지만 애니메이션은 생략과 과장된 표현을 사용하기 때문에 등장인물이 일본인 처럼 보이지 않고 감정 이입이 쉽게 되기 때문입니다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.</a:t>
            </a:r>
            <a:endParaRPr lang="ko-KR" altLang="en-US" sz="24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pic>
        <p:nvPicPr>
          <p:cNvPr id="7170" name="Picture 2" descr="15031101">
            <a:extLst>
              <a:ext uri="{FF2B5EF4-FFF2-40B4-BE49-F238E27FC236}">
                <a16:creationId xmlns:a16="http://schemas.microsoft.com/office/drawing/2014/main" id="{D16F72E8-2EF9-4651-B179-1F386654A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098" y="1133960"/>
            <a:ext cx="4388028" cy="440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99D970-9683-4E0F-A110-1525B9D50F49}"/>
              </a:ext>
            </a:extLst>
          </p:cNvPr>
          <p:cNvSpPr txBox="1"/>
          <p:nvPr/>
        </p:nvSpPr>
        <p:spPr>
          <a:xfrm>
            <a:off x="7407621" y="5833908"/>
            <a:ext cx="44365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>
                <a:latin typeface="+mj-ea"/>
                <a:ea typeface="+mj-ea"/>
              </a:rPr>
              <a:t>※</a:t>
            </a:r>
            <a:r>
              <a:rPr lang="ko-KR" altLang="en-US" b="1" dirty="0">
                <a:latin typeface="+mj-ea"/>
                <a:ea typeface="+mj-ea"/>
              </a:rPr>
              <a:t> 일본 애니메이션 창업 </a:t>
            </a:r>
            <a:r>
              <a:rPr lang="en-US" altLang="ko-KR" b="1" dirty="0">
                <a:latin typeface="+mj-ea"/>
                <a:ea typeface="+mj-ea"/>
              </a:rPr>
              <a:t>40</a:t>
            </a:r>
            <a:r>
              <a:rPr lang="ko-KR" altLang="en-US" b="1" dirty="0">
                <a:latin typeface="+mj-ea"/>
                <a:ea typeface="+mj-ea"/>
              </a:rPr>
              <a:t>주년 기념 </a:t>
            </a:r>
            <a:r>
              <a:rPr lang="en-US" altLang="ko-KR" b="1" dirty="0">
                <a:latin typeface="+mj-ea"/>
                <a:ea typeface="+mj-ea"/>
              </a:rPr>
              <a:t>CD</a:t>
            </a:r>
          </a:p>
        </p:txBody>
      </p:sp>
    </p:spTree>
    <p:extLst>
      <p:ext uri="{BB962C8B-B14F-4D97-AF65-F5344CB8AC3E}">
        <p14:creationId xmlns:p14="http://schemas.microsoft.com/office/powerpoint/2010/main" val="3883139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27B11A3-C382-4E97-B327-F32416A3AB36}"/>
              </a:ext>
            </a:extLst>
          </p:cNvPr>
          <p:cNvGrpSpPr/>
          <p:nvPr/>
        </p:nvGrpSpPr>
        <p:grpSpPr>
          <a:xfrm>
            <a:off x="0" y="0"/>
            <a:ext cx="4959699" cy="474533"/>
            <a:chOff x="1471799" y="2717800"/>
            <a:chExt cx="4959699" cy="474533"/>
          </a:xfrm>
        </p:grpSpPr>
        <p:cxnSp>
          <p:nvCxnSpPr>
            <p:cNvPr id="3" name="직선 연결선 2">
              <a:extLst>
                <a:ext uri="{FF2B5EF4-FFF2-40B4-BE49-F238E27FC236}">
                  <a16:creationId xmlns:a16="http://schemas.microsoft.com/office/drawing/2014/main" id="{52B97298-AFDE-4D68-BA1F-D8BFA0C7E1EE}"/>
                </a:ext>
              </a:extLst>
            </p:cNvPr>
            <p:cNvCxnSpPr/>
            <p:nvPr/>
          </p:nvCxnSpPr>
          <p:spPr>
            <a:xfrm>
              <a:off x="1471799" y="2717800"/>
              <a:ext cx="572901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3E96A0E-A062-40D7-B78F-30CF29C66120}"/>
                </a:ext>
              </a:extLst>
            </p:cNvPr>
            <p:cNvSpPr txBox="1"/>
            <p:nvPr/>
          </p:nvSpPr>
          <p:spPr>
            <a:xfrm>
              <a:off x="2133527" y="2730668"/>
              <a:ext cx="42979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애니메이션을 보고</a:t>
              </a:r>
              <a:r>
                <a:rPr lang="en-US" altLang="ko-KR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, </a:t>
              </a:r>
              <a:r>
                <a:rPr lang="ko-KR" altLang="en-US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행복하게 된다</a:t>
              </a:r>
              <a:r>
                <a:rPr lang="en-US" altLang="ko-KR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?</a:t>
              </a:r>
              <a:endParaRPr lang="ko-KR" altLang="en-US" sz="2400" spc="-300" dirty="0">
                <a:solidFill>
                  <a:schemeClr val="accent4">
                    <a:lumMod val="50000"/>
                  </a:schemeClr>
                </a:solidFill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0CFAF5F-0FFF-4178-A02F-6E5F84075413}"/>
                </a:ext>
              </a:extLst>
            </p:cNvPr>
            <p:cNvSpPr txBox="1"/>
            <p:nvPr/>
          </p:nvSpPr>
          <p:spPr>
            <a:xfrm>
              <a:off x="1474176" y="2772201"/>
              <a:ext cx="6270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chemeClr val="accent4">
                      <a:lumMod val="50000"/>
                    </a:schemeClr>
                  </a:solidFill>
                </a:rPr>
                <a:t>005</a:t>
              </a:r>
              <a:endParaRPr lang="ko-KR" altLang="en-US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5F5C00F-E7E4-4E11-8DC5-BA5D5FDB2196}"/>
              </a:ext>
            </a:extLst>
          </p:cNvPr>
          <p:cNvSpPr txBox="1"/>
          <p:nvPr/>
        </p:nvSpPr>
        <p:spPr>
          <a:xfrm>
            <a:off x="571764" y="1133960"/>
            <a:ext cx="627920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움직이는 그림으로 표현되는 즐거움은 비록 말이 몰라도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보는 사람에게 통하는 법입니다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. 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시각적인 움직임의 자극에서 사람이 느끼는 즐거움은 기본적으로 같죠 그것은 아까 말한 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“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하루히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댄스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”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에서 잘 나타내고 있습니다 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“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스즈미야 하루히의 우울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＂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제작사가 방화 되는 참혹한 사건이 있었는데 이때 이 회사의 작품에서 행복감과 삶의 의욕을 받았다는 말을 국내 뿐만 아니라 전 세계에서 많이 응원을 전해 주었습니다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. 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애니메이션 작품에 보는 사람을 절망에서 구하거나 부정적인 것을 극복하는 긍정적인 힘을 주는 힘이 있는 것을 가르칩니다</a:t>
            </a:r>
            <a:endParaRPr lang="ko-KR" altLang="en-US" sz="24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pic>
        <p:nvPicPr>
          <p:cNvPr id="9218" name="Picture 2" descr="日本の至宝「京アニ」 狙われた精鋭集まる「第1スタジオ」(1/3)〈dot.〉 | AERA dot. (アエラドット)">
            <a:extLst>
              <a:ext uri="{FF2B5EF4-FFF2-40B4-BE49-F238E27FC236}">
                <a16:creationId xmlns:a16="http://schemas.microsoft.com/office/drawing/2014/main" id="{BCCD3D2B-AFC0-4402-AFAF-819BC9A31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982" y="1133960"/>
            <a:ext cx="4959752" cy="381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D294F0-AB33-475C-9148-BDB9FE8BCC76}"/>
              </a:ext>
            </a:extLst>
          </p:cNvPr>
          <p:cNvSpPr txBox="1"/>
          <p:nvPr/>
        </p:nvSpPr>
        <p:spPr>
          <a:xfrm>
            <a:off x="7061982" y="5354708"/>
            <a:ext cx="48252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>
                <a:latin typeface="+mj-ea"/>
                <a:ea typeface="+mj-ea"/>
              </a:rPr>
              <a:t>※</a:t>
            </a:r>
            <a:r>
              <a:rPr lang="ko-KR" altLang="en-US" b="1" dirty="0">
                <a:latin typeface="+mj-ea"/>
                <a:ea typeface="+mj-ea"/>
              </a:rPr>
              <a:t> </a:t>
            </a:r>
            <a:r>
              <a:rPr lang="en-US" altLang="ko-KR" b="1" dirty="0">
                <a:latin typeface="+mj-ea"/>
                <a:ea typeface="+mj-ea"/>
              </a:rPr>
              <a:t>“</a:t>
            </a:r>
            <a:r>
              <a:rPr lang="ko-KR" altLang="en-US" b="1" dirty="0">
                <a:latin typeface="+mj-ea"/>
                <a:ea typeface="+mj-ea"/>
              </a:rPr>
              <a:t>스즈미야 하루히의 우울</a:t>
            </a:r>
            <a:r>
              <a:rPr lang="en-US" altLang="ko-KR" b="1" dirty="0">
                <a:latin typeface="+mj-ea"/>
                <a:ea typeface="+mj-ea"/>
              </a:rPr>
              <a:t>“ </a:t>
            </a:r>
            <a:r>
              <a:rPr lang="ko-KR" altLang="en-US" b="1" dirty="0">
                <a:latin typeface="+mj-ea"/>
                <a:ea typeface="+mj-ea"/>
              </a:rPr>
              <a:t>제작사인 도쿄 스튜디오가 방화가 되었던 참혹한 현장</a:t>
            </a:r>
            <a:endParaRPr lang="en-US" altLang="ko-KR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325325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3DDB1B86-8637-429B-B660-5B9F99549961}"/>
              </a:ext>
            </a:extLst>
          </p:cNvPr>
          <p:cNvGrpSpPr/>
          <p:nvPr/>
        </p:nvGrpSpPr>
        <p:grpSpPr>
          <a:xfrm>
            <a:off x="0" y="0"/>
            <a:ext cx="4959699" cy="474533"/>
            <a:chOff x="1471799" y="2717800"/>
            <a:chExt cx="4959699" cy="474533"/>
          </a:xfrm>
        </p:grpSpPr>
        <p:cxnSp>
          <p:nvCxnSpPr>
            <p:cNvPr id="3" name="직선 연결선 2">
              <a:extLst>
                <a:ext uri="{FF2B5EF4-FFF2-40B4-BE49-F238E27FC236}">
                  <a16:creationId xmlns:a16="http://schemas.microsoft.com/office/drawing/2014/main" id="{C1121EEC-F706-4810-9F8F-D5088EFB62B8}"/>
                </a:ext>
              </a:extLst>
            </p:cNvPr>
            <p:cNvCxnSpPr/>
            <p:nvPr/>
          </p:nvCxnSpPr>
          <p:spPr>
            <a:xfrm>
              <a:off x="1471799" y="2717800"/>
              <a:ext cx="572901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4C296DD-716B-4CE1-A93E-C700FC455369}"/>
                </a:ext>
              </a:extLst>
            </p:cNvPr>
            <p:cNvSpPr txBox="1"/>
            <p:nvPr/>
          </p:nvSpPr>
          <p:spPr>
            <a:xfrm>
              <a:off x="2133527" y="2730668"/>
              <a:ext cx="42979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애니메이션을 보고</a:t>
              </a:r>
              <a:r>
                <a:rPr lang="en-US" altLang="ko-KR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, </a:t>
              </a:r>
              <a:r>
                <a:rPr lang="ko-KR" altLang="en-US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행복하게 된다</a:t>
              </a:r>
              <a:r>
                <a:rPr lang="en-US" altLang="ko-KR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?</a:t>
              </a:r>
              <a:endParaRPr lang="ko-KR" altLang="en-US" sz="2400" spc="-300" dirty="0">
                <a:solidFill>
                  <a:schemeClr val="accent4">
                    <a:lumMod val="50000"/>
                  </a:schemeClr>
                </a:solidFill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9B2CD55-44E9-45DA-91F2-801AAC8929AC}"/>
                </a:ext>
              </a:extLst>
            </p:cNvPr>
            <p:cNvSpPr txBox="1"/>
            <p:nvPr/>
          </p:nvSpPr>
          <p:spPr>
            <a:xfrm>
              <a:off x="1474176" y="2772201"/>
              <a:ext cx="6270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chemeClr val="accent4">
                      <a:lumMod val="50000"/>
                    </a:schemeClr>
                  </a:solidFill>
                </a:rPr>
                <a:t>005</a:t>
              </a:r>
              <a:endParaRPr lang="ko-KR" altLang="en-US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1FEC2A9-3166-43E5-95E5-9CD7C6066787}"/>
              </a:ext>
            </a:extLst>
          </p:cNvPr>
          <p:cNvSpPr txBox="1"/>
          <p:nvPr/>
        </p:nvSpPr>
        <p:spPr>
          <a:xfrm>
            <a:off x="315924" y="796336"/>
            <a:ext cx="679857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그리고 이는 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“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스즈미야 하루히의 우울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“ 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만의 현상은 아니라고 생각합니다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. 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일본 애니메이션에는 포기하지 않고 하면 좋은 일이 있거나 자기 마음을 바꾸는 작은 노력으로 사람은 행복해 질 수 있다는 긍정적인 메시지가 공통하고 있다고 생각합니다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. 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제작하는 사람들이 깊이 생각하고 설교처럼 하지 않는 것도 좋은 것이라고 생각합니다 보는 사람을 기쁘게 하고 싶고 행복한 느낌을 주겠다는 것이 느껴집니다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. 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그런 작품이 국경과 언어를 넘어 그 이상의 무언가를 보는 사람에게 주는 것 입니다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.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 그런 의미에서 애니메이션은 세계 평화적인 도구임을 인식하고 싶습니다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. 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보는 사람이 같은 감정을 공유 할 수 있는 국제 언어성이 있다고 생각합니다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, 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그리고 지금 그것을 다수의 작품에서 실현 되고 있는 것이 일본 애니메이션 입니다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63D92899-DBEE-428A-8D1E-A24CDBC10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282" y="423733"/>
            <a:ext cx="3530990" cy="523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168F88-545D-4D4B-8DCB-6E81CAB5F504}"/>
              </a:ext>
            </a:extLst>
          </p:cNvPr>
          <p:cNvSpPr txBox="1"/>
          <p:nvPr/>
        </p:nvSpPr>
        <p:spPr>
          <a:xfrm>
            <a:off x="7352168" y="5654012"/>
            <a:ext cx="48398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>
                <a:latin typeface="+mj-ea"/>
                <a:ea typeface="+mj-ea"/>
              </a:rPr>
              <a:t>※</a:t>
            </a:r>
            <a:r>
              <a:rPr lang="ko-KR" altLang="en-US" b="1" dirty="0">
                <a:latin typeface="+mj-ea"/>
                <a:ea typeface="+mj-ea"/>
              </a:rPr>
              <a:t> 도쿄 국제 영화제 특집 </a:t>
            </a:r>
            <a:r>
              <a:rPr lang="en-US" altLang="ko-KR" b="1" dirty="0">
                <a:latin typeface="+mj-ea"/>
                <a:ea typeface="+mj-ea"/>
              </a:rPr>
              <a:t>[“</a:t>
            </a:r>
            <a:r>
              <a:rPr lang="ko-KR" altLang="en-US" b="1" dirty="0">
                <a:latin typeface="+mj-ea"/>
                <a:ea typeface="+mj-ea"/>
              </a:rPr>
              <a:t>국제</a:t>
            </a:r>
            <a:r>
              <a:rPr lang="en-US" altLang="ko-KR" b="1" dirty="0">
                <a:latin typeface="+mj-ea"/>
                <a:ea typeface="+mj-ea"/>
              </a:rPr>
              <a:t>”</a:t>
            </a:r>
            <a:r>
              <a:rPr lang="ko-KR" altLang="en-US" b="1" dirty="0">
                <a:latin typeface="+mj-ea"/>
                <a:ea typeface="+mj-ea"/>
              </a:rPr>
              <a:t>와 </a:t>
            </a:r>
            <a:r>
              <a:rPr lang="en-US" altLang="ko-KR" b="1" dirty="0">
                <a:latin typeface="+mj-ea"/>
                <a:ea typeface="+mj-ea"/>
              </a:rPr>
              <a:t>“</a:t>
            </a:r>
            <a:r>
              <a:rPr lang="ko-KR" altLang="en-US" b="1" dirty="0">
                <a:latin typeface="+mj-ea"/>
                <a:ea typeface="+mj-ea"/>
              </a:rPr>
              <a:t>영화</a:t>
            </a:r>
            <a:r>
              <a:rPr lang="en-US" altLang="ko-KR" b="1" dirty="0">
                <a:latin typeface="+mj-ea"/>
                <a:ea typeface="+mj-ea"/>
              </a:rPr>
              <a:t>”</a:t>
            </a:r>
            <a:r>
              <a:rPr lang="ko-KR" altLang="en-US" b="1" dirty="0">
                <a:latin typeface="+mj-ea"/>
                <a:ea typeface="+mj-ea"/>
              </a:rPr>
              <a:t>라는 키워드를 다룬 영화제이다</a:t>
            </a:r>
            <a:r>
              <a:rPr lang="en-US" altLang="ko-KR" b="1" dirty="0">
                <a:latin typeface="+mj-ea"/>
                <a:ea typeface="+mj-ea"/>
              </a:rPr>
              <a:t>] </a:t>
            </a:r>
            <a:r>
              <a:rPr lang="ko-KR" altLang="en-US" b="1" dirty="0">
                <a:latin typeface="+mj-ea"/>
                <a:ea typeface="+mj-ea"/>
              </a:rPr>
              <a:t>그동안의 일본 애니메이션의 역사들에 대해 이야기 한다</a:t>
            </a:r>
            <a:endParaRPr lang="en-US" altLang="ko-KR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35057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D4835582-DF92-414C-A790-0246CD3C6F53}"/>
              </a:ext>
            </a:extLst>
          </p:cNvPr>
          <p:cNvGrpSpPr/>
          <p:nvPr/>
        </p:nvGrpSpPr>
        <p:grpSpPr>
          <a:xfrm>
            <a:off x="0" y="0"/>
            <a:ext cx="4401854" cy="474533"/>
            <a:chOff x="1471799" y="2717800"/>
            <a:chExt cx="4401854" cy="474533"/>
          </a:xfrm>
        </p:grpSpPr>
        <p:cxnSp>
          <p:nvCxnSpPr>
            <p:cNvPr id="3" name="직선 연결선 2">
              <a:extLst>
                <a:ext uri="{FF2B5EF4-FFF2-40B4-BE49-F238E27FC236}">
                  <a16:creationId xmlns:a16="http://schemas.microsoft.com/office/drawing/2014/main" id="{EC149137-A29C-44ED-8375-7C72956D2FCC}"/>
                </a:ext>
              </a:extLst>
            </p:cNvPr>
            <p:cNvCxnSpPr/>
            <p:nvPr/>
          </p:nvCxnSpPr>
          <p:spPr>
            <a:xfrm>
              <a:off x="1471799" y="2717800"/>
              <a:ext cx="572901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AC81A92-92CB-40F8-9FCA-3F212CF4C4B6}"/>
                </a:ext>
              </a:extLst>
            </p:cNvPr>
            <p:cNvSpPr txBox="1"/>
            <p:nvPr/>
          </p:nvSpPr>
          <p:spPr>
            <a:xfrm>
              <a:off x="2133527" y="2730668"/>
              <a:ext cx="37401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애니메이션과 여행 </a:t>
              </a:r>
              <a:r>
                <a:rPr lang="en-US" altLang="ko-KR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(</a:t>
              </a:r>
              <a:r>
                <a:rPr lang="ko-KR" altLang="en-US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성지 순례</a:t>
              </a:r>
              <a:r>
                <a:rPr lang="en-US" altLang="ko-KR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B37DE2-F44F-4EF7-92D3-7EACD119DC97}"/>
                </a:ext>
              </a:extLst>
            </p:cNvPr>
            <p:cNvSpPr txBox="1"/>
            <p:nvPr/>
          </p:nvSpPr>
          <p:spPr>
            <a:xfrm>
              <a:off x="1474176" y="2772201"/>
              <a:ext cx="6270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chemeClr val="accent4">
                      <a:lumMod val="50000"/>
                    </a:schemeClr>
                  </a:solidFill>
                </a:rPr>
                <a:t>006</a:t>
              </a:r>
              <a:endParaRPr lang="ko-KR" altLang="en-US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36C92CC-770A-43F4-A174-F9B88C9E539E}"/>
              </a:ext>
            </a:extLst>
          </p:cNvPr>
          <p:cNvSpPr txBox="1"/>
          <p:nvPr/>
        </p:nvSpPr>
        <p:spPr>
          <a:xfrm>
            <a:off x="571764" y="1133960"/>
            <a:ext cx="585717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일본이 자랑하는 애니메이션이나 만화는 세계에서 인기를 끌고 있습니다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. 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최근에는 그 애니메이션이나 만화의 무대가 된 장소를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＂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성지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＂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로서 방문하고 있는 사람들이 늘고 있습니다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. 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그리고 여행사가 애니메이션이나 만화에 관한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＂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성지 순례투어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＂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도 증가하고 있습니다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. 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신카이 마코토 감독의 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“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너의 이름은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”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에서 나온 장소들을 사람들이 구경하러 가 관광명소가 된 장소들도 있습니다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. 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그 밖에도 다른 여러가지 애니메이션들의 장소를 직접 실물을 보기 위해 여행을 가는 사람들도 많아 졌습니다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.</a:t>
            </a:r>
            <a:endParaRPr lang="ko-KR" altLang="en-US" sz="24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pic>
        <p:nvPicPr>
          <p:cNvPr id="11266" name="Picture 2" descr="너의 이름은&amp;#39; 실제 배경 화제… 남녀 주인공이 만나는 &amp;#39;계단&amp;#39;">
            <a:extLst>
              <a:ext uri="{FF2B5EF4-FFF2-40B4-BE49-F238E27FC236}">
                <a16:creationId xmlns:a16="http://schemas.microsoft.com/office/drawing/2014/main" id="{01D6A38C-E5AB-4D7A-BD66-62FADE877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614" y="690676"/>
            <a:ext cx="4248622" cy="501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0E0162-4097-4D9B-9C65-E6EFF6F25070}"/>
              </a:ext>
            </a:extLst>
          </p:cNvPr>
          <p:cNvSpPr txBox="1"/>
          <p:nvPr/>
        </p:nvSpPr>
        <p:spPr>
          <a:xfrm>
            <a:off x="7083316" y="5844158"/>
            <a:ext cx="4825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>
                <a:latin typeface="+mj-ea"/>
                <a:ea typeface="+mj-ea"/>
              </a:rPr>
              <a:t>※ “</a:t>
            </a:r>
            <a:r>
              <a:rPr lang="ko-KR" altLang="en-US" b="1" dirty="0">
                <a:latin typeface="+mj-ea"/>
                <a:ea typeface="+mj-ea"/>
              </a:rPr>
              <a:t>너의 이름은</a:t>
            </a:r>
            <a:r>
              <a:rPr lang="en-US" altLang="ko-KR" b="1" dirty="0">
                <a:latin typeface="+mj-ea"/>
                <a:ea typeface="+mj-ea"/>
              </a:rPr>
              <a:t>“ </a:t>
            </a:r>
            <a:r>
              <a:rPr lang="ko-KR" altLang="en-US" b="1" dirty="0">
                <a:latin typeface="+mj-ea"/>
                <a:ea typeface="+mj-ea"/>
              </a:rPr>
              <a:t>작품에서 나온 실제 배경</a:t>
            </a:r>
            <a:endParaRPr lang="en-US" altLang="ko-KR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86316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DEB751-4697-477B-87CD-E86C473D6CEB}"/>
              </a:ext>
            </a:extLst>
          </p:cNvPr>
          <p:cNvSpPr txBox="1"/>
          <p:nvPr/>
        </p:nvSpPr>
        <p:spPr>
          <a:xfrm>
            <a:off x="431504" y="336110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000" b="1" dirty="0">
                <a:solidFill>
                  <a:schemeClr val="accent2">
                    <a:alpha val="80000"/>
                  </a:schemeClr>
                </a:solidFill>
              </a:rPr>
              <a:t>출처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A076BB-0F25-4D46-8D51-0320C10E7EC5}"/>
              </a:ext>
            </a:extLst>
          </p:cNvPr>
          <p:cNvSpPr txBox="1"/>
          <p:nvPr/>
        </p:nvSpPr>
        <p:spPr>
          <a:xfrm>
            <a:off x="2338167" y="2439320"/>
            <a:ext cx="7515666" cy="2689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u="sng" kern="0" spc="0" dirty="0">
                <a:solidFill>
                  <a:srgbClr val="800080"/>
                </a:solidFill>
                <a:effectLst/>
                <a:uFill>
                  <a:solidFill>
                    <a:srgbClr val="800080"/>
                  </a:solidFill>
                </a:uFill>
                <a:latin typeface="함초롬바탕" panose="020B0804000101010101" pitchFamily="50" charset="-127"/>
                <a:ea typeface="함초롬바탕" panose="020B0804000101010101" pitchFamily="50" charset="-127"/>
                <a:hlinkClick r:id="rId2"/>
              </a:rPr>
              <a:t>https://www.nippon.com/ja/features/h00043/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함초롬바탕" panose="020B0804000101010101" pitchFamily="50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u="sng" kern="0" spc="0" dirty="0">
                <a:solidFill>
                  <a:srgbClr val="800080"/>
                </a:solidFill>
                <a:effectLst/>
                <a:uFill>
                  <a:solidFill>
                    <a:srgbClr val="800080"/>
                  </a:solidFill>
                </a:uFill>
                <a:latin typeface="함초롬바탕" panose="020B0804000101010101" pitchFamily="50" charset="-127"/>
                <a:ea typeface="함초롬바탕" panose="020B0804000101010101" pitchFamily="50" charset="-127"/>
                <a:hlinkClick r:id="rId3"/>
              </a:rPr>
              <a:t>https://www.meiji.net/topics/trend20191108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B0804000101010101" pitchFamily="50" charset="-127"/>
                <a:ea typeface="함초롬바탕" panose="020B0804000101010101" pitchFamily="50" charset="-127"/>
              </a:rPr>
              <a:t> #1</a:t>
            </a:r>
            <a:endParaRPr lang="en-US" altLang="ko-KR" sz="1200" kern="0" spc="0" dirty="0">
              <a:solidFill>
                <a:srgbClr val="000000"/>
              </a:solidFill>
              <a:effectLst/>
              <a:latin typeface="함초롬바탕" panose="020B0804000101010101" pitchFamily="50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u="sng" kern="0" spc="0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함초롬바탕" panose="020B0804000101010101" pitchFamily="50" charset="-127"/>
                <a:ea typeface="함초롬바탕" panose="020B0804000101010101" pitchFamily="50" charset="-127"/>
                <a:hlinkClick r:id="rId4"/>
              </a:rPr>
              <a:t>https://www.meiji.net/topics/trend20191112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B0804000101010101" pitchFamily="50" charset="-127"/>
                <a:ea typeface="함초롬바탕" panose="020B0804000101010101" pitchFamily="50" charset="-127"/>
              </a:rPr>
              <a:t> #2</a:t>
            </a:r>
            <a:endParaRPr lang="en-US" altLang="ko-KR" sz="1200" kern="0" spc="0" dirty="0">
              <a:solidFill>
                <a:srgbClr val="000000"/>
              </a:solidFill>
              <a:effectLst/>
              <a:latin typeface="함초롬바탕" panose="020B0804000101010101" pitchFamily="50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u="sng" kern="0" spc="0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함초롬바탕" panose="020B0804000101010101" pitchFamily="50" charset="-127"/>
                <a:ea typeface="함초롬바탕" panose="020B0804000101010101" pitchFamily="50" charset="-127"/>
                <a:hlinkClick r:id="rId5"/>
              </a:rPr>
              <a:t>https://www.meiji.net/topics/trend20191115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B0804000101010101" pitchFamily="50" charset="-127"/>
                <a:ea typeface="함초롬바탕" panose="020B0804000101010101" pitchFamily="50" charset="-127"/>
              </a:rPr>
              <a:t> #3</a:t>
            </a:r>
            <a:endParaRPr lang="en-US" altLang="ko-KR" sz="1200" kern="0" spc="0" dirty="0">
              <a:solidFill>
                <a:srgbClr val="000000"/>
              </a:solidFill>
              <a:effectLst/>
              <a:latin typeface="함초롬바탕" panose="020B0804000101010101" pitchFamily="50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u="sng" kern="0" spc="0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함초롬바탕" panose="020B0804000101010101" pitchFamily="50" charset="-127"/>
                <a:ea typeface="함초롬바탕" panose="020B0804000101010101" pitchFamily="50" charset="-127"/>
                <a:hlinkClick r:id="rId6"/>
              </a:rPr>
              <a:t>https://www.meiji.net/topics/trend20191119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B0804000101010101" pitchFamily="50" charset="-127"/>
                <a:ea typeface="함초롬바탕" panose="020B0804000101010101" pitchFamily="50" charset="-127"/>
              </a:rPr>
              <a:t> #4</a:t>
            </a:r>
            <a:endParaRPr lang="en-US" altLang="ko-KR" sz="1200" kern="0" spc="0" dirty="0">
              <a:solidFill>
                <a:srgbClr val="000000"/>
              </a:solidFill>
              <a:effectLst/>
              <a:latin typeface="함초롬바탕" panose="020B0804000101010101" pitchFamily="50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u="sng" kern="0" spc="0" dirty="0">
                <a:solidFill>
                  <a:srgbClr val="800080"/>
                </a:solidFill>
                <a:effectLst/>
                <a:uFill>
                  <a:solidFill>
                    <a:srgbClr val="800080"/>
                  </a:solidFill>
                </a:uFill>
                <a:latin typeface="함초롬바탕" panose="020B0804000101010101" pitchFamily="50" charset="-127"/>
                <a:ea typeface="함초롬바탕" panose="020B0804000101010101" pitchFamily="50" charset="-127"/>
                <a:hlinkClick r:id="rId7"/>
              </a:rPr>
              <a:t>https://honichi.com/news/2019/10/23/kaigaixanimexrankingu/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B0804000101010101" pitchFamily="50" charset="-127"/>
                <a:ea typeface="함초롬바탕" panose="020B0804000101010101" pitchFamily="50" charset="-127"/>
              </a:rPr>
              <a:t> </a:t>
            </a:r>
            <a:endParaRPr lang="en-US" altLang="ko-KR" sz="1200" kern="0" spc="0" dirty="0">
              <a:solidFill>
                <a:srgbClr val="000000"/>
              </a:solidFill>
              <a:effectLst/>
              <a:latin typeface="함초롬바탕" panose="020B08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48055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431504" y="336110"/>
            <a:ext cx="26468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600" b="1" dirty="0">
                <a:solidFill>
                  <a:schemeClr val="accent2">
                    <a:alpha val="80000"/>
                  </a:schemeClr>
                </a:solidFill>
              </a:rPr>
              <a:t>목차</a:t>
            </a:r>
          </a:p>
        </p:txBody>
      </p:sp>
      <p:grpSp>
        <p:nvGrpSpPr>
          <p:cNvPr id="34" name="그룹 33"/>
          <p:cNvGrpSpPr/>
          <p:nvPr/>
        </p:nvGrpSpPr>
        <p:grpSpPr>
          <a:xfrm>
            <a:off x="431661" y="2094329"/>
            <a:ext cx="4020340" cy="474533"/>
            <a:chOff x="1471799" y="2717800"/>
            <a:chExt cx="4020340" cy="474533"/>
          </a:xfrm>
        </p:grpSpPr>
        <p:cxnSp>
          <p:nvCxnSpPr>
            <p:cNvPr id="30" name="직선 연결선 29"/>
            <p:cNvCxnSpPr/>
            <p:nvPr/>
          </p:nvCxnSpPr>
          <p:spPr>
            <a:xfrm>
              <a:off x="1471799" y="2717800"/>
              <a:ext cx="572901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2133527" y="2730668"/>
              <a:ext cx="33586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도입 및 애니메이션의 매력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474176" y="2772201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chemeClr val="accent4">
                      <a:lumMod val="50000"/>
                    </a:schemeClr>
                  </a:solidFill>
                </a:rPr>
                <a:t>001</a:t>
              </a:r>
              <a:endParaRPr lang="ko-KR" altLang="en-US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35" name="그룹 34"/>
          <p:cNvGrpSpPr/>
          <p:nvPr/>
        </p:nvGrpSpPr>
        <p:grpSpPr>
          <a:xfrm>
            <a:off x="441767" y="2795949"/>
            <a:ext cx="3949808" cy="474533"/>
            <a:chOff x="1471799" y="2717800"/>
            <a:chExt cx="3949808" cy="474533"/>
          </a:xfrm>
        </p:grpSpPr>
        <p:cxnSp>
          <p:nvCxnSpPr>
            <p:cNvPr id="36" name="직선 연결선 35"/>
            <p:cNvCxnSpPr/>
            <p:nvPr/>
          </p:nvCxnSpPr>
          <p:spPr>
            <a:xfrm>
              <a:off x="1471799" y="2717800"/>
              <a:ext cx="572901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2133527" y="2730668"/>
              <a:ext cx="32880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일본 애니메이션의 여명기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474176" y="2772201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chemeClr val="accent4">
                      <a:lumMod val="50000"/>
                    </a:schemeClr>
                  </a:solidFill>
                </a:rPr>
                <a:t>002</a:t>
              </a:r>
              <a:endParaRPr lang="ko-KR" altLang="en-US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39" name="그룹 38"/>
          <p:cNvGrpSpPr/>
          <p:nvPr/>
        </p:nvGrpSpPr>
        <p:grpSpPr>
          <a:xfrm>
            <a:off x="441767" y="3471078"/>
            <a:ext cx="3481731" cy="474533"/>
            <a:chOff x="1471799" y="2717800"/>
            <a:chExt cx="3481731" cy="474533"/>
          </a:xfrm>
        </p:grpSpPr>
        <p:cxnSp>
          <p:nvCxnSpPr>
            <p:cNvPr id="40" name="직선 연결선 39"/>
            <p:cNvCxnSpPr/>
            <p:nvPr/>
          </p:nvCxnSpPr>
          <p:spPr>
            <a:xfrm>
              <a:off x="1471799" y="2717800"/>
              <a:ext cx="572901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2133527" y="2730668"/>
              <a:ext cx="28200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일본 국외 수출의 역사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474176" y="2772201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chemeClr val="accent4">
                      <a:lumMod val="50000"/>
                    </a:schemeClr>
                  </a:solidFill>
                </a:rPr>
                <a:t>003</a:t>
              </a:r>
              <a:endParaRPr lang="ko-KR" altLang="en-US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43" name="그룹 42"/>
          <p:cNvGrpSpPr/>
          <p:nvPr/>
        </p:nvGrpSpPr>
        <p:grpSpPr>
          <a:xfrm>
            <a:off x="443758" y="4159075"/>
            <a:ext cx="6245308" cy="474533"/>
            <a:chOff x="1471799" y="2717800"/>
            <a:chExt cx="6245308" cy="474533"/>
          </a:xfrm>
        </p:grpSpPr>
        <p:cxnSp>
          <p:nvCxnSpPr>
            <p:cNvPr id="44" name="직선 연결선 43"/>
            <p:cNvCxnSpPr/>
            <p:nvPr/>
          </p:nvCxnSpPr>
          <p:spPr>
            <a:xfrm>
              <a:off x="1471799" y="2717800"/>
              <a:ext cx="572901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2133527" y="2730668"/>
              <a:ext cx="55835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애니메이션은 많은 사람들을 연결하는 콘텐츠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474176" y="2772201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chemeClr val="accent4">
                      <a:lumMod val="50000"/>
                    </a:schemeClr>
                  </a:solidFill>
                </a:rPr>
                <a:t>004</a:t>
              </a:r>
              <a:endParaRPr lang="ko-KR" altLang="en-US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pic>
        <p:nvPicPr>
          <p:cNvPr id="3" name="그림 2" descr="실외, 하늘, 나무, 식물이(가) 표시된 사진&#10;&#10;매우 높은 신뢰도로 생성된 설명">
            <a:extLst>
              <a:ext uri="{FF2B5EF4-FFF2-40B4-BE49-F238E27FC236}">
                <a16:creationId xmlns:a16="http://schemas.microsoft.com/office/drawing/2014/main" id="{86AA45C4-FE0C-4FA8-8ACE-64C3D2109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grpSp>
        <p:nvGrpSpPr>
          <p:cNvPr id="29" name="그룹 28">
            <a:extLst>
              <a:ext uri="{FF2B5EF4-FFF2-40B4-BE49-F238E27FC236}">
                <a16:creationId xmlns:a16="http://schemas.microsoft.com/office/drawing/2014/main" id="{EDCB2CFB-046E-4595-B7F2-93CC0FCCC4E0}"/>
              </a:ext>
            </a:extLst>
          </p:cNvPr>
          <p:cNvGrpSpPr/>
          <p:nvPr/>
        </p:nvGrpSpPr>
        <p:grpSpPr>
          <a:xfrm>
            <a:off x="441767" y="4779145"/>
            <a:ext cx="4959699" cy="474533"/>
            <a:chOff x="1471799" y="2717800"/>
            <a:chExt cx="4959699" cy="474533"/>
          </a:xfrm>
        </p:grpSpPr>
        <p:cxnSp>
          <p:nvCxnSpPr>
            <p:cNvPr id="32" name="직선 연결선 31">
              <a:extLst>
                <a:ext uri="{FF2B5EF4-FFF2-40B4-BE49-F238E27FC236}">
                  <a16:creationId xmlns:a16="http://schemas.microsoft.com/office/drawing/2014/main" id="{70883033-334A-4CB8-AB39-8E3B436A0D22}"/>
                </a:ext>
              </a:extLst>
            </p:cNvPr>
            <p:cNvCxnSpPr/>
            <p:nvPr/>
          </p:nvCxnSpPr>
          <p:spPr>
            <a:xfrm>
              <a:off x="1471799" y="2717800"/>
              <a:ext cx="572901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7CB342-AB36-4B0A-85BE-EEC28C4672F4}"/>
                </a:ext>
              </a:extLst>
            </p:cNvPr>
            <p:cNvSpPr txBox="1"/>
            <p:nvPr/>
          </p:nvSpPr>
          <p:spPr>
            <a:xfrm>
              <a:off x="2133527" y="2730668"/>
              <a:ext cx="42979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애니메이션을 보고</a:t>
              </a:r>
              <a:r>
                <a:rPr lang="en-US" altLang="ko-KR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, </a:t>
              </a:r>
              <a:r>
                <a:rPr lang="ko-KR" altLang="en-US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행복하게 된다</a:t>
              </a:r>
              <a:r>
                <a:rPr lang="en-US" altLang="ko-KR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?</a:t>
              </a:r>
              <a:endParaRPr lang="ko-KR" altLang="en-US" sz="2400" spc="-300" dirty="0">
                <a:solidFill>
                  <a:schemeClr val="accent4">
                    <a:lumMod val="50000"/>
                  </a:schemeClr>
                </a:solidFill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30EE632-8852-470B-9618-436D57030C26}"/>
                </a:ext>
              </a:extLst>
            </p:cNvPr>
            <p:cNvSpPr txBox="1"/>
            <p:nvPr/>
          </p:nvSpPr>
          <p:spPr>
            <a:xfrm>
              <a:off x="1474176" y="2772201"/>
              <a:ext cx="6270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chemeClr val="accent4">
                      <a:lumMod val="50000"/>
                    </a:schemeClr>
                  </a:solidFill>
                </a:rPr>
                <a:t>005</a:t>
              </a:r>
              <a:endParaRPr lang="ko-KR" altLang="en-US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E2AE135E-EC67-4A81-AC28-95378DF46E32}"/>
              </a:ext>
            </a:extLst>
          </p:cNvPr>
          <p:cNvGrpSpPr/>
          <p:nvPr/>
        </p:nvGrpSpPr>
        <p:grpSpPr>
          <a:xfrm>
            <a:off x="431504" y="5412083"/>
            <a:ext cx="4401854" cy="474533"/>
            <a:chOff x="1471799" y="2717800"/>
            <a:chExt cx="4401854" cy="474533"/>
          </a:xfrm>
        </p:grpSpPr>
        <p:cxnSp>
          <p:nvCxnSpPr>
            <p:cNvPr id="50" name="직선 연결선 49">
              <a:extLst>
                <a:ext uri="{FF2B5EF4-FFF2-40B4-BE49-F238E27FC236}">
                  <a16:creationId xmlns:a16="http://schemas.microsoft.com/office/drawing/2014/main" id="{94AD67FD-C26C-40E3-ACB8-7E2B571B6070}"/>
                </a:ext>
              </a:extLst>
            </p:cNvPr>
            <p:cNvCxnSpPr/>
            <p:nvPr/>
          </p:nvCxnSpPr>
          <p:spPr>
            <a:xfrm>
              <a:off x="1471799" y="2717800"/>
              <a:ext cx="572901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2FFA64E-C47B-4424-A569-B5BDEB4B8531}"/>
                </a:ext>
              </a:extLst>
            </p:cNvPr>
            <p:cNvSpPr txBox="1"/>
            <p:nvPr/>
          </p:nvSpPr>
          <p:spPr>
            <a:xfrm>
              <a:off x="2133527" y="2730668"/>
              <a:ext cx="37401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애니메이션과 여행 </a:t>
              </a:r>
              <a:r>
                <a:rPr lang="en-US" altLang="ko-KR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(</a:t>
              </a:r>
              <a:r>
                <a:rPr lang="ko-KR" altLang="en-US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성지 순례</a:t>
              </a:r>
              <a:r>
                <a:rPr lang="en-US" altLang="ko-KR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EC83799-363F-489E-B78E-89E431E7E9F9}"/>
                </a:ext>
              </a:extLst>
            </p:cNvPr>
            <p:cNvSpPr txBox="1"/>
            <p:nvPr/>
          </p:nvSpPr>
          <p:spPr>
            <a:xfrm>
              <a:off x="1474176" y="2772201"/>
              <a:ext cx="6270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chemeClr val="accent4">
                      <a:lumMod val="50000"/>
                    </a:schemeClr>
                  </a:solidFill>
                </a:rPr>
                <a:t>006</a:t>
              </a:r>
              <a:endParaRPr lang="ko-KR" altLang="en-US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1303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73A34E70-FACA-4594-A2F1-48CC9E5E78DE}"/>
              </a:ext>
            </a:extLst>
          </p:cNvPr>
          <p:cNvGrpSpPr/>
          <p:nvPr/>
        </p:nvGrpSpPr>
        <p:grpSpPr>
          <a:xfrm>
            <a:off x="0" y="0"/>
            <a:ext cx="4020340" cy="474533"/>
            <a:chOff x="1471799" y="2717800"/>
            <a:chExt cx="4020340" cy="474533"/>
          </a:xfrm>
        </p:grpSpPr>
        <p:cxnSp>
          <p:nvCxnSpPr>
            <p:cNvPr id="3" name="직선 연결선 2">
              <a:extLst>
                <a:ext uri="{FF2B5EF4-FFF2-40B4-BE49-F238E27FC236}">
                  <a16:creationId xmlns:a16="http://schemas.microsoft.com/office/drawing/2014/main" id="{51E31AA8-E1DD-410F-9B38-319026424198}"/>
                </a:ext>
              </a:extLst>
            </p:cNvPr>
            <p:cNvCxnSpPr/>
            <p:nvPr/>
          </p:nvCxnSpPr>
          <p:spPr>
            <a:xfrm>
              <a:off x="1471799" y="2717800"/>
              <a:ext cx="572901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A3537E3-4775-4258-829D-E3264650CF5C}"/>
                </a:ext>
              </a:extLst>
            </p:cNvPr>
            <p:cNvSpPr txBox="1"/>
            <p:nvPr/>
          </p:nvSpPr>
          <p:spPr>
            <a:xfrm>
              <a:off x="2133527" y="2730668"/>
              <a:ext cx="33586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도입 및 애니메이션의 매력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907307-AD18-431C-B430-17D60E6DF213}"/>
                </a:ext>
              </a:extLst>
            </p:cNvPr>
            <p:cNvSpPr txBox="1"/>
            <p:nvPr/>
          </p:nvSpPr>
          <p:spPr>
            <a:xfrm>
              <a:off x="1474176" y="2772201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chemeClr val="accent4">
                      <a:lumMod val="50000"/>
                    </a:schemeClr>
                  </a:solidFill>
                </a:rPr>
                <a:t>001</a:t>
              </a:r>
              <a:endParaRPr lang="ko-KR" altLang="en-US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C31FEFC-8244-465F-AEE0-05390B0BB241}"/>
              </a:ext>
            </a:extLst>
          </p:cNvPr>
          <p:cNvSpPr txBox="1"/>
          <p:nvPr/>
        </p:nvSpPr>
        <p:spPr>
          <a:xfrm>
            <a:off x="571764" y="2090171"/>
            <a:ext cx="580003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오늘날 현대 일본 문화라고 하면 가장 먼저 생각나고 세계적으로도 유명한 걸 꼽으라고 하면 당연히 일본의 애니메이션 문화일 것이다</a:t>
            </a:r>
            <a:r>
              <a:rPr lang="en-US" altLang="ko-KR" sz="28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. </a:t>
            </a:r>
            <a:r>
              <a:rPr lang="ko-KR" altLang="en-US" sz="28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나는 오늘 이것에 대해 자료조사를 하여 글을 써보려고 한다   </a:t>
            </a:r>
            <a:endParaRPr lang="ko-KR" altLang="en-US" sz="28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470B1A6F-73FE-4DDB-92F0-95FCF7C0553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796" y="1062036"/>
            <a:ext cx="5676900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556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D4A53A41-EA2F-41D4-B012-A170A54375D3}"/>
              </a:ext>
            </a:extLst>
          </p:cNvPr>
          <p:cNvGrpSpPr/>
          <p:nvPr/>
        </p:nvGrpSpPr>
        <p:grpSpPr>
          <a:xfrm>
            <a:off x="0" y="0"/>
            <a:ext cx="4020340" cy="474533"/>
            <a:chOff x="1471799" y="2717800"/>
            <a:chExt cx="4020340" cy="474533"/>
          </a:xfrm>
        </p:grpSpPr>
        <p:cxnSp>
          <p:nvCxnSpPr>
            <p:cNvPr id="3" name="직선 연결선 2">
              <a:extLst>
                <a:ext uri="{FF2B5EF4-FFF2-40B4-BE49-F238E27FC236}">
                  <a16:creationId xmlns:a16="http://schemas.microsoft.com/office/drawing/2014/main" id="{68C56CB8-69BE-430D-8827-F5353CB8A096}"/>
                </a:ext>
              </a:extLst>
            </p:cNvPr>
            <p:cNvCxnSpPr/>
            <p:nvPr/>
          </p:nvCxnSpPr>
          <p:spPr>
            <a:xfrm>
              <a:off x="1471799" y="2717800"/>
              <a:ext cx="572901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05898C2-E145-4D9B-8BEF-327E3EA72031}"/>
                </a:ext>
              </a:extLst>
            </p:cNvPr>
            <p:cNvSpPr txBox="1"/>
            <p:nvPr/>
          </p:nvSpPr>
          <p:spPr>
            <a:xfrm>
              <a:off x="2133527" y="2730668"/>
              <a:ext cx="33586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도입 및 애니메이션의 매력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D7EC67A-388A-47D0-822A-297325DD5B30}"/>
                </a:ext>
              </a:extLst>
            </p:cNvPr>
            <p:cNvSpPr txBox="1"/>
            <p:nvPr/>
          </p:nvSpPr>
          <p:spPr>
            <a:xfrm>
              <a:off x="1474176" y="2772201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chemeClr val="accent4">
                      <a:lumMod val="50000"/>
                    </a:schemeClr>
                  </a:solidFill>
                </a:rPr>
                <a:t>001</a:t>
              </a:r>
              <a:endParaRPr lang="ko-KR" altLang="en-US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C3453EB-9C58-46F2-966B-3AFA482ED289}"/>
              </a:ext>
            </a:extLst>
          </p:cNvPr>
          <p:cNvSpPr txBox="1"/>
          <p:nvPr/>
        </p:nvSpPr>
        <p:spPr>
          <a:xfrm>
            <a:off x="286450" y="1600584"/>
            <a:ext cx="580003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일본의 애니메이션이나 만화가 외국에서 인기가 있는 이유는 어린이부터 어른까지 즐길 수 있다는 점을 들을 수 있습니다</a:t>
            </a:r>
            <a:r>
              <a:rPr lang="en-US" altLang="ko-KR" sz="28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. </a:t>
            </a:r>
            <a:r>
              <a:rPr lang="ko-KR" altLang="en-US" sz="28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해외에서는 애니메이션은 주로 어린이용으로 만들어지는 것이 많아 애니메이션은 아이들이 보는 것이라는 인식이 널리 퍼져 있고 어른이 되면 적극적으로 시청하려는 사람이 많지 않습니다</a:t>
            </a:r>
            <a:r>
              <a:rPr lang="en-US" altLang="ko-KR" sz="28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.</a:t>
            </a:r>
            <a:endParaRPr lang="ko-KR" altLang="en-US" sz="28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177DD6D-2474-40EF-9306-8C2044277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108" y="1600584"/>
            <a:ext cx="5502442" cy="365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0C9A88-F3D7-411D-B9F5-35187952A01E}"/>
              </a:ext>
            </a:extLst>
          </p:cNvPr>
          <p:cNvSpPr txBox="1"/>
          <p:nvPr/>
        </p:nvSpPr>
        <p:spPr>
          <a:xfrm>
            <a:off x="6391967" y="5442566"/>
            <a:ext cx="58000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>
                <a:latin typeface="+mj-ea"/>
                <a:ea typeface="+mj-ea"/>
              </a:rPr>
              <a:t>※</a:t>
            </a:r>
            <a:r>
              <a:rPr lang="ko-KR" altLang="en-US" b="1" dirty="0">
                <a:latin typeface="+mj-ea"/>
                <a:ea typeface="+mj-ea"/>
              </a:rPr>
              <a:t> 세르비아의 애니메이션 단체</a:t>
            </a:r>
            <a:r>
              <a:rPr lang="en-US" altLang="ko-KR" b="1" dirty="0">
                <a:latin typeface="+mj-ea"/>
                <a:ea typeface="+mj-ea"/>
              </a:rPr>
              <a:t>”</a:t>
            </a:r>
            <a:r>
              <a:rPr lang="ko-KR" altLang="en-US" b="1" dirty="0">
                <a:latin typeface="+mj-ea"/>
                <a:ea typeface="+mj-ea"/>
              </a:rPr>
              <a:t>사쿠라 얘기</a:t>
            </a:r>
            <a:r>
              <a:rPr lang="en-US" altLang="ko-KR" b="1" dirty="0">
                <a:latin typeface="+mj-ea"/>
                <a:ea typeface="+mj-ea"/>
              </a:rPr>
              <a:t>＂</a:t>
            </a:r>
            <a:r>
              <a:rPr lang="ko-KR" altLang="en-US" b="1" dirty="0">
                <a:latin typeface="+mj-ea"/>
                <a:ea typeface="+mj-ea"/>
              </a:rPr>
              <a:t>가 주최하고 정기적으로 개최하고 있는 일본 작품의 특화된 애니메이션이나 만화 행사에서 코스프레 하여 참여하고 있는 외국 인들</a:t>
            </a:r>
          </a:p>
        </p:txBody>
      </p:sp>
    </p:spTree>
    <p:extLst>
      <p:ext uri="{BB962C8B-B14F-4D97-AF65-F5344CB8AC3E}">
        <p14:creationId xmlns:p14="http://schemas.microsoft.com/office/powerpoint/2010/main" val="3485426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66D818FF-78DE-4995-8123-632335DAFC6E}"/>
              </a:ext>
            </a:extLst>
          </p:cNvPr>
          <p:cNvGrpSpPr/>
          <p:nvPr/>
        </p:nvGrpSpPr>
        <p:grpSpPr>
          <a:xfrm>
            <a:off x="0" y="0"/>
            <a:ext cx="3949808" cy="474533"/>
            <a:chOff x="1471799" y="2717800"/>
            <a:chExt cx="3949808" cy="474533"/>
          </a:xfrm>
        </p:grpSpPr>
        <p:cxnSp>
          <p:nvCxnSpPr>
            <p:cNvPr id="3" name="직선 연결선 2">
              <a:extLst>
                <a:ext uri="{FF2B5EF4-FFF2-40B4-BE49-F238E27FC236}">
                  <a16:creationId xmlns:a16="http://schemas.microsoft.com/office/drawing/2014/main" id="{1600FD7F-C209-413A-9A03-1E4C1C74D074}"/>
                </a:ext>
              </a:extLst>
            </p:cNvPr>
            <p:cNvCxnSpPr/>
            <p:nvPr/>
          </p:nvCxnSpPr>
          <p:spPr>
            <a:xfrm>
              <a:off x="1471799" y="2717800"/>
              <a:ext cx="572901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6C9A9AB-4926-4603-87E8-782EDC86AD8C}"/>
                </a:ext>
              </a:extLst>
            </p:cNvPr>
            <p:cNvSpPr txBox="1"/>
            <p:nvPr/>
          </p:nvSpPr>
          <p:spPr>
            <a:xfrm>
              <a:off x="2133527" y="2730668"/>
              <a:ext cx="32880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일본 애니메이션의 여명기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3C250BA-BE63-48CB-94E8-3E4DD9AA6965}"/>
                </a:ext>
              </a:extLst>
            </p:cNvPr>
            <p:cNvSpPr txBox="1"/>
            <p:nvPr/>
          </p:nvSpPr>
          <p:spPr>
            <a:xfrm>
              <a:off x="1474176" y="2772201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chemeClr val="accent4">
                      <a:lumMod val="50000"/>
                    </a:schemeClr>
                  </a:solidFill>
                </a:rPr>
                <a:t>002</a:t>
              </a:r>
              <a:endParaRPr lang="ko-KR" altLang="en-US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DA7E57E-E7F3-4593-8DAF-022AC2B8C9E6}"/>
              </a:ext>
            </a:extLst>
          </p:cNvPr>
          <p:cNvSpPr txBox="1"/>
          <p:nvPr/>
        </p:nvSpPr>
        <p:spPr>
          <a:xfrm>
            <a:off x="571764" y="1536174"/>
            <a:ext cx="580003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일본의 국산 애니메이션은 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1917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년에 프랑스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, 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미국의 단편 애니메이션을 참고하여 시행착오의 묘화나 오려내는 형식의 애니메이션의 기법으로 제작되었다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. 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무성 영화의 시대였지만 일본의 만화영화도 많은 좋은 성적을 거두었다고 화제가 되었다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. 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그러나 서양화 애니메이션들과 비교하면 제작비가 높고 후에는 디즈니의 단편 애니메이션 등의 인기에 밀려서 고전을 면하지 못했다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.</a:t>
            </a:r>
            <a:endParaRPr lang="ko-KR" altLang="en-US" sz="24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FE4E2432-7D42-4C65-AB4C-57347796BCB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476" y="1337872"/>
            <a:ext cx="5484924" cy="418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3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F642332D-00B3-4C76-8268-D5F2747BC0C3}"/>
              </a:ext>
            </a:extLst>
          </p:cNvPr>
          <p:cNvGrpSpPr/>
          <p:nvPr/>
        </p:nvGrpSpPr>
        <p:grpSpPr>
          <a:xfrm>
            <a:off x="0" y="0"/>
            <a:ext cx="3949808" cy="474533"/>
            <a:chOff x="1471799" y="2717800"/>
            <a:chExt cx="3949808" cy="474533"/>
          </a:xfrm>
        </p:grpSpPr>
        <p:cxnSp>
          <p:nvCxnSpPr>
            <p:cNvPr id="4" name="직선 연결선 3">
              <a:extLst>
                <a:ext uri="{FF2B5EF4-FFF2-40B4-BE49-F238E27FC236}">
                  <a16:creationId xmlns:a16="http://schemas.microsoft.com/office/drawing/2014/main" id="{B192367B-7D70-470B-9AA6-27A6A8422C3D}"/>
                </a:ext>
              </a:extLst>
            </p:cNvPr>
            <p:cNvCxnSpPr/>
            <p:nvPr/>
          </p:nvCxnSpPr>
          <p:spPr>
            <a:xfrm>
              <a:off x="1471799" y="2717800"/>
              <a:ext cx="572901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AB2AA74-AB23-4376-8925-D255A3E66B84}"/>
                </a:ext>
              </a:extLst>
            </p:cNvPr>
            <p:cNvSpPr txBox="1"/>
            <p:nvPr/>
          </p:nvSpPr>
          <p:spPr>
            <a:xfrm>
              <a:off x="2133527" y="2730668"/>
              <a:ext cx="32880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일본 애니메이션의 여명기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B036898-DA27-4D7F-A9E3-C7D1185FDA1F}"/>
                </a:ext>
              </a:extLst>
            </p:cNvPr>
            <p:cNvSpPr txBox="1"/>
            <p:nvPr/>
          </p:nvSpPr>
          <p:spPr>
            <a:xfrm>
              <a:off x="1474176" y="2772201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chemeClr val="accent4">
                      <a:lumMod val="50000"/>
                    </a:schemeClr>
                  </a:solidFill>
                </a:rPr>
                <a:t>002</a:t>
              </a:r>
              <a:endParaRPr lang="ko-KR" altLang="en-US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3C9A7F9-C44E-4599-B82C-C0F6B3689A7E}"/>
              </a:ext>
            </a:extLst>
          </p:cNvPr>
          <p:cNvSpPr txBox="1"/>
          <p:nvPr/>
        </p:nvSpPr>
        <p:spPr>
          <a:xfrm>
            <a:off x="571764" y="2090172"/>
            <a:ext cx="580003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그렇지만 그 간극을 메꾼 것이 바로 공공 기관등의 홍보용 또는 선전용 애니메이션 제작이었다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. 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이렇게 소규모 이면서 국산 애니메이션의 제작기반이 되는 순간 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1923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년 간토 대지진이 일어나 교토권이 극심한 피해를 입고 처음부터 다시 출발을 강요하게 되었다</a:t>
            </a:r>
            <a:endParaRPr lang="ko-KR" altLang="en-US" sz="24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pic>
        <p:nvPicPr>
          <p:cNvPr id="1026" name="Picture 2" descr="東京マグニチュード8.0 | アスミック・エース">
            <a:extLst>
              <a:ext uri="{FF2B5EF4-FFF2-40B4-BE49-F238E27FC236}">
                <a16:creationId xmlns:a16="http://schemas.microsoft.com/office/drawing/2014/main" id="{603738C0-C24C-4586-8C6B-CBB5CADE2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037" y="379185"/>
            <a:ext cx="2504049" cy="353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関東大震災 | 八雲エンライトメント">
            <a:extLst>
              <a:ext uri="{FF2B5EF4-FFF2-40B4-BE49-F238E27FC236}">
                <a16:creationId xmlns:a16="http://schemas.microsoft.com/office/drawing/2014/main" id="{9F1FDC89-0E1A-4C49-9180-CF1EAD35E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23" y="4021600"/>
            <a:ext cx="3218278" cy="270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B0FDF51-28BD-451B-8461-24422C777BF3}"/>
              </a:ext>
            </a:extLst>
          </p:cNvPr>
          <p:cNvSpPr txBox="1"/>
          <p:nvPr/>
        </p:nvSpPr>
        <p:spPr>
          <a:xfrm>
            <a:off x="8242194" y="0"/>
            <a:ext cx="30650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>
                <a:latin typeface="+mj-ea"/>
                <a:ea typeface="+mj-ea"/>
              </a:rPr>
              <a:t>※ </a:t>
            </a:r>
            <a:r>
              <a:rPr lang="ko-KR" altLang="en-US" b="1" dirty="0">
                <a:latin typeface="+mj-ea"/>
                <a:ea typeface="+mj-ea"/>
              </a:rPr>
              <a:t>관동 대지진을 다룬 영화</a:t>
            </a:r>
          </a:p>
        </p:txBody>
      </p:sp>
    </p:spTree>
    <p:extLst>
      <p:ext uri="{BB962C8B-B14F-4D97-AF65-F5344CB8AC3E}">
        <p14:creationId xmlns:p14="http://schemas.microsoft.com/office/powerpoint/2010/main" val="82293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DC0283EE-4869-473C-9D2D-0026307E9A99}"/>
              </a:ext>
            </a:extLst>
          </p:cNvPr>
          <p:cNvGrpSpPr/>
          <p:nvPr/>
        </p:nvGrpSpPr>
        <p:grpSpPr>
          <a:xfrm>
            <a:off x="0" y="0"/>
            <a:ext cx="3481731" cy="474533"/>
            <a:chOff x="1471799" y="2717800"/>
            <a:chExt cx="3481731" cy="474533"/>
          </a:xfrm>
        </p:grpSpPr>
        <p:cxnSp>
          <p:nvCxnSpPr>
            <p:cNvPr id="3" name="직선 연결선 2">
              <a:extLst>
                <a:ext uri="{FF2B5EF4-FFF2-40B4-BE49-F238E27FC236}">
                  <a16:creationId xmlns:a16="http://schemas.microsoft.com/office/drawing/2014/main" id="{4D03ED74-E6DA-414C-81FA-6191765F857F}"/>
                </a:ext>
              </a:extLst>
            </p:cNvPr>
            <p:cNvCxnSpPr/>
            <p:nvPr/>
          </p:nvCxnSpPr>
          <p:spPr>
            <a:xfrm>
              <a:off x="1471799" y="2717800"/>
              <a:ext cx="572901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294F142-EFBB-4B7B-AE93-5FC767465C52}"/>
                </a:ext>
              </a:extLst>
            </p:cNvPr>
            <p:cNvSpPr txBox="1"/>
            <p:nvPr/>
          </p:nvSpPr>
          <p:spPr>
            <a:xfrm>
              <a:off x="2133527" y="2730668"/>
              <a:ext cx="28200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일본 국외 수출의 역사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E0BCD9D-2C90-4F06-8AF1-1B1E1C294F3E}"/>
                </a:ext>
              </a:extLst>
            </p:cNvPr>
            <p:cNvSpPr txBox="1"/>
            <p:nvPr/>
          </p:nvSpPr>
          <p:spPr>
            <a:xfrm>
              <a:off x="1474176" y="2772201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chemeClr val="accent4">
                      <a:lumMod val="50000"/>
                    </a:schemeClr>
                  </a:solidFill>
                </a:rPr>
                <a:t>003</a:t>
              </a:r>
              <a:endParaRPr lang="ko-KR" altLang="en-US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3AA746D-B900-45C6-A18D-32EAA080C485}"/>
              </a:ext>
            </a:extLst>
          </p:cNvPr>
          <p:cNvSpPr txBox="1"/>
          <p:nvPr/>
        </p:nvSpPr>
        <p:spPr>
          <a:xfrm>
            <a:off x="571764" y="2090172"/>
            <a:ext cx="580003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일본 애니메이션의 주요 수출 대상국은 북미이다 이곳에서 과반수를 넘는 금액이 나온 다 한다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. 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그러나 일본의 애니메이션은 북미 뿐 아니라 한국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,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필리핀 등 동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/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동남아 지역 등 전세계에서 방영되었고 사회주의 국가 시대였던 동유럽 국가들을 포함한 호주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,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러시아 등 전 세계에서 방영 되었고 그들의 나라의 영상 문화 또는 어린이 문화에 끼치는 영향은 매우 컸다</a:t>
            </a:r>
            <a:endParaRPr lang="ko-KR" altLang="en-US" sz="24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7F87E38-F511-4584-8B4D-C244D2C5F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851" y="239067"/>
            <a:ext cx="4041385" cy="269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068D33D-0B67-457E-A9F7-177DC5AE0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851" y="3091376"/>
            <a:ext cx="4041385" cy="303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21E464-AB11-499D-A5DF-5732115C77A8}"/>
              </a:ext>
            </a:extLst>
          </p:cNvPr>
          <p:cNvSpPr txBox="1"/>
          <p:nvPr/>
        </p:nvSpPr>
        <p:spPr>
          <a:xfrm>
            <a:off x="5750896" y="6283162"/>
            <a:ext cx="64411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>
                <a:latin typeface="+mj-ea"/>
                <a:ea typeface="+mj-ea"/>
              </a:rPr>
              <a:t>※ </a:t>
            </a:r>
            <a:r>
              <a:rPr lang="ko-KR" altLang="en-US" b="1" dirty="0">
                <a:latin typeface="+mj-ea"/>
                <a:ea typeface="+mj-ea"/>
              </a:rPr>
              <a:t>만화 워크숍과 그것을 체험하러 해외에서 찾아온 외국인들  </a:t>
            </a:r>
          </a:p>
        </p:txBody>
      </p:sp>
    </p:spTree>
    <p:extLst>
      <p:ext uri="{BB962C8B-B14F-4D97-AF65-F5344CB8AC3E}">
        <p14:creationId xmlns:p14="http://schemas.microsoft.com/office/powerpoint/2010/main" val="2303957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54CA406F-3BB3-4887-87D9-437EF0A68758}"/>
              </a:ext>
            </a:extLst>
          </p:cNvPr>
          <p:cNvGrpSpPr/>
          <p:nvPr/>
        </p:nvGrpSpPr>
        <p:grpSpPr>
          <a:xfrm>
            <a:off x="0" y="0"/>
            <a:ext cx="3481731" cy="474533"/>
            <a:chOff x="1471799" y="2717800"/>
            <a:chExt cx="3481731" cy="474533"/>
          </a:xfrm>
        </p:grpSpPr>
        <p:cxnSp>
          <p:nvCxnSpPr>
            <p:cNvPr id="3" name="직선 연결선 2">
              <a:extLst>
                <a:ext uri="{FF2B5EF4-FFF2-40B4-BE49-F238E27FC236}">
                  <a16:creationId xmlns:a16="http://schemas.microsoft.com/office/drawing/2014/main" id="{F6B594CE-4E5F-43AB-A7EA-D0CE9924238E}"/>
                </a:ext>
              </a:extLst>
            </p:cNvPr>
            <p:cNvCxnSpPr/>
            <p:nvPr/>
          </p:nvCxnSpPr>
          <p:spPr>
            <a:xfrm>
              <a:off x="1471799" y="2717800"/>
              <a:ext cx="572901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42605E7-47B3-43E4-980B-1D550B9565AC}"/>
                </a:ext>
              </a:extLst>
            </p:cNvPr>
            <p:cNvSpPr txBox="1"/>
            <p:nvPr/>
          </p:nvSpPr>
          <p:spPr>
            <a:xfrm>
              <a:off x="2133527" y="2730668"/>
              <a:ext cx="28200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일본 국외 수출의 역사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79C25BD-610F-4DE2-ACB5-CA0DDC0F0E2B}"/>
                </a:ext>
              </a:extLst>
            </p:cNvPr>
            <p:cNvSpPr txBox="1"/>
            <p:nvPr/>
          </p:nvSpPr>
          <p:spPr>
            <a:xfrm>
              <a:off x="1474176" y="2772201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chemeClr val="accent4">
                      <a:lumMod val="50000"/>
                    </a:schemeClr>
                  </a:solidFill>
                </a:rPr>
                <a:t>003</a:t>
              </a:r>
              <a:endParaRPr lang="ko-KR" altLang="en-US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3E2A4F4-420B-4A65-93F6-309E8710ED49}"/>
              </a:ext>
            </a:extLst>
          </p:cNvPr>
          <p:cNvSpPr txBox="1"/>
          <p:nvPr/>
        </p:nvSpPr>
        <p:spPr>
          <a:xfrm>
            <a:off x="571764" y="1795836"/>
            <a:ext cx="580003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하지만 이들 중 일본 애니메이션 진출에 대한 명확한 거부 반응을 보인 나라들도 여럿 있었다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. 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대부분의 나라에서 거부적 반응의 이유는 예전부터 열린 비판들과 마찬가지로 폭력적이고 성적인 표현이 여러 포함이 되어 불쾌감이 생길 수 있고 나라에 따라서는 그것들이 과민 반응을 일으키고 문제를 일으킬 수 있어 꽤 큰 내용의 변경이 이루어진 경우도 허다하다</a:t>
            </a:r>
            <a:endParaRPr lang="ko-KR" altLang="en-US" sz="24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pic>
        <p:nvPicPr>
          <p:cNvPr id="3074" name="Picture 2" descr="23年前の今日の朝刊が話題に【ポケモンショック】#ポリゴンは悪くない | トランスセル（TRANCE CELL）">
            <a:extLst>
              <a:ext uri="{FF2B5EF4-FFF2-40B4-BE49-F238E27FC236}">
                <a16:creationId xmlns:a16="http://schemas.microsoft.com/office/drawing/2014/main" id="{2D6BA515-8FE1-4B6A-9E8F-8D6FE2802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437" y="474533"/>
            <a:ext cx="4657799" cy="302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0DC949-AE5A-4682-A87D-9E3EFBC731C9}"/>
              </a:ext>
            </a:extLst>
          </p:cNvPr>
          <p:cNvSpPr txBox="1"/>
          <p:nvPr/>
        </p:nvSpPr>
        <p:spPr>
          <a:xfrm>
            <a:off x="6962436" y="3893541"/>
            <a:ext cx="465779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>
                <a:latin typeface="+mj-ea"/>
                <a:ea typeface="+mj-ea"/>
              </a:rPr>
              <a:t>※ </a:t>
            </a:r>
            <a:r>
              <a:rPr lang="ko-KR" altLang="en-US" b="1" dirty="0">
                <a:latin typeface="+mj-ea"/>
                <a:ea typeface="+mj-ea"/>
              </a:rPr>
              <a:t>가장 잘 알려진 </a:t>
            </a:r>
            <a:r>
              <a:rPr lang="en-US" altLang="ko-KR" b="1" dirty="0">
                <a:latin typeface="+mj-ea"/>
                <a:ea typeface="+mj-ea"/>
              </a:rPr>
              <a:t>＂</a:t>
            </a:r>
            <a:r>
              <a:rPr lang="ko-KR" altLang="en-US" b="1" dirty="0">
                <a:latin typeface="+mj-ea"/>
                <a:ea typeface="+mj-ea"/>
              </a:rPr>
              <a:t>포켓몬 쇼크</a:t>
            </a:r>
            <a:r>
              <a:rPr lang="en-US" altLang="ko-KR" b="1" dirty="0">
                <a:latin typeface="+mj-ea"/>
                <a:ea typeface="+mj-ea"/>
              </a:rPr>
              <a:t>“ </a:t>
            </a:r>
            <a:r>
              <a:rPr lang="ko-KR" altLang="en-US" b="1" dirty="0">
                <a:latin typeface="+mj-ea"/>
                <a:ea typeface="+mj-ea"/>
              </a:rPr>
              <a:t>사건</a:t>
            </a:r>
            <a:endParaRPr lang="en-US" altLang="ko-KR" b="1" dirty="0">
              <a:latin typeface="+mj-ea"/>
              <a:ea typeface="+mj-ea"/>
            </a:endParaRPr>
          </a:p>
          <a:p>
            <a:r>
              <a:rPr lang="ko-KR" altLang="en-US" b="1" dirty="0">
                <a:latin typeface="+mj-ea"/>
                <a:ea typeface="+mj-ea"/>
              </a:rPr>
              <a:t>이 문제로 많은 아이들이 발작을 일으켜 구토 증세를 보이거나 어지러움을 호소하며 쓰러져 병원에 후송되었다 대부분 </a:t>
            </a:r>
            <a:r>
              <a:rPr lang="en-US" altLang="ko-KR" b="1" dirty="0">
                <a:latin typeface="+mj-ea"/>
                <a:ea typeface="+mj-ea"/>
              </a:rPr>
              <a:t>10</a:t>
            </a:r>
            <a:r>
              <a:rPr lang="ko-KR" altLang="en-US" b="1" dirty="0">
                <a:latin typeface="+mj-ea"/>
                <a:ea typeface="+mj-ea"/>
              </a:rPr>
              <a:t>대 아동들이 환자였다 </a:t>
            </a:r>
            <a:r>
              <a:rPr lang="en-US" altLang="ko-KR" b="1" dirty="0">
                <a:latin typeface="+mj-ea"/>
                <a:ea typeface="+mj-ea"/>
              </a:rPr>
              <a:t>(</a:t>
            </a:r>
            <a:r>
              <a:rPr lang="ko-KR" altLang="en-US" b="1" dirty="0">
                <a:latin typeface="+mj-ea"/>
                <a:ea typeface="+mj-ea"/>
              </a:rPr>
              <a:t>광 과민성 증후군</a:t>
            </a:r>
            <a:r>
              <a:rPr lang="en-US" altLang="ko-KR" b="1" dirty="0">
                <a:latin typeface="+mj-ea"/>
                <a:ea typeface="+mj-ea"/>
              </a:rPr>
              <a:t>)</a:t>
            </a:r>
            <a:r>
              <a:rPr lang="ko-KR" altLang="en-US" b="1" dirty="0">
                <a:latin typeface="+mj-ea"/>
                <a:ea typeface="+mj-ea"/>
              </a:rPr>
              <a:t> 이로 인해 다른 방영 프로그램들이 수정되거나 감광처리를 하였다 이것들은 해외 유명 애니메이션 인 심슨 과 </a:t>
            </a:r>
            <a:r>
              <a:rPr lang="ko-KR" altLang="en-US" b="1" dirty="0" err="1">
                <a:latin typeface="+mj-ea"/>
                <a:ea typeface="+mj-ea"/>
              </a:rPr>
              <a:t>사우스</a:t>
            </a:r>
            <a:r>
              <a:rPr lang="ko-KR" altLang="en-US" b="1" dirty="0">
                <a:latin typeface="+mj-ea"/>
                <a:ea typeface="+mj-ea"/>
              </a:rPr>
              <a:t> 파크에서 패러디로 다룬 적이 있을 정도로 유명한 사건이다</a:t>
            </a:r>
            <a:endParaRPr lang="en-US" altLang="ko-KR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93365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F717B0-1879-4AAA-B5E8-BD21BD3C0FF3}"/>
              </a:ext>
            </a:extLst>
          </p:cNvPr>
          <p:cNvSpPr txBox="1"/>
          <p:nvPr/>
        </p:nvSpPr>
        <p:spPr>
          <a:xfrm>
            <a:off x="571764" y="1767006"/>
            <a:ext cx="580003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다만 당시 주요 시청자였던 아이들은 그것에 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(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성적인 것과 폭력적인 것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) 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대한 큰 거절반응은 보이지 않았고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, 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대부분의 나라에서는 현재도 똑같이 방영되고 있다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.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 외국에서 방영된 텔레비전 애니 중 일본 만화라는 사실을 숨기면서 등장인물들의 이름을 삭제 시키거나 이름을 전부 현지화 시켜 바꿔서 방영된 작품들도 있다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. 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또 내용이 현지에 맞게 수정이 되는 경우도 있었다</a:t>
            </a:r>
            <a:endParaRPr lang="ko-KR" altLang="en-US" sz="24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90F6ED78-A0EF-4923-8A1E-F513472524A9}"/>
              </a:ext>
            </a:extLst>
          </p:cNvPr>
          <p:cNvGrpSpPr/>
          <p:nvPr/>
        </p:nvGrpSpPr>
        <p:grpSpPr>
          <a:xfrm>
            <a:off x="0" y="0"/>
            <a:ext cx="3481731" cy="474533"/>
            <a:chOff x="1471799" y="2717800"/>
            <a:chExt cx="3481731" cy="474533"/>
          </a:xfrm>
        </p:grpSpPr>
        <p:cxnSp>
          <p:nvCxnSpPr>
            <p:cNvPr id="4" name="직선 연결선 3">
              <a:extLst>
                <a:ext uri="{FF2B5EF4-FFF2-40B4-BE49-F238E27FC236}">
                  <a16:creationId xmlns:a16="http://schemas.microsoft.com/office/drawing/2014/main" id="{234E98F3-57B0-46BB-99C0-9984C6CB01CA}"/>
                </a:ext>
              </a:extLst>
            </p:cNvPr>
            <p:cNvCxnSpPr/>
            <p:nvPr/>
          </p:nvCxnSpPr>
          <p:spPr>
            <a:xfrm>
              <a:off x="1471799" y="2717800"/>
              <a:ext cx="572901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638DF56-63A7-4C7A-ACCF-2F7CE88980B5}"/>
                </a:ext>
              </a:extLst>
            </p:cNvPr>
            <p:cNvSpPr txBox="1"/>
            <p:nvPr/>
          </p:nvSpPr>
          <p:spPr>
            <a:xfrm>
              <a:off x="2133527" y="2730668"/>
              <a:ext cx="28200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일본 국외 수출의 역사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645C900-B059-4870-92A9-97D7E6723423}"/>
                </a:ext>
              </a:extLst>
            </p:cNvPr>
            <p:cNvSpPr txBox="1"/>
            <p:nvPr/>
          </p:nvSpPr>
          <p:spPr>
            <a:xfrm>
              <a:off x="1474176" y="2772201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chemeClr val="accent4">
                      <a:lumMod val="50000"/>
                    </a:schemeClr>
                  </a:solidFill>
                </a:rPr>
                <a:t>003</a:t>
              </a:r>
              <a:endParaRPr lang="ko-KR" altLang="en-US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pic>
        <p:nvPicPr>
          <p:cNvPr id="4098" name="Picture 2" descr="海外でローカライズされた日本のアニメ！ - 留学CHANCE">
            <a:extLst>
              <a:ext uri="{FF2B5EF4-FFF2-40B4-BE49-F238E27FC236}">
                <a16:creationId xmlns:a16="http://schemas.microsoft.com/office/drawing/2014/main" id="{75C7CF13-AE98-4D1F-B56C-447C3295C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436" y="673267"/>
            <a:ext cx="48768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5ED549-A394-4131-BED3-50DB223143E6}"/>
              </a:ext>
            </a:extLst>
          </p:cNvPr>
          <p:cNvSpPr txBox="1"/>
          <p:nvPr/>
        </p:nvSpPr>
        <p:spPr>
          <a:xfrm>
            <a:off x="6743436" y="26936"/>
            <a:ext cx="4876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>
                <a:latin typeface="+mj-ea"/>
                <a:ea typeface="+mj-ea"/>
              </a:rPr>
              <a:t>※ </a:t>
            </a:r>
            <a:r>
              <a:rPr lang="ko-KR" altLang="en-US" b="1" dirty="0">
                <a:latin typeface="+mj-ea"/>
                <a:ea typeface="+mj-ea"/>
              </a:rPr>
              <a:t>미국에서 현지화가 되어 도리야키가 아닌 피자를 먹는 도라에몽의 모습 </a:t>
            </a:r>
          </a:p>
        </p:txBody>
      </p:sp>
      <p:pic>
        <p:nvPicPr>
          <p:cNvPr id="4100" name="Picture 4" descr="투디갤 - 원피스 우리나라 검열 딴건 몰라도 상디 담배 검열은 심신에 강같은 평화를줌">
            <a:extLst>
              <a:ext uri="{FF2B5EF4-FFF2-40B4-BE49-F238E27FC236}">
                <a16:creationId xmlns:a16="http://schemas.microsoft.com/office/drawing/2014/main" id="{AD2E8AE5-D295-4A08-B5F2-F4B46A567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092" y="4160373"/>
            <a:ext cx="5399167" cy="201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0B67CB9-CFDE-470B-8454-93A956FE2BCE}"/>
              </a:ext>
            </a:extLst>
          </p:cNvPr>
          <p:cNvSpPr txBox="1"/>
          <p:nvPr/>
        </p:nvSpPr>
        <p:spPr>
          <a:xfrm>
            <a:off x="6743436" y="3336667"/>
            <a:ext cx="4876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>
                <a:latin typeface="+mj-ea"/>
                <a:ea typeface="+mj-ea"/>
              </a:rPr>
              <a:t>※ </a:t>
            </a:r>
            <a:r>
              <a:rPr lang="ko-KR" altLang="en-US" b="1" dirty="0">
                <a:latin typeface="+mj-ea"/>
                <a:ea typeface="+mj-ea"/>
              </a:rPr>
              <a:t>어린이가 보는 만화에 담배가 나오면 안되기 때문에 사탕으로 수정한 모습</a:t>
            </a:r>
          </a:p>
        </p:txBody>
      </p:sp>
    </p:spTree>
    <p:extLst>
      <p:ext uri="{BB962C8B-B14F-4D97-AF65-F5344CB8AC3E}">
        <p14:creationId xmlns:p14="http://schemas.microsoft.com/office/powerpoint/2010/main" val="174100044"/>
      </p:ext>
    </p:extLst>
  </p:cSld>
  <p:clrMapOvr>
    <a:masterClrMapping/>
  </p:clrMapOvr>
</p:sld>
</file>

<file path=ppt/theme/theme1.xml><?xml version="1.0" encoding="utf-8"?>
<a:theme xmlns:a="http://schemas.openxmlformats.org/drawingml/2006/main" name="색상테마091">
  <a:themeElements>
    <a:clrScheme name="170323_색상테마9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A6CE"/>
      </a:accent1>
      <a:accent2>
        <a:srgbClr val="FF8B5F"/>
      </a:accent2>
      <a:accent3>
        <a:srgbClr val="F4E3DC"/>
      </a:accent3>
      <a:accent4>
        <a:srgbClr val="B49885"/>
      </a:accent4>
      <a:accent5>
        <a:srgbClr val="3C3C45"/>
      </a:accent5>
      <a:accent6>
        <a:srgbClr val="112845"/>
      </a:accent6>
      <a:hlink>
        <a:srgbClr val="17365D"/>
      </a:hlink>
      <a:folHlink>
        <a:srgbClr val="17365D"/>
      </a:folHlink>
    </a:clrScheme>
    <a:fontScheme name="나눔스퀘어">
      <a:majorFont>
        <a:latin typeface="Proxima Nova Rg"/>
        <a:ea typeface="나눔스퀘어"/>
        <a:cs typeface=""/>
      </a:majorFont>
      <a:minorFont>
        <a:latin typeface="Proxima Nova Rg"/>
        <a:ea typeface="나눔스퀘어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색상테마091" id="{B0C85AE2-1114-4E30-8B3F-E766AA3E5274}" vid="{DCDA81B5-5385-4663-A990-963F3F45AEA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색상테마091</Template>
  <TotalTime>292</TotalTime>
  <Words>1267</Words>
  <Application>Microsoft Office PowerPoint</Application>
  <PresentationFormat>와이드스크린</PresentationFormat>
  <Paragraphs>78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4" baseType="lpstr">
      <vt:lpstr>Neo둥근모</vt:lpstr>
      <vt:lpstr>Proxima Nova Rg</vt:lpstr>
      <vt:lpstr>나눔스퀘어</vt:lpstr>
      <vt:lpstr>배달의민족 도현</vt:lpstr>
      <vt:lpstr>함초롬바탕</vt:lpstr>
      <vt:lpstr>Arial</vt:lpstr>
      <vt:lpstr>색상테마091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Saebyeol Yu</dc:creator>
  <cp:lastModifiedBy>lee bohyeon</cp:lastModifiedBy>
  <cp:revision>33</cp:revision>
  <dcterms:created xsi:type="dcterms:W3CDTF">2017-03-27T00:32:25Z</dcterms:created>
  <dcterms:modified xsi:type="dcterms:W3CDTF">2021-09-30T10:57:20Z</dcterms:modified>
</cp:coreProperties>
</file>