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66" r:id="rId7"/>
    <p:sldId id="280" r:id="rId8"/>
    <p:sldId id="265" r:id="rId9"/>
    <p:sldId id="281" r:id="rId10"/>
    <p:sldId id="282" r:id="rId11"/>
    <p:sldId id="273" r:id="rId12"/>
    <p:sldId id="283" r:id="rId13"/>
    <p:sldId id="284" r:id="rId14"/>
    <p:sldId id="261" r:id="rId15"/>
    <p:sldId id="285" r:id="rId16"/>
    <p:sldId id="286" r:id="rId17"/>
    <p:sldId id="287" r:id="rId18"/>
    <p:sldId id="268" r:id="rId19"/>
    <p:sldId id="288" r:id="rId20"/>
    <p:sldId id="264" r:id="rId21"/>
  </p:sldIdLst>
  <p:sldSz cx="12192000" cy="6858000"/>
  <p:notesSz cx="6858000" cy="9144000"/>
  <p:embeddedFontLst>
    <p:embeddedFont>
      <p:font typeface="KoPubWorld돋움체 Bold" panose="020B0600000101010101" charset="-127"/>
      <p:bold r:id="rId22"/>
    </p:embeddedFont>
    <p:embeddedFont>
      <p:font typeface="KoPubWorld돋움체 Light" panose="020B0600000101010101" charset="-127"/>
      <p:regular r:id="rId23"/>
    </p:embeddedFont>
    <p:embeddedFont>
      <p:font typeface="HY견고딕" panose="02030600000101010101" pitchFamily="18" charset="-127"/>
      <p:regular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맑은 고딕" panose="020B0503020000020004" pitchFamily="50" charset="-127"/>
      <p:regular r:id="rId25"/>
      <p:bold r:id="rId26"/>
    </p:embeddedFont>
    <p:embeddedFont>
      <p:font typeface="함초롬바탕" panose="02030604000101010101" pitchFamily="18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ECF"/>
    <a:srgbClr val="36D2CE"/>
    <a:srgbClr val="85EFE2"/>
    <a:srgbClr val="FD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주 수영" userId="afce681ce0ef67c3" providerId="LiveId" clId="{6EAC0F48-FEF6-486A-A3FD-636E1A84D202}"/>
    <pc:docChg chg="modSld">
      <pc:chgData name="주 수영" userId="afce681ce0ef67c3" providerId="LiveId" clId="{6EAC0F48-FEF6-486A-A3FD-636E1A84D202}" dt="2021-10-10T12:48:33.337" v="1"/>
      <pc:docMkLst>
        <pc:docMk/>
      </pc:docMkLst>
      <pc:sldChg chg="modAnim">
        <pc:chgData name="주 수영" userId="afce681ce0ef67c3" providerId="LiveId" clId="{6EAC0F48-FEF6-486A-A3FD-636E1A84D202}" dt="2021-10-10T12:48:33.337" v="1"/>
        <pc:sldMkLst>
          <pc:docMk/>
          <pc:sldMk cId="1106343960" sldId="266"/>
        </pc:sldMkLst>
      </pc:sldChg>
      <pc:sldChg chg="modAnim">
        <pc:chgData name="주 수영" userId="afce681ce0ef67c3" providerId="LiveId" clId="{6EAC0F48-FEF6-486A-A3FD-636E1A84D202}" dt="2021-10-10T12:48:15.919" v="0"/>
        <pc:sldMkLst>
          <pc:docMk/>
          <pc:sldMk cId="1297157147" sldId="28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제출 법안률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DB0-4587-9027-ECCE4E912C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B0-4587-9027-ECCE4E912C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DB0-4587-9027-ECCE4E912C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B0-4587-9027-ECCE4E912CD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DB0-4587-9027-ECCE4E912CD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DB0-4587-9027-ECCE4E912CD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DB0-4587-9027-ECCE4E912CD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DB0-4587-9027-ECCE4E912CD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의원 입법</c:v>
                </c:pt>
                <c:pt idx="1">
                  <c:v>내각 제출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0-4587-9027-ECCE4E912CD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33556326309233986"/>
          <c:y val="0.20298008986908503"/>
          <c:w val="0.33129292744172878"/>
          <c:h val="0.713323197475510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성립률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69-429F-AFEF-0A438653DA7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369-429F-AFEF-0A438653DA7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369-429F-AFEF-0A438653DA7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369-429F-AFEF-0A438653DA7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69-429F-AFEF-0A438653DA7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369-429F-AFEF-0A438653DA7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369-429F-AFEF-0A438653DA7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369-429F-AFEF-0A438653DA7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내각제출법안</c:v>
                </c:pt>
                <c:pt idx="1">
                  <c:v>의원 입법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0-4587-9027-ECCE4E912CD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0079F7-1BDE-401F-901E-02A90F9D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A9B5BF-FBB6-4901-84EE-838A7C801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4DFFE3-0837-4762-B229-764CCCFF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E6BB08-C6CD-4B68-A95A-C0471BC5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DE8E12-A20E-43EB-9214-88A9924A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45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E867D3-5430-410D-8400-111FBF3A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3EBFBC-819C-4B27-88D4-D19F31499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A9D9D-6BCC-4978-B561-0F1AB8B6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CCF1A1-AFB2-4C48-BD45-BD42F5AC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43E432-C59B-4658-9D89-286CE953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6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845BC2-0329-46A5-BB1C-7A5416F4B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A021D2-C485-4A4D-8E5A-4ACEFC5E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80D5-259F-47F0-88D5-E3ADEC05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428820-F01C-4E5C-89EB-A9762BC3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ADB37B-7CEC-4447-81E4-DD3A6DED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19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C89C7-27CD-4A97-90B7-4DD77F72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D3DC1C-D131-4061-8930-FFA61599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13BD02-7BA8-4BBC-AA38-71F37212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464A4-6D4C-4C1A-9EC4-C77AE47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B3F6AB-1EEC-4010-A945-A2E032D1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52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B1D198-6537-4C0D-8D26-7A483A19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E50832-AFA7-4B94-8D03-2DF06D40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9E9AD6-C40C-4012-A493-9AF95255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4E0D95-BDD7-48DB-B4BC-1D3D8C68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ABFA3E-BED5-4DF4-AB05-A59C05A7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55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7CF12-E197-4FDA-A488-25804059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0D48C-6396-48E3-AAEA-86F028FEE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2A53D2-7AFC-4DDA-A83E-59DBFA1F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767CE4-0D16-40CD-A0FE-6BE7FDD3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EA0EAF-A65C-499C-B6EE-A8B897C5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B09D08-940C-491B-9A4E-2E5B4ECE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16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C6B6D-51B0-461F-91B1-D54732EA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409FFA-E886-417E-BB8C-9DD5BFE4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7E042C-4BC5-4DA8-B66A-381A0422E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206237-DC12-499B-89C2-3DCAEF6FA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D1F9D6-A934-4B3E-ABB6-519C4F5D1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461EA77-3E1C-440A-B465-759737FF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7B1BF4-7D23-4FD7-ADA4-CF075E4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F3A825-A101-4B66-84D9-2B71404E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8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11E278-F75D-4660-9D08-0D3E0FE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108FB9F-22CF-4F1C-B7E4-41201529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753459-8735-432A-A77F-655AC95E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E6F224-6E76-44B8-AECB-13DF5B7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3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7824F4-6A1C-4395-8C7D-51776DE3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8D92FB-714B-4526-B6F1-CFEFF713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CDFFFF-6B78-492F-804D-9DE2DC6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6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89EA7-983F-4230-90A7-9085374E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5C8B69-658D-4532-87C4-98C2FEC8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FA0CA3-3DCF-4A98-B87D-00C628D4D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74F306-CCC9-49A0-9BFB-CBF87DF8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16356C-9E73-4E64-9EB1-3990F9D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D31894-02AA-4561-96F6-E6F6C0E3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6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3E7A0D-BB4D-432E-88A7-72A8B8FD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BCEC50-41F9-470E-B94D-FF1B7038F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589834-27AD-430A-B41D-BA680E602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A17B97-91FE-4EF2-9699-D8F66FD8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1E57C-0C84-45F3-A201-5E0715E6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44D6F3-878A-48C0-9D2C-E2E8891A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84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D68312-D8C0-4AB8-AD63-279CDB62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1D770D-F22B-4D8D-86E5-378840FD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8EA0C6-F6DF-4FD8-8E68-EC42C947E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A2CC-AD33-4BEB-BEDF-7117FCB0AF3A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EB42F0-8675-4D0B-918D-F44560B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4EEFF-1B8A-4E4B-ABD3-DD5B98FDF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77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2_OSmMiBYD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4F941-B1A5-42ED-AD78-B0F57A275C9B}"/>
              </a:ext>
            </a:extLst>
          </p:cNvPr>
          <p:cNvSpPr txBox="1"/>
          <p:nvPr/>
        </p:nvSpPr>
        <p:spPr>
          <a:xfrm>
            <a:off x="3276959" y="2922628"/>
            <a:ext cx="5638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일본의 입법에 대하여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44B66E7-8E1B-4C68-8620-D941855A8802}"/>
              </a:ext>
            </a:extLst>
          </p:cNvPr>
          <p:cNvSpPr/>
          <p:nvPr/>
        </p:nvSpPr>
        <p:spPr>
          <a:xfrm>
            <a:off x="2926077" y="2541180"/>
            <a:ext cx="2952208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9D05D-F78A-4261-97DE-E6F70F97297A}"/>
              </a:ext>
            </a:extLst>
          </p:cNvPr>
          <p:cNvSpPr txBox="1"/>
          <p:nvPr/>
        </p:nvSpPr>
        <p:spPr>
          <a:xfrm>
            <a:off x="2926077" y="2522518"/>
            <a:ext cx="309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일본정치와경제</a:t>
            </a:r>
            <a:endParaRPr lang="ko-KR" altLang="en-US" sz="2000" b="1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13764-1EF0-4A6F-8554-79E11A74BCAB}"/>
              </a:ext>
            </a:extLst>
          </p:cNvPr>
          <p:cNvSpPr txBox="1"/>
          <p:nvPr/>
        </p:nvSpPr>
        <p:spPr>
          <a:xfrm>
            <a:off x="6018245" y="3956193"/>
            <a:ext cx="4235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Bold" panose="00000800000000000000" pitchFamily="2" charset="-127"/>
              </a:rPr>
              <a:t>21901857 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Bold" panose="00000800000000000000" pitchFamily="2" charset="-127"/>
              </a:rPr>
              <a:t>일본어 일본학과 주수영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407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3883405" y="216106"/>
            <a:ext cx="4425189" cy="1569660"/>
            <a:chOff x="3819245" y="188165"/>
            <a:chExt cx="4425189" cy="156966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1" y="271010"/>
              <a:ext cx="36413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국회의 종류와 기관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520BEAB-A01D-4D27-AAC1-789E66B07BAF}"/>
              </a:ext>
            </a:extLst>
          </p:cNvPr>
          <p:cNvSpPr/>
          <p:nvPr/>
        </p:nvSpPr>
        <p:spPr>
          <a:xfrm>
            <a:off x="6387973" y="5856838"/>
            <a:ext cx="5612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*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회기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국회가 열리고 활동하는 기간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EFDA182-8D88-4755-8104-2EA21A680EAF}"/>
              </a:ext>
            </a:extLst>
          </p:cNvPr>
          <p:cNvSpPr/>
          <p:nvPr/>
        </p:nvSpPr>
        <p:spPr>
          <a:xfrm>
            <a:off x="7899676" y="1725404"/>
            <a:ext cx="2600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정기국회란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76D3D9-F53D-44EE-859F-24F2F2DAB7FC}"/>
              </a:ext>
            </a:extLst>
          </p:cNvPr>
          <p:cNvSpPr txBox="1"/>
          <p:nvPr/>
        </p:nvSpPr>
        <p:spPr>
          <a:xfrm>
            <a:off x="6387973" y="3060905"/>
            <a:ext cx="54239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매년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중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월에 소집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(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의무화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회기는 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150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(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연장 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회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가능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FF2D82B-0CEA-4EC2-A4D3-3C8E3267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72" y="1390125"/>
            <a:ext cx="4785456" cy="4928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3883405" y="216106"/>
            <a:ext cx="4425189" cy="1569660"/>
            <a:chOff x="3819245" y="188165"/>
            <a:chExt cx="4425189" cy="156966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1" y="271010"/>
              <a:ext cx="36413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국회의 종류와 기관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EFDA182-8D88-4755-8104-2EA21A680EAF}"/>
              </a:ext>
            </a:extLst>
          </p:cNvPr>
          <p:cNvSpPr/>
          <p:nvPr/>
        </p:nvSpPr>
        <p:spPr>
          <a:xfrm>
            <a:off x="2216774" y="1313107"/>
            <a:ext cx="1932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임시회란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76D3D9-F53D-44EE-859F-24F2F2DAB7FC}"/>
              </a:ext>
            </a:extLst>
          </p:cNvPr>
          <p:cNvSpPr txBox="1"/>
          <p:nvPr/>
        </p:nvSpPr>
        <p:spPr>
          <a:xfrm>
            <a:off x="557400" y="2034734"/>
            <a:ext cx="54239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내각이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필요로 인정할 때</a:t>
            </a:r>
            <a:endParaRPr lang="en-US" altLang="ko-KR" sz="2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중의원의 총 의원 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분의 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이상의</a:t>
            </a:r>
            <a:endParaRPr lang="en-US" altLang="ko-KR" sz="2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요구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 있을 때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임기 만료에 의한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중의원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총 선거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참의원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통상 선거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 실시 된 경우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(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임기 시작일부터 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30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 이내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소집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회기는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국회의 의결로 결정</a:t>
            </a:r>
            <a:endParaRPr lang="en-US" altLang="ko-KR" sz="2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(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연장 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회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까지 가능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pic>
        <p:nvPicPr>
          <p:cNvPr id="7174" name="Picture 6" descr="令和３年５月臨時会の概要">
            <a:extLst>
              <a:ext uri="{FF2B5EF4-FFF2-40B4-BE49-F238E27FC236}">
                <a16:creationId xmlns:a16="http://schemas.microsoft.com/office/drawing/2014/main" id="{6AD54609-8831-4654-938A-777E4FC6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99" y="1372237"/>
            <a:ext cx="4953242" cy="504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3883405" y="216106"/>
            <a:ext cx="4425189" cy="1569660"/>
            <a:chOff x="3819245" y="188165"/>
            <a:chExt cx="4425189" cy="156966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1" y="271010"/>
              <a:ext cx="36413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국회의 종류와 기관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EFDA182-8D88-4755-8104-2EA21A680EAF}"/>
              </a:ext>
            </a:extLst>
          </p:cNvPr>
          <p:cNvSpPr/>
          <p:nvPr/>
        </p:nvSpPr>
        <p:spPr>
          <a:xfrm>
            <a:off x="7799480" y="1722215"/>
            <a:ext cx="2600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특별위원회란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76D3D9-F53D-44EE-859F-24F2F2DAB7FC}"/>
              </a:ext>
            </a:extLst>
          </p:cNvPr>
          <p:cNvSpPr txBox="1"/>
          <p:nvPr/>
        </p:nvSpPr>
        <p:spPr>
          <a:xfrm>
            <a:off x="6387973" y="3060905"/>
            <a:ext cx="54239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해산에 의한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중의원 총선거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날로부터 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30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 이내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소집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회기는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국회의 의결로 결정</a:t>
            </a:r>
            <a:endParaRPr lang="en-US" altLang="ko-KR" sz="2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(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연장 </a:t>
            </a:r>
            <a:r>
              <a:rPr lang="en-US" altLang="ko-KR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회까지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가능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pic>
        <p:nvPicPr>
          <p:cNvPr id="9220" name="Picture 4" descr="特別国会召集 – 安住淳 公式サイト">
            <a:extLst>
              <a:ext uri="{FF2B5EF4-FFF2-40B4-BE49-F238E27FC236}">
                <a16:creationId xmlns:a16="http://schemas.microsoft.com/office/drawing/2014/main" id="{E2F31C69-F617-4EDD-A653-526CA6E8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71" y="1390125"/>
            <a:ext cx="4785457" cy="4928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3883405" y="216106"/>
            <a:ext cx="4425189" cy="1569660"/>
            <a:chOff x="3819245" y="188165"/>
            <a:chExt cx="4425189" cy="156966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1" y="271010"/>
              <a:ext cx="36413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국회의 종류와 기관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EFDA182-8D88-4755-8104-2EA21A680EAF}"/>
              </a:ext>
            </a:extLst>
          </p:cNvPr>
          <p:cNvSpPr/>
          <p:nvPr/>
        </p:nvSpPr>
        <p:spPr>
          <a:xfrm>
            <a:off x="1495359" y="1710344"/>
            <a:ext cx="3548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참의원의 긴급집회란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76D3D9-F53D-44EE-859F-24F2F2DAB7FC}"/>
              </a:ext>
            </a:extLst>
          </p:cNvPr>
          <p:cNvSpPr txBox="1"/>
          <p:nvPr/>
        </p:nvSpPr>
        <p:spPr>
          <a:xfrm>
            <a:off x="811559" y="2924746"/>
            <a:ext cx="54239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중의원의 해산 시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국가에 긴급한 문제가 발생했을 때</a:t>
            </a:r>
            <a:endParaRPr lang="en-US" altLang="ko-KR" sz="2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(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내각이 집회를 요구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화기는 긴급 안건이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모두 의결 될 때까지</a:t>
            </a:r>
            <a:endParaRPr lang="en-US" altLang="ko-KR" sz="2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6F5BDE79-6567-4D85-B573-4C7BA6220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99" y="1377037"/>
            <a:ext cx="4953242" cy="504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861848" y="154607"/>
            <a:ext cx="3992721" cy="830997"/>
            <a:chOff x="3819245" y="188165"/>
            <a:chExt cx="3992721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14676" y="203752"/>
              <a:ext cx="31972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입법과정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CAB183-DEA4-4560-B11D-01DCD66BDF6D}"/>
              </a:ext>
            </a:extLst>
          </p:cNvPr>
          <p:cNvSpPr txBox="1"/>
          <p:nvPr/>
        </p:nvSpPr>
        <p:spPr>
          <a:xfrm>
            <a:off x="4799010" y="6226141"/>
            <a:ext cx="2593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법률안 입법 과정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.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417821-0793-4FFB-98C0-40FDDD865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41" y="1180727"/>
            <a:ext cx="8102279" cy="49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861848" y="154607"/>
            <a:ext cx="3992721" cy="830997"/>
            <a:chOff x="3819245" y="188165"/>
            <a:chExt cx="3992721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14676" y="203752"/>
              <a:ext cx="31972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입법과정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CAB183-DEA4-4560-B11D-01DCD66BDF6D}"/>
              </a:ext>
            </a:extLst>
          </p:cNvPr>
          <p:cNvSpPr txBox="1"/>
          <p:nvPr/>
        </p:nvSpPr>
        <p:spPr>
          <a:xfrm>
            <a:off x="2244569" y="1296132"/>
            <a:ext cx="78884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법률안 </a:t>
            </a:r>
            <a:r>
              <a:rPr lang="en-US" altLang="ko-K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– </a:t>
            </a: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각 국회의원 및 내각에 의해 제출</a:t>
            </a:r>
            <a:endParaRPr lang="ko-KR" altLang="en-US" sz="26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96D18D7C-C822-4585-B5D5-FE99C1451F03}"/>
              </a:ext>
            </a:extLst>
          </p:cNvPr>
          <p:cNvSpPr/>
          <p:nvPr/>
        </p:nvSpPr>
        <p:spPr>
          <a:xfrm>
            <a:off x="4861848" y="2065545"/>
            <a:ext cx="2349180" cy="1551985"/>
          </a:xfrm>
          <a:prstGeom prst="ellipse">
            <a:avLst/>
          </a:prstGeom>
          <a:solidFill>
            <a:srgbClr val="36D2C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의원입법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61C92E42-41C6-4D0A-9BC1-510EEC9B93EC}"/>
              </a:ext>
            </a:extLst>
          </p:cNvPr>
          <p:cNvSpPr/>
          <p:nvPr/>
        </p:nvSpPr>
        <p:spPr>
          <a:xfrm>
            <a:off x="2562872" y="5062650"/>
            <a:ext cx="1932972" cy="1576437"/>
          </a:xfrm>
          <a:prstGeom prst="ellipse">
            <a:avLst/>
          </a:prstGeom>
          <a:solidFill>
            <a:srgbClr val="64DEC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중법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0E20EC4-526F-47C8-BFAE-66BF2DDEB38D}"/>
              </a:ext>
            </a:extLst>
          </p:cNvPr>
          <p:cNvSpPr/>
          <p:nvPr/>
        </p:nvSpPr>
        <p:spPr>
          <a:xfrm>
            <a:off x="7696156" y="5080989"/>
            <a:ext cx="1932972" cy="1576437"/>
          </a:xfrm>
          <a:prstGeom prst="ellipse">
            <a:avLst/>
          </a:prstGeom>
          <a:solidFill>
            <a:srgbClr val="64DEC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참법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EEC9EDBD-2094-48FB-9DF5-3FECA201EAE2}"/>
              </a:ext>
            </a:extLst>
          </p:cNvPr>
          <p:cNvSpPr/>
          <p:nvPr/>
        </p:nvSpPr>
        <p:spPr>
          <a:xfrm rot="1646573">
            <a:off x="4342626" y="3735043"/>
            <a:ext cx="557930" cy="1348052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DFFC356D-4EC2-4811-AB0D-02EEC4A3ACF6}"/>
              </a:ext>
            </a:extLst>
          </p:cNvPr>
          <p:cNvSpPr/>
          <p:nvPr/>
        </p:nvSpPr>
        <p:spPr>
          <a:xfrm rot="19928036">
            <a:off x="7308363" y="3681249"/>
            <a:ext cx="557930" cy="1405672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E9B0D-0413-4EC0-9507-4B2831F11011}"/>
              </a:ext>
            </a:extLst>
          </p:cNvPr>
          <p:cNvSpPr txBox="1"/>
          <p:nvPr/>
        </p:nvSpPr>
        <p:spPr>
          <a:xfrm>
            <a:off x="868089" y="3818519"/>
            <a:ext cx="338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중의원 의원이 제출한 법안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40C36E-8D8F-4866-81F7-60B9A8691F16}"/>
              </a:ext>
            </a:extLst>
          </p:cNvPr>
          <p:cNvSpPr txBox="1"/>
          <p:nvPr/>
        </p:nvSpPr>
        <p:spPr>
          <a:xfrm>
            <a:off x="7934344" y="3818519"/>
            <a:ext cx="338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참의원 의원이 제출한 법안</a:t>
            </a:r>
          </a:p>
        </p:txBody>
      </p:sp>
    </p:spTree>
    <p:extLst>
      <p:ext uri="{BB962C8B-B14F-4D97-AF65-F5344CB8AC3E}">
        <p14:creationId xmlns:p14="http://schemas.microsoft.com/office/powerpoint/2010/main" val="317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 animBg="1"/>
      <p:bldP spid="12" grpId="0" animBg="1"/>
      <p:bldP spid="13" grpId="0" animBg="1"/>
      <p:bldP spid="4" grpId="0" animBg="1"/>
      <p:bldP spid="16" grpId="0" animBg="1"/>
      <p:bldP spid="1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861848" y="154607"/>
            <a:ext cx="3992721" cy="830997"/>
            <a:chOff x="3819245" y="188165"/>
            <a:chExt cx="3992721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14676" y="203752"/>
              <a:ext cx="31972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입법과정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CAB183-DEA4-4560-B11D-01DCD66BDF6D}"/>
              </a:ext>
            </a:extLst>
          </p:cNvPr>
          <p:cNvSpPr txBox="1"/>
          <p:nvPr/>
        </p:nvSpPr>
        <p:spPr>
          <a:xfrm>
            <a:off x="4651534" y="6236677"/>
            <a:ext cx="2888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현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1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회기 제출 법안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.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A36AF145-6381-4A7A-BCFA-0721CD982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560337"/>
              </p:ext>
            </p:extLst>
          </p:nvPr>
        </p:nvGraphicFramePr>
        <p:xfrm>
          <a:off x="983848" y="1262574"/>
          <a:ext cx="10498238" cy="487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472DF57-15CA-43F6-81A1-4A3F4CA14D2B}"/>
              </a:ext>
            </a:extLst>
          </p:cNvPr>
          <p:cNvSpPr txBox="1"/>
          <p:nvPr/>
        </p:nvSpPr>
        <p:spPr>
          <a:xfrm>
            <a:off x="6643868" y="3194613"/>
            <a:ext cx="7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30%</a:t>
            </a:r>
            <a:endParaRPr lang="ko-KR" alt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A77F1-C394-42BF-B753-8880FC56DF1F}"/>
              </a:ext>
            </a:extLst>
          </p:cNvPr>
          <p:cNvSpPr txBox="1"/>
          <p:nvPr/>
        </p:nvSpPr>
        <p:spPr>
          <a:xfrm>
            <a:off x="5173884" y="4109013"/>
            <a:ext cx="752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70%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085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Graphic spid="7" grpId="0">
        <p:bldAsOne/>
      </p:bldGraphic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861848" y="154607"/>
            <a:ext cx="3992721" cy="830997"/>
            <a:chOff x="3819245" y="188165"/>
            <a:chExt cx="3992721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14676" y="203752"/>
              <a:ext cx="31972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입법과정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CAB183-DEA4-4560-B11D-01DCD66BDF6D}"/>
              </a:ext>
            </a:extLst>
          </p:cNvPr>
          <p:cNvSpPr txBox="1"/>
          <p:nvPr/>
        </p:nvSpPr>
        <p:spPr>
          <a:xfrm>
            <a:off x="5158083" y="6236677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법안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성립률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.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A36AF145-6381-4A7A-BCFA-0721CD982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188586"/>
              </p:ext>
            </p:extLst>
          </p:nvPr>
        </p:nvGraphicFramePr>
        <p:xfrm>
          <a:off x="983848" y="1262574"/>
          <a:ext cx="10498238" cy="487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472DF57-15CA-43F6-81A1-4A3F4CA14D2B}"/>
              </a:ext>
            </a:extLst>
          </p:cNvPr>
          <p:cNvSpPr txBox="1"/>
          <p:nvPr/>
        </p:nvSpPr>
        <p:spPr>
          <a:xfrm>
            <a:off x="5281101" y="3059668"/>
            <a:ext cx="7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20%</a:t>
            </a:r>
            <a:endParaRPr lang="ko-KR" alt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A77F1-C394-42BF-B753-8880FC56DF1F}"/>
              </a:ext>
            </a:extLst>
          </p:cNvPr>
          <p:cNvSpPr txBox="1"/>
          <p:nvPr/>
        </p:nvSpPr>
        <p:spPr>
          <a:xfrm>
            <a:off x="6254084" y="4433104"/>
            <a:ext cx="752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80%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111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Graphic spid="7" grpId="0">
        <p:bldAsOne/>
      </p:bldGraphic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1513527" y="1305383"/>
            <a:ext cx="967537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7B4FB42F-61AB-4ADA-879A-670D33F52DB2}"/>
              </a:ext>
            </a:extLst>
          </p:cNvPr>
          <p:cNvSpPr/>
          <p:nvPr/>
        </p:nvSpPr>
        <p:spPr>
          <a:xfrm>
            <a:off x="709115" y="1270740"/>
            <a:ext cx="1098399" cy="841397"/>
          </a:xfrm>
          <a:prstGeom prst="ellipse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CAB183-DEA4-4560-B11D-01DCD66BDF6D}"/>
              </a:ext>
            </a:extLst>
          </p:cNvPr>
          <p:cNvSpPr txBox="1"/>
          <p:nvPr/>
        </p:nvSpPr>
        <p:spPr>
          <a:xfrm>
            <a:off x="1513527" y="1395092"/>
            <a:ext cx="967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소관 각 부처가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 초안안을 작성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/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관계부처 및 여당과의 의견 조율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</a:p>
          <a:p>
            <a:pPr algn="ctr"/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심의회의 자문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공청회에서의 의견 청취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CC7050-DE55-45A2-A0C7-2221C068890D}"/>
              </a:ext>
            </a:extLst>
          </p:cNvPr>
          <p:cNvSpPr txBox="1"/>
          <p:nvPr/>
        </p:nvSpPr>
        <p:spPr>
          <a:xfrm>
            <a:off x="1003100" y="1366349"/>
            <a:ext cx="51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3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F2F89590-61C4-4206-9CB8-EF364BC76AC0}"/>
              </a:ext>
            </a:extLst>
          </p:cNvPr>
          <p:cNvGrpSpPr/>
          <p:nvPr/>
        </p:nvGrpSpPr>
        <p:grpSpPr>
          <a:xfrm>
            <a:off x="2435765" y="166573"/>
            <a:ext cx="7830895" cy="830997"/>
            <a:chOff x="3819245" y="188165"/>
            <a:chExt cx="7830895" cy="830997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AE5AF2A9-D937-4362-83F4-FF573A3C2802}"/>
                </a:ext>
              </a:extLst>
            </p:cNvPr>
            <p:cNvSpPr/>
            <p:nvPr/>
          </p:nvSpPr>
          <p:spPr>
            <a:xfrm>
              <a:off x="4614676" y="203752"/>
              <a:ext cx="703546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 입법과정 </a:t>
              </a:r>
              <a:r>
                <a:rPr lang="en-US" altLang="ko-KR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– </a:t>
              </a:r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내각 제출 법안의 성립과정</a:t>
              </a:r>
              <a:r>
                <a:rPr lang="en-US" altLang="ko-KR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 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88A083-891B-4966-97A7-EB4A7183C866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3F8D5674-CE62-479C-B4AF-0C78A5A941BD}"/>
              </a:ext>
            </a:extLst>
          </p:cNvPr>
          <p:cNvSpPr/>
          <p:nvPr/>
        </p:nvSpPr>
        <p:spPr>
          <a:xfrm>
            <a:off x="1509543" y="2464755"/>
            <a:ext cx="967537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62FD24DF-EC4E-4DBF-8A34-AEF4628364E9}"/>
              </a:ext>
            </a:extLst>
          </p:cNvPr>
          <p:cNvSpPr/>
          <p:nvPr/>
        </p:nvSpPr>
        <p:spPr>
          <a:xfrm>
            <a:off x="705130" y="2387785"/>
            <a:ext cx="1098399" cy="841397"/>
          </a:xfrm>
          <a:prstGeom prst="ellipse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CA18D1-2FA5-4EC6-B5A5-C26223D684DB}"/>
              </a:ext>
            </a:extLst>
          </p:cNvPr>
          <p:cNvSpPr txBox="1"/>
          <p:nvPr/>
        </p:nvSpPr>
        <p:spPr>
          <a:xfrm>
            <a:off x="1656536" y="2680198"/>
            <a:ext cx="9675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법률안 제출의 전망이 보일 시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주관관청 법문화 작업 실행 및 법률안의 원안 작성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8D17C7-9875-4945-8FC1-E27C9A8A3BCB}"/>
              </a:ext>
            </a:extLst>
          </p:cNvPr>
          <p:cNvSpPr txBox="1"/>
          <p:nvPr/>
        </p:nvSpPr>
        <p:spPr>
          <a:xfrm>
            <a:off x="999117" y="2476927"/>
            <a:ext cx="51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3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5B224030-EC6D-4263-AF62-2E5D70DE001C}"/>
              </a:ext>
            </a:extLst>
          </p:cNvPr>
          <p:cNvSpPr/>
          <p:nvPr/>
        </p:nvSpPr>
        <p:spPr>
          <a:xfrm>
            <a:off x="1509544" y="3571832"/>
            <a:ext cx="967537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F02339D8-FC72-4466-802D-77A92ED0AB78}"/>
              </a:ext>
            </a:extLst>
          </p:cNvPr>
          <p:cNvSpPr/>
          <p:nvPr/>
        </p:nvSpPr>
        <p:spPr>
          <a:xfrm>
            <a:off x="705132" y="3537189"/>
            <a:ext cx="1098399" cy="841397"/>
          </a:xfrm>
          <a:prstGeom prst="ellipse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56B2AE-DD20-4A77-836F-C1B9E570DE5F}"/>
              </a:ext>
            </a:extLst>
          </p:cNvPr>
          <p:cNvSpPr txBox="1"/>
          <p:nvPr/>
        </p:nvSpPr>
        <p:spPr>
          <a:xfrm>
            <a:off x="1517510" y="3673716"/>
            <a:ext cx="967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내각법제국의 예비심사를 받음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</a:p>
          <a:p>
            <a:pPr algn="ctr"/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내각 법제국에서는 헌법이나 다른 법령과의 정합성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법문의 배열과 용어 등을 심사</a:t>
            </a:r>
            <a:endParaRPr lang="en-US" altLang="ko-KR" sz="1400" kern="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D6B9EC-56DE-454F-AAAF-30484C7A429D}"/>
              </a:ext>
            </a:extLst>
          </p:cNvPr>
          <p:cNvSpPr txBox="1"/>
          <p:nvPr/>
        </p:nvSpPr>
        <p:spPr>
          <a:xfrm>
            <a:off x="999117" y="3632798"/>
            <a:ext cx="51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3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1353CAE7-C6D5-47B9-B49D-E07620D791F6}"/>
              </a:ext>
            </a:extLst>
          </p:cNvPr>
          <p:cNvSpPr/>
          <p:nvPr/>
        </p:nvSpPr>
        <p:spPr>
          <a:xfrm>
            <a:off x="1509542" y="4715093"/>
            <a:ext cx="967537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94F9701E-1A3A-4ED6-A0D1-13A09F2EE446}"/>
              </a:ext>
            </a:extLst>
          </p:cNvPr>
          <p:cNvSpPr/>
          <p:nvPr/>
        </p:nvSpPr>
        <p:spPr>
          <a:xfrm>
            <a:off x="705130" y="4680450"/>
            <a:ext cx="1098399" cy="841397"/>
          </a:xfrm>
          <a:prstGeom prst="ellipse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51557FE-8EB5-4BF9-BA5E-6680FAD78D8D}"/>
              </a:ext>
            </a:extLst>
          </p:cNvPr>
          <p:cNvSpPr txBox="1"/>
          <p:nvPr/>
        </p:nvSpPr>
        <p:spPr>
          <a:xfrm>
            <a:off x="1509542" y="4804802"/>
            <a:ext cx="967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예비심사 이후 주임 국무대신으로부터 국회 제출에 관한 각의정의 절차를 밟음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ctr"/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KoPubWorld돋움체 Light" panose="00000300000000000000" pitchFamily="2" charset="-127"/>
              </a:rPr>
              <a:t>내각 관방은 접수된 청의안을 내각법제국에 송부 후 내각 법제국은 최종심사 실시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E2E1CF-6EED-459F-BD5B-D01E6968457A}"/>
              </a:ext>
            </a:extLst>
          </p:cNvPr>
          <p:cNvSpPr txBox="1"/>
          <p:nvPr/>
        </p:nvSpPr>
        <p:spPr>
          <a:xfrm>
            <a:off x="999115" y="4776059"/>
            <a:ext cx="51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3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4EEA9770-EF8F-4019-9425-C3CF7D754B59}"/>
              </a:ext>
            </a:extLst>
          </p:cNvPr>
          <p:cNvSpPr/>
          <p:nvPr/>
        </p:nvSpPr>
        <p:spPr>
          <a:xfrm>
            <a:off x="1509542" y="5833484"/>
            <a:ext cx="967537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CD32E7DB-B188-4A73-B016-3F754635A2F1}"/>
              </a:ext>
            </a:extLst>
          </p:cNvPr>
          <p:cNvSpPr/>
          <p:nvPr/>
        </p:nvSpPr>
        <p:spPr>
          <a:xfrm>
            <a:off x="705130" y="5798841"/>
            <a:ext cx="1098399" cy="841397"/>
          </a:xfrm>
          <a:prstGeom prst="ellipse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F50DB17-C3E6-470B-8B82-0A7238D9B5F3}"/>
              </a:ext>
            </a:extLst>
          </p:cNvPr>
          <p:cNvSpPr txBox="1"/>
          <p:nvPr/>
        </p:nvSpPr>
        <p:spPr>
          <a:xfrm>
            <a:off x="1509542" y="5923193"/>
            <a:ext cx="967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KoPubWorld돋움체 Light" panose="00000300000000000000" pitchFamily="2" charset="-127"/>
              </a:rPr>
              <a:t>각의제청된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KoPubWorld돋움체 Light" panose="00000300000000000000" pitchFamily="2" charset="-127"/>
              </a:rPr>
              <a:t> 청의안은 이의 없이 국무회의를 통과시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KoPubWorld돋움체 Light" panose="00000300000000000000" pitchFamily="2" charset="-127"/>
              </a:rPr>
              <a:t>정식 법률안 채택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KoPubWorld돋움체 Light" panose="00000300000000000000" pitchFamily="2" charset="-127"/>
              </a:rPr>
              <a:t>법률안은 내각총리대신으로부터 국회 제출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226474-A21C-434B-8B14-C0C83BA53235}"/>
              </a:ext>
            </a:extLst>
          </p:cNvPr>
          <p:cNvSpPr txBox="1"/>
          <p:nvPr/>
        </p:nvSpPr>
        <p:spPr>
          <a:xfrm>
            <a:off x="999115" y="5894450"/>
            <a:ext cx="51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3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0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  <p:bldP spid="37" grpId="0"/>
      <p:bldP spid="2" grpId="0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5" grpId="0"/>
      <p:bldP spid="56" grpId="0"/>
      <p:bldP spid="57" grpId="0" animBg="1"/>
      <p:bldP spid="58" grpId="0" animBg="1"/>
      <p:bldP spid="59" grpId="0"/>
      <p:bldP spid="60" grpId="0"/>
      <p:bldP spid="61" grpId="0" animBg="1"/>
      <p:bldP spid="62" grpId="0" animBg="1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1513527" y="1305383"/>
            <a:ext cx="967537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7B4FB42F-61AB-4ADA-879A-670D33F52DB2}"/>
              </a:ext>
            </a:extLst>
          </p:cNvPr>
          <p:cNvSpPr/>
          <p:nvPr/>
        </p:nvSpPr>
        <p:spPr>
          <a:xfrm>
            <a:off x="709115" y="1270740"/>
            <a:ext cx="1098399" cy="841397"/>
          </a:xfrm>
          <a:prstGeom prst="ellipse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CAB183-DEA4-4560-B11D-01DCD66BDF6D}"/>
              </a:ext>
            </a:extLst>
          </p:cNvPr>
          <p:cNvSpPr txBox="1"/>
          <p:nvPr/>
        </p:nvSpPr>
        <p:spPr>
          <a:xfrm>
            <a:off x="1220953" y="1384615"/>
            <a:ext cx="967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의원 법률안은 여러 요원과 협의 및 적합성 조사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법률안 요강 작성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법률안의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ctr"/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조문화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KoPubWorld돋움체 Light" panose="00000300000000000000" pitchFamily="2" charset="-127"/>
              </a:rPr>
              <a:t>등 실시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KoPubWorld돋움체 Light" panose="00000300000000000000" pitchFamily="2" charset="-127"/>
              </a:rPr>
              <a:t>/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KoPubWorld돋움체 Light" panose="00000300000000000000" pitchFamily="2" charset="-127"/>
              </a:rPr>
              <a:t>이후 국내 심사 및 법제국장 결제 실시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CC7050-DE55-45A2-A0C7-2221C068890D}"/>
              </a:ext>
            </a:extLst>
          </p:cNvPr>
          <p:cNvSpPr txBox="1"/>
          <p:nvPr/>
        </p:nvSpPr>
        <p:spPr>
          <a:xfrm>
            <a:off x="1003100" y="1366349"/>
            <a:ext cx="51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3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F2F89590-61C4-4206-9CB8-EF364BC76AC0}"/>
              </a:ext>
            </a:extLst>
          </p:cNvPr>
          <p:cNvGrpSpPr/>
          <p:nvPr/>
        </p:nvGrpSpPr>
        <p:grpSpPr>
          <a:xfrm>
            <a:off x="2435765" y="166573"/>
            <a:ext cx="7830895" cy="830997"/>
            <a:chOff x="3819245" y="188165"/>
            <a:chExt cx="7830895" cy="830997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AE5AF2A9-D937-4362-83F4-FF573A3C2802}"/>
                </a:ext>
              </a:extLst>
            </p:cNvPr>
            <p:cNvSpPr/>
            <p:nvPr/>
          </p:nvSpPr>
          <p:spPr>
            <a:xfrm>
              <a:off x="4614676" y="203752"/>
              <a:ext cx="703546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 입법과정 </a:t>
              </a:r>
              <a:r>
                <a:rPr lang="en-US" altLang="ko-KR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– </a:t>
              </a:r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의원 입법 성립 과정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88A083-891B-4966-97A7-EB4A7183C866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3F8D5674-CE62-479C-B4AF-0C78A5A941BD}"/>
              </a:ext>
            </a:extLst>
          </p:cNvPr>
          <p:cNvSpPr/>
          <p:nvPr/>
        </p:nvSpPr>
        <p:spPr>
          <a:xfrm>
            <a:off x="1509543" y="2464755"/>
            <a:ext cx="967537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62FD24DF-EC4E-4DBF-8A34-AEF4628364E9}"/>
              </a:ext>
            </a:extLst>
          </p:cNvPr>
          <p:cNvSpPr/>
          <p:nvPr/>
        </p:nvSpPr>
        <p:spPr>
          <a:xfrm>
            <a:off x="705130" y="2387785"/>
            <a:ext cx="1098399" cy="841397"/>
          </a:xfrm>
          <a:prstGeom prst="ellipse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CA18D1-2FA5-4EC6-B5A5-C26223D684DB}"/>
              </a:ext>
            </a:extLst>
          </p:cNvPr>
          <p:cNvSpPr txBox="1"/>
          <p:nvPr/>
        </p:nvSpPr>
        <p:spPr>
          <a:xfrm>
            <a:off x="1656536" y="2680198"/>
            <a:ext cx="9675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KoPubWorld돋움체 Light" panose="00000300000000000000" pitchFamily="2" charset="-127"/>
              </a:rPr>
              <a:t>심사 후 의뢰인인 의원에게 수교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KoPubWorld돋움체 Light" panose="00000300000000000000" pitchFamily="2" charset="-127"/>
              </a:rPr>
              <a:t>/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KoPubWorld돋움체 Light" panose="00000300000000000000" pitchFamily="2" charset="-127"/>
              </a:rPr>
              <a:t>소속 정당내의 법안 심사 절차에 회부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8D17C7-9875-4945-8FC1-E27C9A8A3BCB}"/>
              </a:ext>
            </a:extLst>
          </p:cNvPr>
          <p:cNvSpPr txBox="1"/>
          <p:nvPr/>
        </p:nvSpPr>
        <p:spPr>
          <a:xfrm>
            <a:off x="999117" y="2476927"/>
            <a:ext cx="51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3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5B224030-EC6D-4263-AF62-2E5D70DE001C}"/>
              </a:ext>
            </a:extLst>
          </p:cNvPr>
          <p:cNvSpPr/>
          <p:nvPr/>
        </p:nvSpPr>
        <p:spPr>
          <a:xfrm>
            <a:off x="1509544" y="3571832"/>
            <a:ext cx="967537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F02339D8-FC72-4466-802D-77A92ED0AB78}"/>
              </a:ext>
            </a:extLst>
          </p:cNvPr>
          <p:cNvSpPr/>
          <p:nvPr/>
        </p:nvSpPr>
        <p:spPr>
          <a:xfrm>
            <a:off x="705132" y="3537189"/>
            <a:ext cx="1098399" cy="841397"/>
          </a:xfrm>
          <a:prstGeom prst="ellipse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56B2AE-DD20-4A77-836F-C1B9E570DE5F}"/>
              </a:ext>
            </a:extLst>
          </p:cNvPr>
          <p:cNvSpPr txBox="1"/>
          <p:nvPr/>
        </p:nvSpPr>
        <p:spPr>
          <a:xfrm>
            <a:off x="1517510" y="3673716"/>
            <a:ext cx="967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중의원 인원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20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인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참의원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10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인 이상 찬성 시 의안 발의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ctr"/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단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예산이 수반된 법률안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–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중의원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50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인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참의원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20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인 이상 찬성 요구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endParaRPr lang="en-US" altLang="ko-KR" sz="1400" kern="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D6B9EC-56DE-454F-AAAF-30484C7A429D}"/>
              </a:ext>
            </a:extLst>
          </p:cNvPr>
          <p:cNvSpPr txBox="1"/>
          <p:nvPr/>
        </p:nvSpPr>
        <p:spPr>
          <a:xfrm>
            <a:off x="999117" y="3632798"/>
            <a:ext cx="51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3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1353CAE7-C6D5-47B9-B49D-E07620D791F6}"/>
              </a:ext>
            </a:extLst>
          </p:cNvPr>
          <p:cNvSpPr/>
          <p:nvPr/>
        </p:nvSpPr>
        <p:spPr>
          <a:xfrm>
            <a:off x="1509542" y="4715093"/>
            <a:ext cx="967537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94F9701E-1A3A-4ED6-A0D1-13A09F2EE446}"/>
              </a:ext>
            </a:extLst>
          </p:cNvPr>
          <p:cNvSpPr/>
          <p:nvPr/>
        </p:nvSpPr>
        <p:spPr>
          <a:xfrm>
            <a:off x="705130" y="4680450"/>
            <a:ext cx="1098399" cy="841397"/>
          </a:xfrm>
          <a:prstGeom prst="ellipse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51557FE-8EB5-4BF9-BA5E-6680FAD78D8D}"/>
              </a:ext>
            </a:extLst>
          </p:cNvPr>
          <p:cNvSpPr txBox="1"/>
          <p:nvPr/>
        </p:nvSpPr>
        <p:spPr>
          <a:xfrm>
            <a:off x="1517510" y="4930536"/>
            <a:ext cx="9675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의원법제국 심사를 거친 후 소정의 찬성자를 갖추었을 시 법률안은 의장에게 제출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E2E1CF-6EED-459F-BD5B-D01E6968457A}"/>
              </a:ext>
            </a:extLst>
          </p:cNvPr>
          <p:cNvSpPr txBox="1"/>
          <p:nvPr/>
        </p:nvSpPr>
        <p:spPr>
          <a:xfrm>
            <a:off x="999115" y="4776059"/>
            <a:ext cx="51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3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226474-A21C-434B-8B14-C0C83BA53235}"/>
              </a:ext>
            </a:extLst>
          </p:cNvPr>
          <p:cNvSpPr txBox="1"/>
          <p:nvPr/>
        </p:nvSpPr>
        <p:spPr>
          <a:xfrm>
            <a:off x="999115" y="5894450"/>
            <a:ext cx="51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36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31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  <p:bldP spid="37" grpId="0"/>
      <p:bldP spid="2" grpId="0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5" grpId="0"/>
      <p:bldP spid="56" grpId="0"/>
      <p:bldP spid="57" grpId="0" animBg="1"/>
      <p:bldP spid="58" grpId="0" animBg="1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-1"/>
            <a:ext cx="12213771" cy="860932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F2EBF-4938-45B7-8EE5-0FCC9BC096A7}"/>
              </a:ext>
            </a:extLst>
          </p:cNvPr>
          <p:cNvSpPr txBox="1"/>
          <p:nvPr/>
        </p:nvSpPr>
        <p:spPr>
          <a:xfrm>
            <a:off x="5325087" y="214600"/>
            <a:ext cx="154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pc="6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목차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468B3-2CF3-4D53-8244-09E927572F97}"/>
              </a:ext>
            </a:extLst>
          </p:cNvPr>
          <p:cNvSpPr txBox="1"/>
          <p:nvPr/>
        </p:nvSpPr>
        <p:spPr>
          <a:xfrm>
            <a:off x="7908493" y="5842337"/>
            <a:ext cx="430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64DECF">
                    <a:alpha val="16000"/>
                  </a:srgb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CONTENTS</a:t>
            </a:r>
            <a:endParaRPr lang="ko-KR" altLang="en-US" sz="6000" b="1" dirty="0">
              <a:solidFill>
                <a:srgbClr val="64DECF">
                  <a:alpha val="16000"/>
                </a:srgb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BB21E30-1CD8-46E8-A8F3-29D7BD7E4EFC}"/>
              </a:ext>
            </a:extLst>
          </p:cNvPr>
          <p:cNvGrpSpPr/>
          <p:nvPr/>
        </p:nvGrpSpPr>
        <p:grpSpPr>
          <a:xfrm>
            <a:off x="2219417" y="2598002"/>
            <a:ext cx="8506868" cy="830998"/>
            <a:chOff x="3403338" y="2598002"/>
            <a:chExt cx="7129501" cy="830998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B793B6E9-C890-4D5A-A71D-291AA2FC09FB}"/>
                </a:ext>
              </a:extLst>
            </p:cNvPr>
            <p:cNvGrpSpPr/>
            <p:nvPr/>
          </p:nvGrpSpPr>
          <p:grpSpPr>
            <a:xfrm>
              <a:off x="3403338" y="2598003"/>
              <a:ext cx="2604827" cy="830997"/>
              <a:chOff x="3403338" y="2598003"/>
              <a:chExt cx="2604827" cy="83099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4F941-B1A5-42ED-AD78-B0F57A275C9B}"/>
                  </a:ext>
                </a:extLst>
              </p:cNvPr>
              <p:cNvSpPr txBox="1"/>
              <p:nvPr/>
            </p:nvSpPr>
            <p:spPr>
              <a:xfrm>
                <a:off x="3403338" y="2598003"/>
                <a:ext cx="877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800" b="1" dirty="0">
                    <a:solidFill>
                      <a:srgbClr val="64DEC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01</a:t>
                </a:r>
                <a:endParaRPr lang="ko-KR" altLang="en-US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E13764-1EF0-4A6F-8554-79E11A74BCAB}"/>
                  </a:ext>
                </a:extLst>
              </p:cNvPr>
              <p:cNvSpPr txBox="1"/>
              <p:nvPr/>
            </p:nvSpPr>
            <p:spPr>
              <a:xfrm>
                <a:off x="4182024" y="2667984"/>
                <a:ext cx="18261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일본의 입법</a:t>
                </a:r>
                <a:endPara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endParaRPr>
              </a:p>
            </p:txBody>
          </p: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3A5AF55B-2B72-4D64-9D81-C0FF482732D7}"/>
                </a:ext>
              </a:extLst>
            </p:cNvPr>
            <p:cNvGrpSpPr/>
            <p:nvPr/>
          </p:nvGrpSpPr>
          <p:grpSpPr>
            <a:xfrm>
              <a:off x="7137903" y="2598002"/>
              <a:ext cx="3394936" cy="830997"/>
              <a:chOff x="7137903" y="2598002"/>
              <a:chExt cx="3394936" cy="83099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1C3A4C-9A1E-4998-B64C-27B322E1FB56}"/>
                  </a:ext>
                </a:extLst>
              </p:cNvPr>
              <p:cNvSpPr txBox="1"/>
              <p:nvPr/>
            </p:nvSpPr>
            <p:spPr>
              <a:xfrm>
                <a:off x="7137903" y="2598002"/>
                <a:ext cx="877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800" b="1" dirty="0">
                    <a:solidFill>
                      <a:srgbClr val="64DEC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02</a:t>
                </a:r>
                <a:endParaRPr lang="ko-KR" altLang="en-US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D65EA8-75FC-4381-8F1B-C7736D8545B7}"/>
                  </a:ext>
                </a:extLst>
              </p:cNvPr>
              <p:cNvSpPr txBox="1"/>
              <p:nvPr/>
            </p:nvSpPr>
            <p:spPr>
              <a:xfrm>
                <a:off x="8091145" y="2667984"/>
                <a:ext cx="2441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Light" panose="00000300000000000000" pitchFamily="2" charset="-127"/>
                  </a:rPr>
                  <a:t>일본의 국회의원</a:t>
                </a: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10A0C2-7056-4128-9CFF-35AD6D14E6E9}"/>
              </a:ext>
            </a:extLst>
          </p:cNvPr>
          <p:cNvGrpSpPr/>
          <p:nvPr/>
        </p:nvGrpSpPr>
        <p:grpSpPr>
          <a:xfrm>
            <a:off x="2219417" y="3975509"/>
            <a:ext cx="7661430" cy="830997"/>
            <a:chOff x="3403338" y="2598003"/>
            <a:chExt cx="5245154" cy="830997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D308CA84-006B-484A-8754-1324C45CC9BF}"/>
                </a:ext>
              </a:extLst>
            </p:cNvPr>
            <p:cNvGrpSpPr/>
            <p:nvPr/>
          </p:nvGrpSpPr>
          <p:grpSpPr>
            <a:xfrm>
              <a:off x="3403338" y="2598003"/>
              <a:ext cx="3516868" cy="830997"/>
              <a:chOff x="3403338" y="2598003"/>
              <a:chExt cx="3516868" cy="83099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CFC9F3-8653-43AE-9477-2C2433CDFB7C}"/>
                  </a:ext>
                </a:extLst>
              </p:cNvPr>
              <p:cNvSpPr txBox="1"/>
              <p:nvPr/>
            </p:nvSpPr>
            <p:spPr>
              <a:xfrm>
                <a:off x="3403338" y="2598003"/>
                <a:ext cx="877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800" b="1" dirty="0">
                    <a:solidFill>
                      <a:srgbClr val="64DEC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03</a:t>
                </a:r>
                <a:endParaRPr lang="ko-KR" altLang="en-US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E7C0A-107D-42CB-B9CD-E10345F601C6}"/>
                  </a:ext>
                </a:extLst>
              </p:cNvPr>
              <p:cNvSpPr txBox="1"/>
              <p:nvPr/>
            </p:nvSpPr>
            <p:spPr>
              <a:xfrm>
                <a:off x="4036577" y="2667984"/>
                <a:ext cx="2883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국회의 종류와 기관</a:t>
                </a:r>
                <a:endPara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1EB5D733-A69C-4097-BE69-B9D246267EE9}"/>
                </a:ext>
              </a:extLst>
            </p:cNvPr>
            <p:cNvGrpSpPr/>
            <p:nvPr/>
          </p:nvGrpSpPr>
          <p:grpSpPr>
            <a:xfrm>
              <a:off x="6454034" y="2598003"/>
              <a:ext cx="2194458" cy="830997"/>
              <a:chOff x="6454034" y="2598003"/>
              <a:chExt cx="2194458" cy="83099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74EE2F-A74E-4E1E-9CEB-30D4C6E6FA83}"/>
                  </a:ext>
                </a:extLst>
              </p:cNvPr>
              <p:cNvSpPr txBox="1"/>
              <p:nvPr/>
            </p:nvSpPr>
            <p:spPr>
              <a:xfrm>
                <a:off x="6454034" y="2598003"/>
                <a:ext cx="877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800" b="1" dirty="0">
                    <a:solidFill>
                      <a:srgbClr val="64DEC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04</a:t>
                </a:r>
                <a:endParaRPr lang="ko-KR" altLang="en-US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3CB60C-CD34-4E14-914C-4591010964E0}"/>
                  </a:ext>
                </a:extLst>
              </p:cNvPr>
              <p:cNvSpPr txBox="1"/>
              <p:nvPr/>
            </p:nvSpPr>
            <p:spPr>
              <a:xfrm>
                <a:off x="7232720" y="2667984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Light" panose="00000300000000000000" pitchFamily="2" charset="-127"/>
                  </a:rPr>
                  <a:t>입법과정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28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4F941-B1A5-42ED-AD78-B0F57A275C9B}"/>
              </a:ext>
            </a:extLst>
          </p:cNvPr>
          <p:cNvSpPr txBox="1"/>
          <p:nvPr/>
        </p:nvSpPr>
        <p:spPr>
          <a:xfrm>
            <a:off x="4585474" y="2941290"/>
            <a:ext cx="3042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감사합니다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  <a:endParaRPr lang="ko-KR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44B66E7-8E1B-4C68-8620-D941855A8802}"/>
              </a:ext>
            </a:extLst>
          </p:cNvPr>
          <p:cNvSpPr/>
          <p:nvPr/>
        </p:nvSpPr>
        <p:spPr>
          <a:xfrm>
            <a:off x="3785684" y="2541180"/>
            <a:ext cx="1838428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9D05D-F78A-4261-97DE-E6F70F97297A}"/>
              </a:ext>
            </a:extLst>
          </p:cNvPr>
          <p:cNvSpPr txBox="1"/>
          <p:nvPr/>
        </p:nvSpPr>
        <p:spPr>
          <a:xfrm>
            <a:off x="3785684" y="2541180"/>
            <a:ext cx="183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THANK YOU -</a:t>
            </a:r>
            <a:endParaRPr lang="ko-KR" altLang="en-US" sz="20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13764-1EF0-4A6F-8554-79E11A74BCAB}"/>
              </a:ext>
            </a:extLst>
          </p:cNvPr>
          <p:cNvSpPr txBox="1"/>
          <p:nvPr/>
        </p:nvSpPr>
        <p:spPr>
          <a:xfrm>
            <a:off x="5624112" y="3877092"/>
            <a:ext cx="4286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Bold" panose="00000800000000000000" pitchFamily="2" charset="-127"/>
              </a:rPr>
              <a:t>21901857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Bold" panose="00000800000000000000" pitchFamily="2" charset="-127"/>
              </a:rPr>
              <a:t>일본어 일본학과 주수영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124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2570" y="135163"/>
            <a:ext cx="3981147" cy="830997"/>
            <a:chOff x="3819245" y="188165"/>
            <a:chExt cx="3981147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2" y="214656"/>
              <a:ext cx="31972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일본의 입법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298B826-E1A7-4AAD-A2E9-FEF678DBFCF4}"/>
              </a:ext>
            </a:extLst>
          </p:cNvPr>
          <p:cNvSpPr/>
          <p:nvPr/>
        </p:nvSpPr>
        <p:spPr>
          <a:xfrm>
            <a:off x="1395171" y="2165819"/>
            <a:ext cx="2880000" cy="40011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5AC252-1EF4-4FE1-84A7-F28040F580A5}"/>
              </a:ext>
            </a:extLst>
          </p:cNvPr>
          <p:cNvSpPr txBox="1"/>
          <p:nvPr/>
        </p:nvSpPr>
        <p:spPr>
          <a:xfrm>
            <a:off x="1773036" y="2175151"/>
            <a:ext cx="212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국회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EF6D6EE-60E7-4C7D-A6E5-DDF46BE3D41D}"/>
              </a:ext>
            </a:extLst>
          </p:cNvPr>
          <p:cNvSpPr/>
          <p:nvPr/>
        </p:nvSpPr>
        <p:spPr>
          <a:xfrm>
            <a:off x="4656001" y="2165819"/>
            <a:ext cx="2880000" cy="400111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5033865" y="2165819"/>
            <a:ext cx="212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양원제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B9C08F9-AC10-49B8-9A1F-CE3E21E70BE4}"/>
              </a:ext>
            </a:extLst>
          </p:cNvPr>
          <p:cNvSpPr/>
          <p:nvPr/>
        </p:nvSpPr>
        <p:spPr>
          <a:xfrm>
            <a:off x="7806705" y="2165819"/>
            <a:ext cx="2880000" cy="409908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FD5674-8CB8-4D84-A329-567D812EAD1C}"/>
              </a:ext>
            </a:extLst>
          </p:cNvPr>
          <p:cNvSpPr txBox="1"/>
          <p:nvPr/>
        </p:nvSpPr>
        <p:spPr>
          <a:xfrm>
            <a:off x="8184569" y="2165819"/>
            <a:ext cx="212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국립 국회 도서관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772CAD-D3BF-45B3-9598-E76B4DF1AE88}"/>
              </a:ext>
            </a:extLst>
          </p:cNvPr>
          <p:cNvSpPr txBox="1"/>
          <p:nvPr/>
        </p:nvSpPr>
        <p:spPr>
          <a:xfrm>
            <a:off x="1283178" y="4596585"/>
            <a:ext cx="3260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국권의 최고 기관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국가의 유일한 입법 기관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1A833D-B967-4C52-872C-491730BAC9D3}"/>
              </a:ext>
            </a:extLst>
          </p:cNvPr>
          <p:cNvSpPr txBox="1"/>
          <p:nvPr/>
        </p:nvSpPr>
        <p:spPr>
          <a:xfrm>
            <a:off x="5474675" y="4596585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중의원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  <a:p>
            <a:pPr marL="285750" indent="-285750" algn="ctr">
              <a:buFontTx/>
              <a:buChar char="-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참의원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AE2228-20A0-40A8-A22F-D90296298EB0}"/>
              </a:ext>
            </a:extLst>
          </p:cNvPr>
          <p:cNvSpPr txBox="1"/>
          <p:nvPr/>
        </p:nvSpPr>
        <p:spPr>
          <a:xfrm>
            <a:off x="7787009" y="4596585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일본의 입법부에 포함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F7B782-C8EE-4AF5-8281-78DA44B6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70" y="2565929"/>
            <a:ext cx="2877254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한국과 다른 일본의 세습의원과 간접선거 - 에듀인사이드">
            <a:extLst>
              <a:ext uri="{FF2B5EF4-FFF2-40B4-BE49-F238E27FC236}">
                <a16:creationId xmlns:a16="http://schemas.microsoft.com/office/drawing/2014/main" id="{04093DEF-5C62-4E3C-BCD6-0E5FF565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88" y="2565929"/>
            <a:ext cx="2885713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일본 국립국회도서관(国立国会図書館) : 네이버 블로그">
            <a:extLst>
              <a:ext uri="{FF2B5EF4-FFF2-40B4-BE49-F238E27FC236}">
                <a16:creationId xmlns:a16="http://schemas.microsoft.com/office/drawing/2014/main" id="{9A099792-AEA7-494C-912C-08C966B2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706" y="2565929"/>
            <a:ext cx="2880000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CF27DC3-6EF0-425E-B8C9-211C35C93BC0}"/>
              </a:ext>
            </a:extLst>
          </p:cNvPr>
          <p:cNvGrpSpPr/>
          <p:nvPr/>
        </p:nvGrpSpPr>
        <p:grpSpPr>
          <a:xfrm>
            <a:off x="4260857" y="188165"/>
            <a:ext cx="3670286" cy="830997"/>
            <a:chOff x="3819245" y="188165"/>
            <a:chExt cx="3981147" cy="830997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A38E5AA-CFC4-4518-B458-68A4A5E14BE2}"/>
                </a:ext>
              </a:extLst>
            </p:cNvPr>
            <p:cNvSpPr/>
            <p:nvPr/>
          </p:nvSpPr>
          <p:spPr>
            <a:xfrm>
              <a:off x="4603102" y="214656"/>
              <a:ext cx="31972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일본의 입법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E0F1BC-2275-406C-9541-3BD7C4C82243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92DB51E-0830-4381-B156-8D8247248A57}"/>
              </a:ext>
            </a:extLst>
          </p:cNvPr>
          <p:cNvSpPr/>
          <p:nvPr/>
        </p:nvSpPr>
        <p:spPr>
          <a:xfrm>
            <a:off x="1239541" y="1519544"/>
            <a:ext cx="220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일본의 양원제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92E4D12-598C-4716-9EFC-B2936F5EE5E8}"/>
              </a:ext>
            </a:extLst>
          </p:cNvPr>
          <p:cNvSpPr/>
          <p:nvPr/>
        </p:nvSpPr>
        <p:spPr>
          <a:xfrm>
            <a:off x="3491697" y="2158885"/>
            <a:ext cx="5605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양원제 중 단원제에 가장 가까운 양원제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B4923-62D5-4D2E-868F-2F93A9B676FD}"/>
              </a:ext>
            </a:extLst>
          </p:cNvPr>
          <p:cNvSpPr txBox="1"/>
          <p:nvPr/>
        </p:nvSpPr>
        <p:spPr>
          <a:xfrm>
            <a:off x="7489792" y="2928801"/>
            <a:ext cx="269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&lt;</a:t>
            </a:r>
            <a:r>
              <a:rPr lang="ko-KR" altLang="en-US" sz="2000" b="1" dirty="0"/>
              <a:t>일본 초기 양원제</a:t>
            </a:r>
            <a:r>
              <a:rPr lang="en-US" altLang="ko-KR" sz="2000" b="1" dirty="0"/>
              <a:t>&gt;</a:t>
            </a:r>
            <a:endParaRPr lang="ko-KR" altLang="en-US" sz="20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AB70E6C-E2B9-4071-86B7-67F53D69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41" y="2914423"/>
            <a:ext cx="4930440" cy="3714543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E6572440-E6AD-4444-A786-1B1BBC1A8CD4}"/>
              </a:ext>
            </a:extLst>
          </p:cNvPr>
          <p:cNvSpPr/>
          <p:nvPr/>
        </p:nvSpPr>
        <p:spPr>
          <a:xfrm>
            <a:off x="7100554" y="3686785"/>
            <a:ext cx="3477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1889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년 일본제국 헌법 공포</a:t>
            </a: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263858A2-CED9-4178-89E2-DDD3634AAD41}"/>
              </a:ext>
            </a:extLst>
          </p:cNvPr>
          <p:cNvSpPr/>
          <p:nvPr/>
        </p:nvSpPr>
        <p:spPr>
          <a:xfrm>
            <a:off x="8626133" y="4274545"/>
            <a:ext cx="426128" cy="4971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EA93899-F74E-48CC-9E15-A002872B909A}"/>
              </a:ext>
            </a:extLst>
          </p:cNvPr>
          <p:cNvSpPr/>
          <p:nvPr/>
        </p:nvSpPr>
        <p:spPr>
          <a:xfrm>
            <a:off x="7489792" y="4964951"/>
            <a:ext cx="27270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양원제 제국의회 규정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구성원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</a:p>
          <a:p>
            <a:pPr algn="ctr"/>
            <a:endParaRPr lang="en-US" altLang="ko-KR" sz="20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귀족원 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&amp; 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중의원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E3FED1D-5855-4F50-AFA8-59271574E0E8}"/>
              </a:ext>
            </a:extLst>
          </p:cNvPr>
          <p:cNvSpPr/>
          <p:nvPr/>
        </p:nvSpPr>
        <p:spPr>
          <a:xfrm>
            <a:off x="3278798" y="1515536"/>
            <a:ext cx="518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–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민선 의원형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민주적 제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2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차원 형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) 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00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4" grpId="0"/>
      <p:bldP spid="33" grpId="0"/>
      <p:bldP spid="8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CF27DC3-6EF0-425E-B8C9-211C35C93BC0}"/>
              </a:ext>
            </a:extLst>
          </p:cNvPr>
          <p:cNvGrpSpPr/>
          <p:nvPr/>
        </p:nvGrpSpPr>
        <p:grpSpPr>
          <a:xfrm>
            <a:off x="4260857" y="188165"/>
            <a:ext cx="3670286" cy="830997"/>
            <a:chOff x="3819245" y="188165"/>
            <a:chExt cx="3981147" cy="830997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A38E5AA-CFC4-4518-B458-68A4A5E14BE2}"/>
                </a:ext>
              </a:extLst>
            </p:cNvPr>
            <p:cNvSpPr/>
            <p:nvPr/>
          </p:nvSpPr>
          <p:spPr>
            <a:xfrm>
              <a:off x="4603102" y="214656"/>
              <a:ext cx="31972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일본의 입법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E0F1BC-2275-406C-9541-3BD7C4C82243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92DB51E-0830-4381-B156-8D8247248A57}"/>
              </a:ext>
            </a:extLst>
          </p:cNvPr>
          <p:cNvSpPr/>
          <p:nvPr/>
        </p:nvSpPr>
        <p:spPr>
          <a:xfrm>
            <a:off x="1239541" y="1519544"/>
            <a:ext cx="220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일본의 양원제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92E4D12-598C-4716-9EFC-B2936F5EE5E8}"/>
              </a:ext>
            </a:extLst>
          </p:cNvPr>
          <p:cNvSpPr/>
          <p:nvPr/>
        </p:nvSpPr>
        <p:spPr>
          <a:xfrm>
            <a:off x="3491697" y="2158885"/>
            <a:ext cx="5605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양원제 중 단원제에 가장 가까운 양원제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B4923-62D5-4D2E-868F-2F93A9B676FD}"/>
              </a:ext>
            </a:extLst>
          </p:cNvPr>
          <p:cNvSpPr txBox="1"/>
          <p:nvPr/>
        </p:nvSpPr>
        <p:spPr>
          <a:xfrm>
            <a:off x="7747929" y="2898130"/>
            <a:ext cx="2337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&lt;</a:t>
            </a:r>
            <a:r>
              <a:rPr lang="ko-KR" altLang="en-US" sz="2000" b="1" dirty="0"/>
              <a:t>현 일본 양원제</a:t>
            </a:r>
            <a:r>
              <a:rPr lang="en-US" altLang="ko-KR" sz="2000" b="1" dirty="0"/>
              <a:t>&gt;</a:t>
            </a:r>
            <a:endParaRPr lang="ko-KR" altLang="en-US" sz="2000" b="1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6572440-E6AD-4444-A786-1B1BBC1A8CD4}"/>
              </a:ext>
            </a:extLst>
          </p:cNvPr>
          <p:cNvSpPr/>
          <p:nvPr/>
        </p:nvSpPr>
        <p:spPr>
          <a:xfrm>
            <a:off x="7251690" y="3633115"/>
            <a:ext cx="3477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1947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년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일본국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 헌법 시행</a:t>
            </a: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263858A2-CED9-4178-89E2-DDD3634AAD41}"/>
              </a:ext>
            </a:extLst>
          </p:cNvPr>
          <p:cNvSpPr/>
          <p:nvPr/>
        </p:nvSpPr>
        <p:spPr>
          <a:xfrm>
            <a:off x="8703762" y="4272858"/>
            <a:ext cx="426128" cy="4971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EA93899-F74E-48CC-9E15-A002872B909A}"/>
              </a:ext>
            </a:extLst>
          </p:cNvPr>
          <p:cNvSpPr/>
          <p:nvPr/>
        </p:nvSpPr>
        <p:spPr>
          <a:xfrm>
            <a:off x="7553310" y="4781578"/>
            <a:ext cx="27270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양원제 국회 설치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제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1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회 국회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구성원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</a:p>
          <a:p>
            <a:pPr algn="ctr"/>
            <a:endParaRPr lang="en-US" altLang="ko-KR" sz="20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중의원 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&amp; 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참의원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E3FED1D-5855-4F50-AFA8-59271574E0E8}"/>
              </a:ext>
            </a:extLst>
          </p:cNvPr>
          <p:cNvSpPr/>
          <p:nvPr/>
        </p:nvSpPr>
        <p:spPr>
          <a:xfrm>
            <a:off x="3278798" y="1515536"/>
            <a:ext cx="518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–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민선 의원형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민주적 제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2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차원 형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) 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pic>
        <p:nvPicPr>
          <p:cNvPr id="15" name="Picture 2" descr="일본/정치 - 나무위키">
            <a:extLst>
              <a:ext uri="{FF2B5EF4-FFF2-40B4-BE49-F238E27FC236}">
                <a16:creationId xmlns:a16="http://schemas.microsoft.com/office/drawing/2014/main" id="{8279C801-306B-4970-91E0-B2927BD19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41" y="2928800"/>
            <a:ext cx="4930440" cy="37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8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AC7B7DB-B3D3-41D3-95D5-2DBDBBFED3F5}"/>
              </a:ext>
            </a:extLst>
          </p:cNvPr>
          <p:cNvGrpSpPr/>
          <p:nvPr/>
        </p:nvGrpSpPr>
        <p:grpSpPr>
          <a:xfrm>
            <a:off x="938278" y="2113926"/>
            <a:ext cx="10092394" cy="2059488"/>
            <a:chOff x="2183969" y="2425628"/>
            <a:chExt cx="8045660" cy="2683706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A5705AF-7E3F-4EE1-AAFA-DF5991A0C3EC}"/>
                </a:ext>
              </a:extLst>
            </p:cNvPr>
            <p:cNvSpPr/>
            <p:nvPr/>
          </p:nvSpPr>
          <p:spPr>
            <a:xfrm>
              <a:off x="2329465" y="2547257"/>
              <a:ext cx="2183364" cy="2547918"/>
            </a:xfrm>
            <a:prstGeom prst="rect">
              <a:avLst/>
            </a:prstGeom>
            <a:solidFill>
              <a:srgbClr val="64DECF">
                <a:alpha val="22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F7374D96-F450-468F-BCE5-3F1C4AC6DE17}"/>
                </a:ext>
              </a:extLst>
            </p:cNvPr>
            <p:cNvSpPr/>
            <p:nvPr/>
          </p:nvSpPr>
          <p:spPr>
            <a:xfrm>
              <a:off x="2192615" y="2425628"/>
              <a:ext cx="2183364" cy="2547918"/>
            </a:xfrm>
            <a:prstGeom prst="rect">
              <a:avLst/>
            </a:prstGeom>
            <a:solidFill>
              <a:srgbClr val="64DECF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293CCF-BB27-4D66-8E3F-A31FBB67941D}"/>
                </a:ext>
              </a:extLst>
            </p:cNvPr>
            <p:cNvSpPr txBox="1"/>
            <p:nvPr/>
          </p:nvSpPr>
          <p:spPr>
            <a:xfrm>
              <a:off x="2966230" y="2823143"/>
              <a:ext cx="627712" cy="601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임기</a:t>
              </a:r>
              <a:endPara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9782DA-3E49-4DAE-9034-D5692849686E}"/>
                </a:ext>
              </a:extLst>
            </p:cNvPr>
            <p:cNvSpPr txBox="1"/>
            <p:nvPr/>
          </p:nvSpPr>
          <p:spPr>
            <a:xfrm>
              <a:off x="2183969" y="3545193"/>
              <a:ext cx="2156098" cy="156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4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년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(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해산 시</a:t>
              </a:r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,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 임기 중에도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지위를 잃음</a:t>
              </a:r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)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75E108-6004-4086-A28A-A6A9CA33D37D}"/>
                </a:ext>
              </a:extLst>
            </p:cNvPr>
            <p:cNvSpPr txBox="1"/>
            <p:nvPr/>
          </p:nvSpPr>
          <p:spPr>
            <a:xfrm>
              <a:off x="2502669" y="3410339"/>
              <a:ext cx="156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…………………………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C2C35D-6630-4D81-B912-08097FEFBFC8}"/>
                </a:ext>
              </a:extLst>
            </p:cNvPr>
            <p:cNvSpPr/>
            <p:nvPr/>
          </p:nvSpPr>
          <p:spPr>
            <a:xfrm>
              <a:off x="5119440" y="2547257"/>
              <a:ext cx="2183364" cy="2547918"/>
            </a:xfrm>
            <a:prstGeom prst="rect">
              <a:avLst/>
            </a:prstGeom>
            <a:solidFill>
              <a:srgbClr val="64DECF">
                <a:alpha val="22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96012F4-6AF8-4F27-AC0B-9C7C18A2AD51}"/>
                </a:ext>
              </a:extLst>
            </p:cNvPr>
            <p:cNvSpPr/>
            <p:nvPr/>
          </p:nvSpPr>
          <p:spPr>
            <a:xfrm>
              <a:off x="4982590" y="2425628"/>
              <a:ext cx="2183364" cy="2547918"/>
            </a:xfrm>
            <a:prstGeom prst="rect">
              <a:avLst/>
            </a:prstGeom>
            <a:solidFill>
              <a:srgbClr val="64DECF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5F91A1-7D3C-480F-878F-D056D8636765}"/>
                </a:ext>
              </a:extLst>
            </p:cNvPr>
            <p:cNvSpPr txBox="1"/>
            <p:nvPr/>
          </p:nvSpPr>
          <p:spPr>
            <a:xfrm>
              <a:off x="5640290" y="2806835"/>
              <a:ext cx="867960" cy="601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선거권</a:t>
              </a:r>
              <a:endPara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8EC5E4-D569-4D85-ADEB-769A0EBDAB4A}"/>
                </a:ext>
              </a:extLst>
            </p:cNvPr>
            <p:cNvSpPr txBox="1"/>
            <p:nvPr/>
          </p:nvSpPr>
          <p:spPr>
            <a:xfrm>
              <a:off x="5394434" y="3855396"/>
              <a:ext cx="1359668" cy="76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18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세 이상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711267-D454-42B9-9EF1-AC8E108A8BA7}"/>
                </a:ext>
              </a:extLst>
            </p:cNvPr>
            <p:cNvSpPr txBox="1"/>
            <p:nvPr/>
          </p:nvSpPr>
          <p:spPr>
            <a:xfrm>
              <a:off x="5292644" y="3410339"/>
              <a:ext cx="156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…………………………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B9C6368-1582-498C-959E-10C147900D83}"/>
                </a:ext>
              </a:extLst>
            </p:cNvPr>
            <p:cNvSpPr/>
            <p:nvPr/>
          </p:nvSpPr>
          <p:spPr>
            <a:xfrm>
              <a:off x="8046265" y="2547257"/>
              <a:ext cx="2183364" cy="2547918"/>
            </a:xfrm>
            <a:prstGeom prst="rect">
              <a:avLst/>
            </a:prstGeom>
            <a:solidFill>
              <a:srgbClr val="64DECF">
                <a:alpha val="22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9EB9A5E4-16E0-446A-8EE9-8AE3B0A390DB}"/>
                </a:ext>
              </a:extLst>
            </p:cNvPr>
            <p:cNvSpPr/>
            <p:nvPr/>
          </p:nvSpPr>
          <p:spPr>
            <a:xfrm>
              <a:off x="7909415" y="2425628"/>
              <a:ext cx="2183364" cy="2547918"/>
            </a:xfrm>
            <a:prstGeom prst="rect">
              <a:avLst/>
            </a:prstGeom>
            <a:solidFill>
              <a:srgbClr val="64DECF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9C77A0-C9D0-414A-83CA-76E402DE6F5A}"/>
                </a:ext>
              </a:extLst>
            </p:cNvPr>
            <p:cNvSpPr txBox="1"/>
            <p:nvPr/>
          </p:nvSpPr>
          <p:spPr>
            <a:xfrm>
              <a:off x="8446993" y="2806835"/>
              <a:ext cx="1108207" cy="601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피선거권</a:t>
              </a:r>
              <a:endPara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CB9E77-94C9-4323-BA99-2178FC39810A}"/>
                </a:ext>
              </a:extLst>
            </p:cNvPr>
            <p:cNvSpPr txBox="1"/>
            <p:nvPr/>
          </p:nvSpPr>
          <p:spPr>
            <a:xfrm>
              <a:off x="8150539" y="3872170"/>
              <a:ext cx="1701107" cy="52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만 </a:t>
              </a:r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25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세 이상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C0595E-3EBF-4DF0-A758-3411F8A176A9}"/>
                </a:ext>
              </a:extLst>
            </p:cNvPr>
            <p:cNvSpPr txBox="1"/>
            <p:nvPr/>
          </p:nvSpPr>
          <p:spPr>
            <a:xfrm>
              <a:off x="8219469" y="3410339"/>
              <a:ext cx="156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…………………………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97AC72D-9830-49A8-AAAF-CB52B370C5D1}"/>
              </a:ext>
            </a:extLst>
          </p:cNvPr>
          <p:cNvGrpSpPr/>
          <p:nvPr/>
        </p:nvGrpSpPr>
        <p:grpSpPr>
          <a:xfrm>
            <a:off x="4105426" y="188165"/>
            <a:ext cx="4074453" cy="830997"/>
            <a:chOff x="3819245" y="188165"/>
            <a:chExt cx="4074453" cy="830997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B5F175E9-017B-485C-A54C-015036C57054}"/>
                </a:ext>
              </a:extLst>
            </p:cNvPr>
            <p:cNvSpPr/>
            <p:nvPr/>
          </p:nvSpPr>
          <p:spPr>
            <a:xfrm>
              <a:off x="4696408" y="226125"/>
              <a:ext cx="31972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일본의 국회의원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B7AD30-9409-41EA-AB92-E1938C4C9875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32A756F-929C-4C08-933C-9DB646DFCE6D}"/>
              </a:ext>
            </a:extLst>
          </p:cNvPr>
          <p:cNvSpPr/>
          <p:nvPr/>
        </p:nvSpPr>
        <p:spPr>
          <a:xfrm>
            <a:off x="5327981" y="1400466"/>
            <a:ext cx="1536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&lt;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중의원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&gt;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50505D0F-5F4C-440F-813C-A39331F1A1E0}"/>
              </a:ext>
            </a:extLst>
          </p:cNvPr>
          <p:cNvGrpSpPr/>
          <p:nvPr/>
        </p:nvGrpSpPr>
        <p:grpSpPr>
          <a:xfrm>
            <a:off x="926461" y="4321004"/>
            <a:ext cx="10081549" cy="2095913"/>
            <a:chOff x="2192615" y="2425628"/>
            <a:chExt cx="8037014" cy="2669547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7AAF14B-5124-459C-BC90-53B248873C93}"/>
                </a:ext>
              </a:extLst>
            </p:cNvPr>
            <p:cNvSpPr/>
            <p:nvPr/>
          </p:nvSpPr>
          <p:spPr>
            <a:xfrm>
              <a:off x="2329465" y="2547257"/>
              <a:ext cx="2183364" cy="2547918"/>
            </a:xfrm>
            <a:prstGeom prst="rect">
              <a:avLst/>
            </a:prstGeom>
            <a:solidFill>
              <a:srgbClr val="64DECF">
                <a:alpha val="22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0C2DDA4B-9528-4701-AC8A-7979F0B29289}"/>
                </a:ext>
              </a:extLst>
            </p:cNvPr>
            <p:cNvSpPr/>
            <p:nvPr/>
          </p:nvSpPr>
          <p:spPr>
            <a:xfrm>
              <a:off x="2192615" y="2425628"/>
              <a:ext cx="2183364" cy="2547918"/>
            </a:xfrm>
            <a:prstGeom prst="rect">
              <a:avLst/>
            </a:prstGeom>
            <a:solidFill>
              <a:srgbClr val="64DECF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580FE1-B077-4155-B7F5-0DD907D455E4}"/>
                </a:ext>
              </a:extLst>
            </p:cNvPr>
            <p:cNvSpPr txBox="1"/>
            <p:nvPr/>
          </p:nvSpPr>
          <p:spPr>
            <a:xfrm>
              <a:off x="2632314" y="2824421"/>
              <a:ext cx="1295544" cy="58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의원 정수</a:t>
              </a:r>
              <a:endPara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331215-6E4D-442E-A2EF-7A98E633219F}"/>
                </a:ext>
              </a:extLst>
            </p:cNvPr>
            <p:cNvSpPr txBox="1"/>
            <p:nvPr/>
          </p:nvSpPr>
          <p:spPr>
            <a:xfrm>
              <a:off x="2263622" y="3657477"/>
              <a:ext cx="2032928" cy="91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0" i="0" dirty="0">
                  <a:solidFill>
                    <a:schemeClr val="bg1"/>
                  </a:solidFill>
                  <a:effectLst/>
                  <a:latin typeface="Malgun Gothic" panose="020B0503020000020004" pitchFamily="50" charset="-127"/>
                  <a:ea typeface="Malgun Gothic" panose="020B0503020000020004" pitchFamily="50" charset="-127"/>
                </a:rPr>
                <a:t>小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선거구 </a:t>
              </a:r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289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명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비례대표 </a:t>
              </a:r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176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명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8004F8-78AF-44F1-89B3-BD2BCAA33047}"/>
                </a:ext>
              </a:extLst>
            </p:cNvPr>
            <p:cNvSpPr txBox="1"/>
            <p:nvPr/>
          </p:nvSpPr>
          <p:spPr>
            <a:xfrm>
              <a:off x="2502669" y="3410339"/>
              <a:ext cx="156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…………………………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6751BC61-FC9B-4B2B-A410-D4A2404E038C}"/>
                </a:ext>
              </a:extLst>
            </p:cNvPr>
            <p:cNvSpPr/>
            <p:nvPr/>
          </p:nvSpPr>
          <p:spPr>
            <a:xfrm>
              <a:off x="5119440" y="2547257"/>
              <a:ext cx="2183364" cy="2547918"/>
            </a:xfrm>
            <a:prstGeom prst="rect">
              <a:avLst/>
            </a:prstGeom>
            <a:solidFill>
              <a:srgbClr val="64DECF">
                <a:alpha val="22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C5B629D9-D8DD-4A73-A947-68C049A399DC}"/>
                </a:ext>
              </a:extLst>
            </p:cNvPr>
            <p:cNvSpPr/>
            <p:nvPr/>
          </p:nvSpPr>
          <p:spPr>
            <a:xfrm>
              <a:off x="4982590" y="2425628"/>
              <a:ext cx="2183364" cy="2547918"/>
            </a:xfrm>
            <a:prstGeom prst="rect">
              <a:avLst/>
            </a:prstGeom>
            <a:solidFill>
              <a:srgbClr val="64DECF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F8FAAE-3ED6-49F0-ADC7-9554926D4EA3}"/>
                </a:ext>
              </a:extLst>
            </p:cNvPr>
            <p:cNvSpPr txBox="1"/>
            <p:nvPr/>
          </p:nvSpPr>
          <p:spPr>
            <a:xfrm>
              <a:off x="5520166" y="2806835"/>
              <a:ext cx="1108207" cy="588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소선거구</a:t>
              </a:r>
              <a:endPara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418D8A-D9BD-4778-BECC-04CCE12745D2}"/>
                </a:ext>
              </a:extLst>
            </p:cNvPr>
            <p:cNvSpPr txBox="1"/>
            <p:nvPr/>
          </p:nvSpPr>
          <p:spPr>
            <a:xfrm>
              <a:off x="5981905" y="3736844"/>
              <a:ext cx="184731" cy="359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E3FDAD-C32E-4B14-B0F5-FD8C9772A7E7}"/>
                </a:ext>
              </a:extLst>
            </p:cNvPr>
            <p:cNvSpPr txBox="1"/>
            <p:nvPr/>
          </p:nvSpPr>
          <p:spPr>
            <a:xfrm>
              <a:off x="5292644" y="3410339"/>
              <a:ext cx="1563248" cy="598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…………………………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C5A90F72-E1CB-4525-9734-699F9BB52B3D}"/>
                </a:ext>
              </a:extLst>
            </p:cNvPr>
            <p:cNvSpPr/>
            <p:nvPr/>
          </p:nvSpPr>
          <p:spPr>
            <a:xfrm>
              <a:off x="8046265" y="2547257"/>
              <a:ext cx="2183364" cy="2547918"/>
            </a:xfrm>
            <a:prstGeom prst="rect">
              <a:avLst/>
            </a:prstGeom>
            <a:solidFill>
              <a:srgbClr val="64DECF">
                <a:alpha val="22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5919890-42D8-4C19-B1CE-528AFDDF83D3}"/>
                </a:ext>
              </a:extLst>
            </p:cNvPr>
            <p:cNvSpPr/>
            <p:nvPr/>
          </p:nvSpPr>
          <p:spPr>
            <a:xfrm>
              <a:off x="7909414" y="2425628"/>
              <a:ext cx="2183364" cy="2547918"/>
            </a:xfrm>
            <a:prstGeom prst="rect">
              <a:avLst/>
            </a:prstGeom>
            <a:solidFill>
              <a:srgbClr val="64DECF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BFCEA7-160B-4235-89E1-C29FD3315598}"/>
                </a:ext>
              </a:extLst>
            </p:cNvPr>
            <p:cNvSpPr txBox="1"/>
            <p:nvPr/>
          </p:nvSpPr>
          <p:spPr>
            <a:xfrm>
              <a:off x="8446992" y="2806835"/>
              <a:ext cx="1108207" cy="588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해산제도</a:t>
              </a:r>
              <a:endPara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FC2CEA-2A7D-45CA-8B30-764DFE2E18AA}"/>
                </a:ext>
              </a:extLst>
            </p:cNvPr>
            <p:cNvSpPr txBox="1"/>
            <p:nvPr/>
          </p:nvSpPr>
          <p:spPr>
            <a:xfrm>
              <a:off x="8723020" y="3861629"/>
              <a:ext cx="556148" cy="50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있음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59DC001-D019-45C6-8A37-158FA70DC342}"/>
                </a:ext>
              </a:extLst>
            </p:cNvPr>
            <p:cNvSpPr txBox="1"/>
            <p:nvPr/>
          </p:nvSpPr>
          <p:spPr>
            <a:xfrm>
              <a:off x="8219469" y="3410339"/>
              <a:ext cx="156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…………………………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FB52BE3-D871-4170-BCD1-2A9B19734E9A}"/>
              </a:ext>
            </a:extLst>
          </p:cNvPr>
          <p:cNvSpPr txBox="1"/>
          <p:nvPr/>
        </p:nvSpPr>
        <p:spPr>
          <a:xfrm>
            <a:off x="4448840" y="5276668"/>
            <a:ext cx="2761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0" i="0" dirty="0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小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선거구 전국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289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구</a:t>
            </a:r>
            <a:endParaRPr lang="en-US" altLang="ko-KR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비례대표 전국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11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개구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063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AC7B7DB-B3D3-41D3-95D5-2DBDBBFED3F5}"/>
              </a:ext>
            </a:extLst>
          </p:cNvPr>
          <p:cNvGrpSpPr/>
          <p:nvPr/>
        </p:nvGrpSpPr>
        <p:grpSpPr>
          <a:xfrm>
            <a:off x="949124" y="2113926"/>
            <a:ext cx="10081549" cy="2048622"/>
            <a:chOff x="2192615" y="2425628"/>
            <a:chExt cx="8037014" cy="2669547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A5705AF-7E3F-4EE1-AAFA-DF5991A0C3EC}"/>
                </a:ext>
              </a:extLst>
            </p:cNvPr>
            <p:cNvSpPr/>
            <p:nvPr/>
          </p:nvSpPr>
          <p:spPr>
            <a:xfrm>
              <a:off x="2329465" y="2547257"/>
              <a:ext cx="2183364" cy="2547918"/>
            </a:xfrm>
            <a:prstGeom prst="rect">
              <a:avLst/>
            </a:prstGeom>
            <a:solidFill>
              <a:srgbClr val="64DECF">
                <a:alpha val="22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F7374D96-F450-468F-BCE5-3F1C4AC6DE17}"/>
                </a:ext>
              </a:extLst>
            </p:cNvPr>
            <p:cNvSpPr/>
            <p:nvPr/>
          </p:nvSpPr>
          <p:spPr>
            <a:xfrm>
              <a:off x="2192615" y="2425628"/>
              <a:ext cx="2183364" cy="2547918"/>
            </a:xfrm>
            <a:prstGeom prst="rect">
              <a:avLst/>
            </a:prstGeom>
            <a:solidFill>
              <a:srgbClr val="64DECF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293CCF-BB27-4D66-8E3F-A31FBB67941D}"/>
                </a:ext>
              </a:extLst>
            </p:cNvPr>
            <p:cNvSpPr txBox="1"/>
            <p:nvPr/>
          </p:nvSpPr>
          <p:spPr>
            <a:xfrm>
              <a:off x="2966230" y="2823143"/>
              <a:ext cx="627712" cy="601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임기</a:t>
              </a:r>
              <a:endPara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9782DA-3E49-4DAE-9034-D5692849686E}"/>
                </a:ext>
              </a:extLst>
            </p:cNvPr>
            <p:cNvSpPr txBox="1"/>
            <p:nvPr/>
          </p:nvSpPr>
          <p:spPr>
            <a:xfrm>
              <a:off x="2265933" y="3802759"/>
              <a:ext cx="2028306" cy="1163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6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년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(3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년마다 반수 개선</a:t>
              </a:r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)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75E108-6004-4086-A28A-A6A9CA33D37D}"/>
                </a:ext>
              </a:extLst>
            </p:cNvPr>
            <p:cNvSpPr txBox="1"/>
            <p:nvPr/>
          </p:nvSpPr>
          <p:spPr>
            <a:xfrm>
              <a:off x="2502669" y="3410339"/>
              <a:ext cx="156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…………………………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C2C35D-6630-4D81-B912-08097FEFBFC8}"/>
                </a:ext>
              </a:extLst>
            </p:cNvPr>
            <p:cNvSpPr/>
            <p:nvPr/>
          </p:nvSpPr>
          <p:spPr>
            <a:xfrm>
              <a:off x="5119440" y="2547257"/>
              <a:ext cx="2183364" cy="2547918"/>
            </a:xfrm>
            <a:prstGeom prst="rect">
              <a:avLst/>
            </a:prstGeom>
            <a:solidFill>
              <a:srgbClr val="64DECF">
                <a:alpha val="22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96012F4-6AF8-4F27-AC0B-9C7C18A2AD51}"/>
                </a:ext>
              </a:extLst>
            </p:cNvPr>
            <p:cNvSpPr/>
            <p:nvPr/>
          </p:nvSpPr>
          <p:spPr>
            <a:xfrm>
              <a:off x="4982590" y="2425628"/>
              <a:ext cx="2183364" cy="2547918"/>
            </a:xfrm>
            <a:prstGeom prst="rect">
              <a:avLst/>
            </a:prstGeom>
            <a:solidFill>
              <a:srgbClr val="64DECF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5F91A1-7D3C-480F-878F-D056D8636765}"/>
                </a:ext>
              </a:extLst>
            </p:cNvPr>
            <p:cNvSpPr txBox="1"/>
            <p:nvPr/>
          </p:nvSpPr>
          <p:spPr>
            <a:xfrm>
              <a:off x="5640290" y="2806835"/>
              <a:ext cx="867960" cy="601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선거권</a:t>
              </a:r>
              <a:endPara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8EC5E4-D569-4D85-ADEB-769A0EBDAB4A}"/>
                </a:ext>
              </a:extLst>
            </p:cNvPr>
            <p:cNvSpPr txBox="1"/>
            <p:nvPr/>
          </p:nvSpPr>
          <p:spPr>
            <a:xfrm>
              <a:off x="5394434" y="3855396"/>
              <a:ext cx="1359668" cy="762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18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세 이상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711267-D454-42B9-9EF1-AC8E108A8BA7}"/>
                </a:ext>
              </a:extLst>
            </p:cNvPr>
            <p:cNvSpPr txBox="1"/>
            <p:nvPr/>
          </p:nvSpPr>
          <p:spPr>
            <a:xfrm>
              <a:off x="5292644" y="3410339"/>
              <a:ext cx="156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…………………………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B9C6368-1582-498C-959E-10C147900D83}"/>
                </a:ext>
              </a:extLst>
            </p:cNvPr>
            <p:cNvSpPr/>
            <p:nvPr/>
          </p:nvSpPr>
          <p:spPr>
            <a:xfrm>
              <a:off x="8046265" y="2547257"/>
              <a:ext cx="2183364" cy="2547918"/>
            </a:xfrm>
            <a:prstGeom prst="rect">
              <a:avLst/>
            </a:prstGeom>
            <a:solidFill>
              <a:srgbClr val="64DECF">
                <a:alpha val="22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9EB9A5E4-16E0-446A-8EE9-8AE3B0A390DB}"/>
                </a:ext>
              </a:extLst>
            </p:cNvPr>
            <p:cNvSpPr/>
            <p:nvPr/>
          </p:nvSpPr>
          <p:spPr>
            <a:xfrm>
              <a:off x="7909415" y="2425628"/>
              <a:ext cx="2183364" cy="2547918"/>
            </a:xfrm>
            <a:prstGeom prst="rect">
              <a:avLst/>
            </a:prstGeom>
            <a:solidFill>
              <a:srgbClr val="64DECF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9C77A0-C9D0-414A-83CA-76E402DE6F5A}"/>
                </a:ext>
              </a:extLst>
            </p:cNvPr>
            <p:cNvSpPr txBox="1"/>
            <p:nvPr/>
          </p:nvSpPr>
          <p:spPr>
            <a:xfrm>
              <a:off x="8446993" y="2806835"/>
              <a:ext cx="1108207" cy="601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피선거권</a:t>
              </a:r>
              <a:endPara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CB9E77-94C9-4323-BA99-2178FC39810A}"/>
                </a:ext>
              </a:extLst>
            </p:cNvPr>
            <p:cNvSpPr txBox="1"/>
            <p:nvPr/>
          </p:nvSpPr>
          <p:spPr>
            <a:xfrm>
              <a:off x="8323030" y="3872170"/>
              <a:ext cx="1356124" cy="52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만 </a:t>
              </a:r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30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세 이상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C0595E-3EBF-4DF0-A758-3411F8A176A9}"/>
                </a:ext>
              </a:extLst>
            </p:cNvPr>
            <p:cNvSpPr txBox="1"/>
            <p:nvPr/>
          </p:nvSpPr>
          <p:spPr>
            <a:xfrm>
              <a:off x="8219469" y="3410339"/>
              <a:ext cx="156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…………………………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97AC72D-9830-49A8-AAAF-CB52B370C5D1}"/>
              </a:ext>
            </a:extLst>
          </p:cNvPr>
          <p:cNvGrpSpPr/>
          <p:nvPr/>
        </p:nvGrpSpPr>
        <p:grpSpPr>
          <a:xfrm>
            <a:off x="4105426" y="188165"/>
            <a:ext cx="4074453" cy="830997"/>
            <a:chOff x="3819245" y="188165"/>
            <a:chExt cx="4074453" cy="830997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B5F175E9-017B-485C-A54C-015036C57054}"/>
                </a:ext>
              </a:extLst>
            </p:cNvPr>
            <p:cNvSpPr/>
            <p:nvPr/>
          </p:nvSpPr>
          <p:spPr>
            <a:xfrm>
              <a:off x="4696408" y="226125"/>
              <a:ext cx="31972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일본의 국회의원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B7AD30-9409-41EA-AB92-E1938C4C9875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32A756F-929C-4C08-933C-9DB646DFCE6D}"/>
              </a:ext>
            </a:extLst>
          </p:cNvPr>
          <p:cNvSpPr/>
          <p:nvPr/>
        </p:nvSpPr>
        <p:spPr>
          <a:xfrm>
            <a:off x="5327981" y="1400466"/>
            <a:ext cx="1536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&lt;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참의원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&gt;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50505D0F-5F4C-440F-813C-A39331F1A1E0}"/>
              </a:ext>
            </a:extLst>
          </p:cNvPr>
          <p:cNvGrpSpPr/>
          <p:nvPr/>
        </p:nvGrpSpPr>
        <p:grpSpPr>
          <a:xfrm>
            <a:off x="926461" y="4321004"/>
            <a:ext cx="10081549" cy="2095913"/>
            <a:chOff x="2192615" y="2425628"/>
            <a:chExt cx="8037014" cy="2669547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7AAF14B-5124-459C-BC90-53B248873C93}"/>
                </a:ext>
              </a:extLst>
            </p:cNvPr>
            <p:cNvSpPr/>
            <p:nvPr/>
          </p:nvSpPr>
          <p:spPr>
            <a:xfrm>
              <a:off x="2329465" y="2547257"/>
              <a:ext cx="2183364" cy="2547918"/>
            </a:xfrm>
            <a:prstGeom prst="rect">
              <a:avLst/>
            </a:prstGeom>
            <a:solidFill>
              <a:srgbClr val="64DECF">
                <a:alpha val="22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0C2DDA4B-9528-4701-AC8A-7979F0B29289}"/>
                </a:ext>
              </a:extLst>
            </p:cNvPr>
            <p:cNvSpPr/>
            <p:nvPr/>
          </p:nvSpPr>
          <p:spPr>
            <a:xfrm>
              <a:off x="2192615" y="2425628"/>
              <a:ext cx="2183364" cy="2547918"/>
            </a:xfrm>
            <a:prstGeom prst="rect">
              <a:avLst/>
            </a:prstGeom>
            <a:solidFill>
              <a:srgbClr val="64DECF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580FE1-B077-4155-B7F5-0DD907D455E4}"/>
                </a:ext>
              </a:extLst>
            </p:cNvPr>
            <p:cNvSpPr txBox="1"/>
            <p:nvPr/>
          </p:nvSpPr>
          <p:spPr>
            <a:xfrm>
              <a:off x="2632314" y="2824421"/>
              <a:ext cx="1295544" cy="58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의원 정수</a:t>
              </a:r>
              <a:endPara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331215-6E4D-442E-A2EF-7A98E633219F}"/>
                </a:ext>
              </a:extLst>
            </p:cNvPr>
            <p:cNvSpPr txBox="1"/>
            <p:nvPr/>
          </p:nvSpPr>
          <p:spPr>
            <a:xfrm>
              <a:off x="2533656" y="3657476"/>
              <a:ext cx="1492860" cy="901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선거구 </a:t>
              </a:r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147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명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비례대표 </a:t>
              </a:r>
              <a:r>
                <a:rPr lang="en-US" altLang="ko-KR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98</a:t>
              </a:r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명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8004F8-78AF-44F1-89B3-BD2BCAA33047}"/>
                </a:ext>
              </a:extLst>
            </p:cNvPr>
            <p:cNvSpPr txBox="1"/>
            <p:nvPr/>
          </p:nvSpPr>
          <p:spPr>
            <a:xfrm>
              <a:off x="2502669" y="3410339"/>
              <a:ext cx="156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…………………………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6751BC61-FC9B-4B2B-A410-D4A2404E038C}"/>
                </a:ext>
              </a:extLst>
            </p:cNvPr>
            <p:cNvSpPr/>
            <p:nvPr/>
          </p:nvSpPr>
          <p:spPr>
            <a:xfrm>
              <a:off x="5119440" y="2547257"/>
              <a:ext cx="2183364" cy="2547918"/>
            </a:xfrm>
            <a:prstGeom prst="rect">
              <a:avLst/>
            </a:prstGeom>
            <a:solidFill>
              <a:srgbClr val="64DECF">
                <a:alpha val="22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C5B629D9-D8DD-4A73-A947-68C049A399DC}"/>
                </a:ext>
              </a:extLst>
            </p:cNvPr>
            <p:cNvSpPr/>
            <p:nvPr/>
          </p:nvSpPr>
          <p:spPr>
            <a:xfrm>
              <a:off x="4982590" y="2425628"/>
              <a:ext cx="2183364" cy="2547918"/>
            </a:xfrm>
            <a:prstGeom prst="rect">
              <a:avLst/>
            </a:prstGeom>
            <a:solidFill>
              <a:srgbClr val="64DECF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F8FAAE-3ED6-49F0-ADC7-9554926D4EA3}"/>
                </a:ext>
              </a:extLst>
            </p:cNvPr>
            <p:cNvSpPr txBox="1"/>
            <p:nvPr/>
          </p:nvSpPr>
          <p:spPr>
            <a:xfrm>
              <a:off x="5520166" y="2806835"/>
              <a:ext cx="1108207" cy="588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소선거구</a:t>
              </a:r>
              <a:endPara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418D8A-D9BD-4778-BECC-04CCE12745D2}"/>
                </a:ext>
              </a:extLst>
            </p:cNvPr>
            <p:cNvSpPr txBox="1"/>
            <p:nvPr/>
          </p:nvSpPr>
          <p:spPr>
            <a:xfrm>
              <a:off x="5981905" y="3736844"/>
              <a:ext cx="184731" cy="359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E3FDAD-C32E-4B14-B0F5-FD8C9772A7E7}"/>
                </a:ext>
              </a:extLst>
            </p:cNvPr>
            <p:cNvSpPr txBox="1"/>
            <p:nvPr/>
          </p:nvSpPr>
          <p:spPr>
            <a:xfrm>
              <a:off x="5292644" y="3410339"/>
              <a:ext cx="1563248" cy="598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…………………………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C5A90F72-E1CB-4525-9734-699F9BB52B3D}"/>
                </a:ext>
              </a:extLst>
            </p:cNvPr>
            <p:cNvSpPr/>
            <p:nvPr/>
          </p:nvSpPr>
          <p:spPr>
            <a:xfrm>
              <a:off x="8046265" y="2547257"/>
              <a:ext cx="2183364" cy="2547918"/>
            </a:xfrm>
            <a:prstGeom prst="rect">
              <a:avLst/>
            </a:prstGeom>
            <a:solidFill>
              <a:srgbClr val="64DECF">
                <a:alpha val="22000"/>
              </a:srgb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5919890-42D8-4C19-B1CE-528AFDDF83D3}"/>
                </a:ext>
              </a:extLst>
            </p:cNvPr>
            <p:cNvSpPr/>
            <p:nvPr/>
          </p:nvSpPr>
          <p:spPr>
            <a:xfrm>
              <a:off x="7909414" y="2425628"/>
              <a:ext cx="2183364" cy="2547918"/>
            </a:xfrm>
            <a:prstGeom prst="rect">
              <a:avLst/>
            </a:prstGeom>
            <a:solidFill>
              <a:srgbClr val="64DECF"/>
            </a:solidFill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BFCEA7-160B-4235-89E1-C29FD3315598}"/>
                </a:ext>
              </a:extLst>
            </p:cNvPr>
            <p:cNvSpPr txBox="1"/>
            <p:nvPr/>
          </p:nvSpPr>
          <p:spPr>
            <a:xfrm>
              <a:off x="8446992" y="2806835"/>
              <a:ext cx="1108207" cy="588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해산제도</a:t>
              </a:r>
              <a:endPara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FC2CEA-2A7D-45CA-8B30-764DFE2E18AA}"/>
                </a:ext>
              </a:extLst>
            </p:cNvPr>
            <p:cNvSpPr txBox="1"/>
            <p:nvPr/>
          </p:nvSpPr>
          <p:spPr>
            <a:xfrm>
              <a:off x="8723019" y="3861629"/>
              <a:ext cx="556149" cy="50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없음</a:t>
              </a:r>
              <a:endPara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59DC001-D019-45C6-8A37-158FA70DC342}"/>
                </a:ext>
              </a:extLst>
            </p:cNvPr>
            <p:cNvSpPr txBox="1"/>
            <p:nvPr/>
          </p:nvSpPr>
          <p:spPr>
            <a:xfrm>
              <a:off x="8219469" y="3410339"/>
              <a:ext cx="156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…………………………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FB52BE3-D871-4170-BCD1-2A9B19734E9A}"/>
              </a:ext>
            </a:extLst>
          </p:cNvPr>
          <p:cNvSpPr txBox="1"/>
          <p:nvPr/>
        </p:nvSpPr>
        <p:spPr>
          <a:xfrm>
            <a:off x="4448840" y="5276668"/>
            <a:ext cx="2761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선거구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–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원칙 </a:t>
            </a:r>
            <a:r>
              <a:rPr lang="ko-KR" altLang="en-US" sz="20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도도부</a:t>
            </a:r>
            <a:endParaRPr lang="en-US" altLang="ko-KR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현 단위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45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구 </a:t>
            </a:r>
            <a:endParaRPr lang="en-US" altLang="ko-KR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비례대표 전국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1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구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971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3249330" y="188165"/>
            <a:ext cx="5693340" cy="830997"/>
            <a:chOff x="2963148" y="188165"/>
            <a:chExt cx="5693340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2963148" y="317665"/>
              <a:ext cx="56933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잠시 살펴보는 일본의 삼권분립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5122" name="Picture 2" descr="일본의 삼권 분립의 원리를 설명합니다.  국회 (입법권) 내각에 대해서는 총리 지명과 중의원에 의한 내각 불신임 결의안을 통해 억제력을 가지고 있습니다.  또한 법원에 판사를 파면시키는 것, 즉 재판관 탄핵 권한을 가진 형태로 억제력을 가지고 있습니다.  내각 (행정권)은 국회에 국회를 소집하거나 중의원을 해산 할 수 있습니다.  또한 법원에 대법원장의 지명이나 판사의 임명 할 권한을 가지고 있습니다.  법원 (관할)는 국회가 만든 법률이 헌법에 위반되지 않았는지 확인하는 위헌 법률 심사제를 가지고 있습니다.  내각에 대해서도 명령이나 처분 등의 위헌 심사권을 가지고 있으며, 행정 소송의 종심 재판을 할 수 있습니다.  또한 국민은 국회의원 선거에서 선택 내각에 대해 여론을 형성하고 법원에 대법원 판사의 국민 심사를 실시하여 세의 권력을 감시하고 있습니다.">
            <a:extLst>
              <a:ext uri="{FF2B5EF4-FFF2-40B4-BE49-F238E27FC236}">
                <a16:creationId xmlns:a16="http://schemas.microsoft.com/office/drawing/2014/main" id="{B52F0654-B1A1-4FDA-9335-6C8833050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26" y="1297641"/>
            <a:ext cx="8437944" cy="50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056137" y="188165"/>
            <a:ext cx="4079726" cy="830997"/>
            <a:chOff x="3769955" y="188165"/>
            <a:chExt cx="4079726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3769955" y="326664"/>
              <a:ext cx="40797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rPr>
                <a:t>일본의 입법 관련영상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244B29-6659-4BFE-9AA5-1C8155E331F2}"/>
              </a:ext>
            </a:extLst>
          </p:cNvPr>
          <p:cNvSpPr txBox="1"/>
          <p:nvPr/>
        </p:nvSpPr>
        <p:spPr>
          <a:xfrm>
            <a:off x="2547154" y="5838838"/>
            <a:ext cx="72312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/>
              <a:t>https://www.youtube.com/watch?v=2_OSmMiBYDE</a:t>
            </a:r>
          </a:p>
        </p:txBody>
      </p:sp>
      <p:pic>
        <p:nvPicPr>
          <p:cNvPr id="4" name="그림 3">
            <a:hlinkClick r:id="rId2"/>
            <a:extLst>
              <a:ext uri="{FF2B5EF4-FFF2-40B4-BE49-F238E27FC236}">
                <a16:creationId xmlns:a16="http://schemas.microsoft.com/office/drawing/2014/main" id="{CBEDB2A5-DF0E-422D-B4F6-EF034FC02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59" y="1454964"/>
            <a:ext cx="9269874" cy="39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648</Words>
  <Application>Microsoft Office PowerPoint</Application>
  <PresentationFormat>와이드스크린</PresentationFormat>
  <Paragraphs>197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함초롬바탕</vt:lpstr>
      <vt:lpstr>HY견고딕</vt:lpstr>
      <vt:lpstr>KoPubWorld돋움체 Light</vt:lpstr>
      <vt:lpstr>맑은 고딕</vt:lpstr>
      <vt:lpstr>Arial</vt:lpstr>
      <vt:lpstr>KoPubWorld돋움체 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 유진</dc:creator>
  <cp:lastModifiedBy>주 수영</cp:lastModifiedBy>
  <cp:revision>15</cp:revision>
  <dcterms:created xsi:type="dcterms:W3CDTF">2020-01-03T14:16:53Z</dcterms:created>
  <dcterms:modified xsi:type="dcterms:W3CDTF">2021-10-10T12:49:22Z</dcterms:modified>
</cp:coreProperties>
</file>