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8288000" cy="10287000"/>
  <p:notesSz cx="6858000" cy="9144000"/>
  <p:embeddedFontLst>
    <p:embeddedFont>
      <p:font typeface="Pretendard Light" panose="020B0600000101010101" charset="-127"/>
      <p:regular r:id="rId52"/>
    </p:embeddedFont>
    <p:embeddedFont>
      <p:font typeface="Pretendard Medium" panose="020B0600000101010101" charset="-127"/>
      <p:bold r:id="rId53"/>
    </p:embeddedFont>
    <p:embeddedFont>
      <p:font typeface="Pretendard Regular" panose="020B0600000101010101" charset="-127"/>
      <p:regular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5.png"/><Relationship Id="rId5" Type="http://schemas.openxmlformats.org/officeDocument/2006/relationships/image" Target="../media/image12.png"/><Relationship Id="rId10" Type="http://schemas.openxmlformats.org/officeDocument/2006/relationships/image" Target="../media/image34.png"/><Relationship Id="rId4" Type="http://schemas.openxmlformats.org/officeDocument/2006/relationships/image" Target="../media/image11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0.png"/><Relationship Id="rId5" Type="http://schemas.openxmlformats.org/officeDocument/2006/relationships/image" Target="../media/image12.png"/><Relationship Id="rId10" Type="http://schemas.openxmlformats.org/officeDocument/2006/relationships/image" Target="../media/image39.png"/><Relationship Id="rId4" Type="http://schemas.openxmlformats.org/officeDocument/2006/relationships/image" Target="../media/image11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2.png"/><Relationship Id="rId4" Type="http://schemas.openxmlformats.org/officeDocument/2006/relationships/image" Target="../media/image11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7.png"/><Relationship Id="rId4" Type="http://schemas.openxmlformats.org/officeDocument/2006/relationships/image" Target="../media/image1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49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52.png"/><Relationship Id="rId4" Type="http://schemas.openxmlformats.org/officeDocument/2006/relationships/image" Target="../media/image11.pn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35.png"/><Relationship Id="rId4" Type="http://schemas.openxmlformats.org/officeDocument/2006/relationships/image" Target="../media/image11.png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55.png"/><Relationship Id="rId4" Type="http://schemas.openxmlformats.org/officeDocument/2006/relationships/image" Target="../media/image11.png"/><Relationship Id="rId9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60.png"/><Relationship Id="rId4" Type="http://schemas.openxmlformats.org/officeDocument/2006/relationships/image" Target="../media/image11.png"/><Relationship Id="rId9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65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68.png"/><Relationship Id="rId4" Type="http://schemas.openxmlformats.org/officeDocument/2006/relationships/image" Target="../media/image11.png"/><Relationship Id="rId9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55.png"/><Relationship Id="rId4" Type="http://schemas.openxmlformats.org/officeDocument/2006/relationships/image" Target="../media/image11.png"/><Relationship Id="rId9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4qYDemRuco?feature=oembed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79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8.png"/><Relationship Id="rId5" Type="http://schemas.openxmlformats.org/officeDocument/2006/relationships/image" Target="../media/image12.png"/><Relationship Id="rId10" Type="http://schemas.openxmlformats.org/officeDocument/2006/relationships/image" Target="../media/image82.png"/><Relationship Id="rId4" Type="http://schemas.openxmlformats.org/officeDocument/2006/relationships/image" Target="../media/image11.png"/><Relationship Id="rId9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42300" y="368300"/>
            <a:ext cx="1803400" cy="16713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318500" y="-6654800"/>
            <a:ext cx="1651000" cy="16294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56300" y="-4013200"/>
            <a:ext cx="6362700" cy="16725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56300" y="-3886200"/>
            <a:ext cx="6362700" cy="16725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956300" y="-3771900"/>
            <a:ext cx="6362700" cy="167259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80000" y="3898900"/>
            <a:ext cx="8115300" cy="1511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88810"/>
              </a:lnSpc>
            </a:pPr>
            <a:r>
              <a:rPr lang="ko-KR" sz="8500" b="0" i="0" u="none" strike="noStrike" spc="-3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8500" b="0" i="0" u="none" strike="noStrike" spc="-3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8500" b="0" i="0" u="none" strike="noStrike" spc="-3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04000" y="5842000"/>
            <a:ext cx="5067300" cy="495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800" b="0" i="0" u="none" strike="noStrike">
                <a:solidFill>
                  <a:srgbClr val="747EA7"/>
                </a:solidFill>
                <a:latin typeface="Pretendard Light"/>
              </a:rPr>
              <a:t>22371114 </a:t>
            </a:r>
            <a:r>
              <a:rPr lang="ko-KR" sz="2800" b="0" i="0" u="none" strike="noStrike">
                <a:solidFill>
                  <a:srgbClr val="747EA7"/>
                </a:solidFill>
                <a:ea typeface="Pretendard Light"/>
              </a:rPr>
              <a:t>최은서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22225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24130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8200" y="3759200"/>
            <a:ext cx="7048500" cy="49911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5146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식사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식사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827500" y="8978900"/>
            <a:ext cx="3556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10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58900" y="4368800"/>
            <a:ext cx="7810500" cy="184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초대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받은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가정에서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식사를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핸드폰을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만지거나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너무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편한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자세로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앉아있는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것은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 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무례하다는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인상을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있음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31750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33655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1100" y="43053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1100" y="60706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1100" y="87249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09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4100" y="4305300"/>
            <a:ext cx="6997700" cy="47371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514600" y="1447800"/>
            <a:ext cx="81153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식사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4648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식사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357600" y="9042400"/>
            <a:ext cx="8382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11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58900" y="3594100"/>
            <a:ext cx="7810500" cy="901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밥을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다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먹지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않고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조금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남겨두면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밥을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먹고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싶다는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의미가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31750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33655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1100" y="43053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1100" y="60706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1100" y="87249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09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9000" y="4457700"/>
            <a:ext cx="6172200" cy="44069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1800" y="4927600"/>
            <a:ext cx="6172200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6100" y="4953000"/>
            <a:ext cx="3784600" cy="37973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2514600" y="1447800"/>
            <a:ext cx="81153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식사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4648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식사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827500" y="9029700"/>
            <a:ext cx="3556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12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349500" y="3124200"/>
            <a:ext cx="7810500" cy="1371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국을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먹을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때에도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숟가락을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쓰지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않고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젓가락을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국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그릇안에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넣어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건더기가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입안에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들어가는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것을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막음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31750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33655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1100" y="43053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1100" y="60706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1100" y="87249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09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1400" y="3606800"/>
            <a:ext cx="6172200" cy="54991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514600" y="1447800"/>
            <a:ext cx="81153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식사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4648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식사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827500" y="9029700"/>
            <a:ext cx="3556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13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58900" y="4025900"/>
            <a:ext cx="7810500" cy="901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카레라이스를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먹지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않은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이상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밥먹을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숟가락을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사용하지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않음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31750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33655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1100" y="43053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1100" y="60706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1100" y="87249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09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8000" y="3695700"/>
            <a:ext cx="6794500" cy="48387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514600" y="1447800"/>
            <a:ext cx="81153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식사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4648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식사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357600" y="9042400"/>
            <a:ext cx="8382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14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65300" y="5130800"/>
            <a:ext cx="7810500" cy="1371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라멘이나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우동같이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뜨겁고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무거운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그릇은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들고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먹지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않음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요리를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먹을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후루룩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소리를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내는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것이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 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요리사에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대한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40640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42545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5000" y="4864100"/>
            <a:ext cx="6172200" cy="4673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2800" y="5486400"/>
            <a:ext cx="3263900" cy="3276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85500" y="4927600"/>
            <a:ext cx="4445000" cy="45593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514600" y="1447800"/>
            <a:ext cx="81153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식사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85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젓가락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사용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문화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357600" y="9042400"/>
            <a:ext cx="8382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15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14500" y="3340100"/>
            <a:ext cx="7810500" cy="1371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하시와타시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(</a:t>
            </a:r>
            <a:r>
              <a:rPr lang="ja-JP" sz="2500" b="0" i="0" u="none" strike="noStrike" spc="-100">
                <a:solidFill>
                  <a:srgbClr val="747EA7"/>
                </a:solidFill>
                <a:ea typeface="Pretendard Regular"/>
              </a:rPr>
              <a:t>はしわたし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)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자신의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젓가락을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사용해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상대에게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음식을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건내는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행동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309100" y="3289300"/>
            <a:ext cx="7810500" cy="184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일본에선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음식을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건네줄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젓가락을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사용해서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건네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받으면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안됨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시체를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화장한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특별한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젓가락을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이용하여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유골을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건네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주는데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이것이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유사한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행위로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판단되기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때문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endParaRPr lang="en-US" sz="2500" b="0" i="0" u="none" strike="noStrike" spc="-100">
              <a:solidFill>
                <a:srgbClr val="747EA7"/>
              </a:solidFill>
              <a:latin typeface="Pretendar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49530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51562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1800" y="3822700"/>
            <a:ext cx="5181600" cy="5181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3800" y="4686300"/>
            <a:ext cx="3670300" cy="36830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6357600" y="9042400"/>
            <a:ext cx="8382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16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81100" y="34163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514600" y="1447800"/>
            <a:ext cx="81153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식사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85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젓가락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사용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문화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58900" y="3302000"/>
            <a:ext cx="7810500" cy="1371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사구리바시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(</a:t>
            </a:r>
            <a:r>
              <a:rPr lang="ja-JP" sz="2500" b="0" i="0" u="none" strike="noStrike" spc="-100">
                <a:solidFill>
                  <a:srgbClr val="747EA7"/>
                </a:solidFill>
                <a:ea typeface="Pretendard Regular"/>
              </a:rPr>
              <a:t>さぐりばし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)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안쪽에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있는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음식을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젓가락으로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골라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끄집어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내는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행동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58900" y="5359400"/>
            <a:ext cx="7810500" cy="901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 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젓가락으로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음식을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 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휘저어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고르며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 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먹는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것은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예의에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어긋남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58293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60325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0100" y="3911600"/>
            <a:ext cx="6172200" cy="4622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1200" y="4152900"/>
            <a:ext cx="4330700" cy="43434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514600" y="1447800"/>
            <a:ext cx="81153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식사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840200" y="9029700"/>
            <a:ext cx="3429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17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85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젓가락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사용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문화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58900" y="3302000"/>
            <a:ext cx="7810500" cy="1371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네부리바시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(</a:t>
            </a:r>
            <a:r>
              <a:rPr lang="ja-JP" sz="2500" b="0" i="0" u="none" strike="noStrike" spc="-100">
                <a:solidFill>
                  <a:srgbClr val="747EA7"/>
                </a:solidFill>
                <a:ea typeface="Pretendard Regular"/>
              </a:rPr>
              <a:t>ねぶりばし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)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음식을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먹는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중이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아님에도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 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젓가락을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입에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물고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있거나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핥는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행동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58900" y="5359400"/>
            <a:ext cx="7810500" cy="901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일본인들은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이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행동을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 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청결하지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못한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행동으로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생각함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66929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68834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9300" y="3175000"/>
            <a:ext cx="6172200" cy="6096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6400" y="4152900"/>
            <a:ext cx="4330700" cy="43434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6827500" y="9029700"/>
            <a:ext cx="3556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18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514600" y="1447800"/>
            <a:ext cx="81153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식사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85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젓가락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사용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문화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58900" y="3302000"/>
            <a:ext cx="7810500" cy="1371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마요이바시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(</a:t>
            </a:r>
            <a:r>
              <a:rPr lang="ja-JP" sz="2500" b="0" i="0" u="none" strike="noStrike" spc="-100">
                <a:solidFill>
                  <a:srgbClr val="747EA7"/>
                </a:solidFill>
                <a:ea typeface="Pretendard Regular"/>
              </a:rPr>
              <a:t>まよいばし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)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젓가락을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든채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어떤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것을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먹을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고민하면서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음식을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먹기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위해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기웃거리는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행동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58900" y="5359400"/>
            <a:ext cx="7810500" cy="901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일본인들은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이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행동을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 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좋지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않은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행동으로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생각함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76073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77978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07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0600" y="3378200"/>
            <a:ext cx="4533900" cy="6172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0600" y="4152900"/>
            <a:ext cx="4610100" cy="46228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6852900" y="9029700"/>
            <a:ext cx="3429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19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514600" y="1447800"/>
            <a:ext cx="81153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식사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85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젓가락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사용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문화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58900" y="3302000"/>
            <a:ext cx="7810500" cy="1371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사시바시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(</a:t>
            </a:r>
            <a:r>
              <a:rPr lang="ja-JP" sz="2500" b="0" i="0" u="none" strike="noStrike" spc="-100">
                <a:solidFill>
                  <a:srgbClr val="747EA7"/>
                </a:solidFill>
                <a:ea typeface="Pretendard Regular"/>
              </a:rPr>
              <a:t>さしばし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)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음식을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젓가락으로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콕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찍어서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먹는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행동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318500" y="-6654800"/>
            <a:ext cx="1651000" cy="16294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56300" y="-4013200"/>
            <a:ext cx="6362700" cy="16725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56300" y="-3886200"/>
            <a:ext cx="6362700" cy="16725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041900" y="-2844800"/>
            <a:ext cx="8216900" cy="16725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000" y="2006600"/>
            <a:ext cx="5829300" cy="14351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213600" y="1917700"/>
            <a:ext cx="3848100" cy="153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8600" b="0" i="0" u="none" strike="noStrike" spc="-100">
                <a:solidFill>
                  <a:srgbClr val="FCFCFC"/>
                </a:solidFill>
                <a:ea typeface="Pretendard Regular"/>
              </a:rPr>
              <a:t>목차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432800" y="1231900"/>
            <a:ext cx="1054100" cy="6845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500" y="4216400"/>
            <a:ext cx="863600" cy="8636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676900" y="4394200"/>
            <a:ext cx="800100" cy="482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700" b="0" i="0" u="none" strike="noStrike">
                <a:solidFill>
                  <a:srgbClr val="FCFCFC"/>
                </a:solidFill>
                <a:latin typeface="Pretendard Regular"/>
              </a:rPr>
              <a:t>01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432800" y="2463800"/>
            <a:ext cx="1054100" cy="6845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500" y="5461000"/>
            <a:ext cx="863600" cy="863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676900" y="5638800"/>
            <a:ext cx="800100" cy="482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700" b="0" i="0" u="none" strike="noStrike">
                <a:solidFill>
                  <a:srgbClr val="FCFCFC"/>
                </a:solidFill>
                <a:latin typeface="Pretendard Regular"/>
              </a:rPr>
              <a:t>02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432800" y="3733800"/>
            <a:ext cx="1054100" cy="6845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500" y="6718300"/>
            <a:ext cx="863600" cy="8636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5676900" y="6896100"/>
            <a:ext cx="800100" cy="482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700" b="0" i="0" u="none" strike="noStrike">
                <a:solidFill>
                  <a:srgbClr val="FCFCFC"/>
                </a:solidFill>
                <a:latin typeface="Pretendard Regular"/>
              </a:rPr>
              <a:t>03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432800" y="4965700"/>
            <a:ext cx="1054100" cy="68453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500" y="7950200"/>
            <a:ext cx="863600" cy="8636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5676900" y="8128000"/>
            <a:ext cx="800100" cy="482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700" b="0" i="0" u="none" strike="noStrike">
                <a:solidFill>
                  <a:srgbClr val="FCFCFC"/>
                </a:solidFill>
                <a:latin typeface="Pretendard Regular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72300" y="4356100"/>
            <a:ext cx="4572000" cy="495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800" b="0" i="0" u="none" strike="noStrike" spc="-100">
                <a:solidFill>
                  <a:srgbClr val="747EA7"/>
                </a:solidFill>
                <a:ea typeface="Pretendard Medium"/>
              </a:rPr>
              <a:t>식사</a:t>
            </a:r>
            <a:r>
              <a:rPr lang="en-US" sz="2800" b="0" i="0" u="none" strike="noStrike" spc="-1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2800" b="0" i="0" u="none" strike="noStrike" spc="-1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72300" y="5626100"/>
            <a:ext cx="4572000" cy="495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800" b="0" i="0" u="none" strike="noStrike" spc="-100">
                <a:solidFill>
                  <a:srgbClr val="747EA7"/>
                </a:solidFill>
                <a:ea typeface="Pretendard Medium"/>
              </a:rPr>
              <a:t>온천</a:t>
            </a:r>
            <a:r>
              <a:rPr lang="en-US" sz="2800" b="0" i="0" u="none" strike="noStrike" spc="-1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2800" b="0" i="0" u="none" strike="noStrike" spc="-1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972300" y="6870700"/>
            <a:ext cx="4572000" cy="495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800" b="0" i="0" u="none" strike="noStrike" spc="-100">
                <a:solidFill>
                  <a:srgbClr val="747EA7"/>
                </a:solidFill>
                <a:ea typeface="Pretendard Medium"/>
              </a:rPr>
              <a:t>대중교통</a:t>
            </a:r>
            <a:r>
              <a:rPr lang="en-US" sz="2800" b="0" i="0" u="none" strike="noStrike" spc="-1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2800" b="0" i="0" u="none" strike="noStrike" spc="-1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972300" y="8128000"/>
            <a:ext cx="4572000" cy="495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800" b="0" i="0" u="none" strike="noStrike" spc="-100">
                <a:solidFill>
                  <a:srgbClr val="747EA7"/>
                </a:solidFill>
                <a:ea typeface="Pretendard Medium"/>
              </a:rPr>
              <a:t>기본</a:t>
            </a:r>
            <a:r>
              <a:rPr lang="en-US" sz="2800" b="0" i="0" u="none" strike="noStrike" spc="-1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2800" b="0" i="0" u="none" strike="noStrike" spc="-1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84963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86868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08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6357600" y="9042400"/>
            <a:ext cx="8382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20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64500" y="1968500"/>
            <a:ext cx="889000" cy="40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200" b="0" i="0" u="none" strike="noStrike" spc="-100">
                <a:solidFill>
                  <a:srgbClr val="FCFCFC">
                    <a:alpha val="98824"/>
                  </a:srgbClr>
                </a:solidFill>
                <a:latin typeface="Pretendard Medium"/>
              </a:rPr>
              <a:t>Lv.8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26900" y="3098800"/>
            <a:ext cx="1435100" cy="330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1900" y="3848100"/>
            <a:ext cx="6172200" cy="4648200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2514600" y="1447800"/>
            <a:ext cx="81153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식사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185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젓가락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사용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문화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58900" y="3302000"/>
            <a:ext cx="7810500" cy="1371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와타시바시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(</a:t>
            </a:r>
            <a:r>
              <a:rPr lang="ja-JP" sz="2500" b="0" i="0" u="none" strike="noStrike" spc="-100">
                <a:solidFill>
                  <a:srgbClr val="747EA7"/>
                </a:solidFill>
                <a:ea typeface="Pretendard Regular"/>
              </a:rPr>
              <a:t>わたしばし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)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식사도중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젓가락을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음식위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 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가운데에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놓는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행동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58900" y="5130800"/>
            <a:ext cx="7810500" cy="1371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고인이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건너는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강에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 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다리를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놓는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모습으로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연상되어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불길한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행동으로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여겨짐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318500" y="-6654800"/>
            <a:ext cx="1651000" cy="16294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56300" y="-4013200"/>
            <a:ext cx="6362700" cy="16725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56300" y="-3886200"/>
            <a:ext cx="6362700" cy="16725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041900" y="-2844800"/>
            <a:ext cx="8216900" cy="16725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000" y="4483100"/>
            <a:ext cx="5829300" cy="14351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261100" y="4406900"/>
            <a:ext cx="5765800" cy="1384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800" b="0" i="0" u="none" strike="noStrike" spc="-100">
                <a:solidFill>
                  <a:srgbClr val="FCFCFC"/>
                </a:solidFill>
                <a:ea typeface="Pretendard Regular"/>
              </a:rPr>
              <a:t>온천</a:t>
            </a:r>
            <a:r>
              <a:rPr lang="en-US" sz="7800" b="0" i="0" u="none" strike="noStrike" spc="-100">
                <a:solidFill>
                  <a:srgbClr val="FCFCFC"/>
                </a:solidFill>
                <a:latin typeface="Pretendard Regular"/>
              </a:rPr>
              <a:t> </a:t>
            </a:r>
            <a:r>
              <a:rPr lang="ko-KR" sz="7800" b="0" i="0" u="none" strike="noStrike" spc="-100">
                <a:solidFill>
                  <a:srgbClr val="FCFCFC"/>
                </a:solidFill>
                <a:ea typeface="Pretendard Regular"/>
              </a:rPr>
              <a:t>예절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22225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24130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0" y="3175000"/>
            <a:ext cx="5689600" cy="61722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5146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온천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온천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30400" y="3467100"/>
            <a:ext cx="78105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수건으로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중요부위를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가려야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357600" y="9042400"/>
            <a:ext cx="8382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22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65300" y="4864100"/>
            <a:ext cx="7810500" cy="901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다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내놓고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다니는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것을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곱지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않은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시선으로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봄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31750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33655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1100" y="43053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1100" y="60706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1100" y="87249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09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4400" y="3835400"/>
            <a:ext cx="6172200" cy="55880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700" y="4279900"/>
            <a:ext cx="4165600" cy="41783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6357600" y="9042400"/>
            <a:ext cx="8382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23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58900" y="3594100"/>
            <a:ext cx="7810500" cy="901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온천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탕에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들어가기전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꼭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샤워를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하고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몸을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씻고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들어가야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 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146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온천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온천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40640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42545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5500" y="3009900"/>
            <a:ext cx="6172200" cy="6172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9300" y="4343400"/>
            <a:ext cx="3784600" cy="37973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6827500" y="9029700"/>
            <a:ext cx="3556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24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5146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온천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온천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00200" y="3429000"/>
            <a:ext cx="78105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수건을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욕조에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담구면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안됨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930400" y="4648200"/>
            <a:ext cx="7810500" cy="172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실내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이동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시에는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몸을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가리고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이동하는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것이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예의이나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,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몸을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타올로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감싼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채로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입욕하거나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 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탕에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타올을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걸쳐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두는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것도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비매너임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endParaRPr lang="en-US" sz="2500" b="0" i="0" u="none" strike="noStrike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endParaRPr lang="en-US" sz="2500" b="0" i="0" u="none" strike="noStrike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endParaRPr lang="en-US" sz="2500" b="0" i="0" u="none" strike="noStrike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endParaRPr lang="en-US" sz="2500" b="0" i="0" u="none" strike="noStrike">
              <a:solidFill>
                <a:srgbClr val="747EA7"/>
              </a:solidFill>
              <a:latin typeface="Pretendar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49530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51562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4100" y="3784600"/>
            <a:ext cx="6731000" cy="4991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72700" y="4152900"/>
            <a:ext cx="4343400" cy="43561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6827500" y="9029700"/>
            <a:ext cx="3556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25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44600" y="3556000"/>
            <a:ext cx="78105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머리카락을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묶지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않고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탕에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들어가는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행동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146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온천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온천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58900" y="5029200"/>
            <a:ext cx="7810500" cy="901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머리카락은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공기와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닿아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있어서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세균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등이</a:t>
            </a:r>
          </a:p>
          <a:p>
            <a:pPr lvl="0" algn="ctr">
              <a:lnSpc>
                <a:spcPct val="123669"/>
              </a:lnSpc>
            </a:pP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 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붙어있는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경우가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 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많아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머리를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 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묶고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 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탕에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들어가야함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endParaRPr lang="en-US" sz="2500" b="0" i="0" u="none" strike="noStrike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endParaRPr lang="en-US" sz="2500" b="0" i="0" u="none" strike="noStrike">
              <a:solidFill>
                <a:srgbClr val="747EA7"/>
              </a:solidFill>
              <a:latin typeface="Pretendar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58293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60325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5500" y="3187700"/>
            <a:ext cx="4064000" cy="61722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6357600" y="9042400"/>
            <a:ext cx="8382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26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8900" y="3733800"/>
            <a:ext cx="7810500" cy="901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료칸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같은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곳에서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온천을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즐기고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나면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유카타로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갈아입는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것이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온천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온천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318500" y="-6654800"/>
            <a:ext cx="1651000" cy="16294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56300" y="-4013200"/>
            <a:ext cx="6362700" cy="16725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56300" y="-3886200"/>
            <a:ext cx="6362700" cy="16725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041900" y="-2844800"/>
            <a:ext cx="8216900" cy="16725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000" y="4483100"/>
            <a:ext cx="5829300" cy="14351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261100" y="4406900"/>
            <a:ext cx="5765800" cy="1384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800" b="0" i="0" u="none" strike="noStrike" spc="-100">
                <a:solidFill>
                  <a:srgbClr val="FCFCFC"/>
                </a:solidFill>
                <a:ea typeface="Pretendard Regular"/>
              </a:rPr>
              <a:t>대중교통</a:t>
            </a:r>
            <a:r>
              <a:rPr lang="en-US" sz="7800" b="0" i="0" u="none" strike="noStrike" spc="-100">
                <a:solidFill>
                  <a:srgbClr val="FCFCFC"/>
                </a:solidFill>
                <a:latin typeface="Pretendard Regular"/>
              </a:rPr>
              <a:t> </a:t>
            </a:r>
            <a:r>
              <a:rPr lang="ko-KR" sz="7800" b="0" i="0" u="none" strike="noStrike" spc="-100">
                <a:solidFill>
                  <a:srgbClr val="FCFCFC"/>
                </a:solidFill>
                <a:ea typeface="Pretendard Regular"/>
              </a:rPr>
              <a:t>예절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22225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24130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6827500" y="8978900"/>
            <a:ext cx="3556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28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대중교통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대중교통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6800" y="4152900"/>
            <a:ext cx="7188200" cy="4038600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358900" y="3771900"/>
            <a:ext cx="78105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 dirty="0">
                <a:solidFill>
                  <a:srgbClr val="747EA7"/>
                </a:solidFill>
                <a:ea typeface="Pretendard Regular"/>
              </a:rPr>
              <a:t>대중교통</a:t>
            </a:r>
            <a:r>
              <a:rPr lang="en-US" sz="2500" b="0" i="0" u="none" strike="noStrike" spc="-100" dirty="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 dirty="0" err="1">
                <a:solidFill>
                  <a:srgbClr val="747EA7"/>
                </a:solidFill>
                <a:ea typeface="Pretendard Regular"/>
              </a:rPr>
              <a:t>이용시</a:t>
            </a:r>
            <a:r>
              <a:rPr lang="en-US" sz="2500" b="0" i="0" u="none" strike="noStrike" spc="-100" dirty="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 dirty="0">
                <a:solidFill>
                  <a:srgbClr val="747EA7"/>
                </a:solidFill>
                <a:ea typeface="Pretendard Regular"/>
              </a:rPr>
              <a:t>정숙하기</a:t>
            </a:r>
            <a:r>
              <a:rPr lang="en-US" sz="2500" b="0" i="0" u="none" strike="noStrike" spc="-100" dirty="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62075" y="5156200"/>
            <a:ext cx="7810500" cy="2768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dirty="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dirty="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dirty="0">
                <a:solidFill>
                  <a:srgbClr val="747EA7"/>
                </a:solidFill>
                <a:ea typeface="Pretendard Regular"/>
              </a:rPr>
              <a:t>대중교통에서는</a:t>
            </a:r>
            <a:r>
              <a:rPr lang="en-US" sz="2500" b="0" i="0" u="none" strike="noStrike" dirty="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dirty="0">
                <a:solidFill>
                  <a:srgbClr val="747EA7"/>
                </a:solidFill>
                <a:ea typeface="Pretendard Regular"/>
              </a:rPr>
              <a:t>전화</a:t>
            </a:r>
            <a:r>
              <a:rPr lang="en-US" sz="2500" b="0" i="0" u="none" strike="noStrike" dirty="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dirty="0">
                <a:solidFill>
                  <a:srgbClr val="747EA7"/>
                </a:solidFill>
                <a:ea typeface="Pretendard Regular"/>
              </a:rPr>
              <a:t>통화를</a:t>
            </a:r>
            <a:r>
              <a:rPr lang="en-US" sz="2500" b="0" i="0" u="none" strike="noStrike" dirty="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dirty="0">
                <a:solidFill>
                  <a:srgbClr val="747EA7"/>
                </a:solidFill>
                <a:ea typeface="Pretendard Regular"/>
              </a:rPr>
              <a:t>자제하고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dirty="0">
                <a:solidFill>
                  <a:srgbClr val="747EA7"/>
                </a:solidFill>
                <a:ea typeface="Pretendard Regular"/>
              </a:rPr>
              <a:t>작은</a:t>
            </a:r>
            <a:r>
              <a:rPr lang="en-US" sz="2500" b="0" i="0" u="none" strike="noStrike" dirty="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dirty="0">
                <a:solidFill>
                  <a:srgbClr val="747EA7"/>
                </a:solidFill>
                <a:ea typeface="Pretendard Regular"/>
              </a:rPr>
              <a:t>소리로</a:t>
            </a:r>
            <a:r>
              <a:rPr lang="en-US" sz="2500" b="0" i="0" u="none" strike="noStrike" dirty="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dirty="0">
                <a:solidFill>
                  <a:srgbClr val="747EA7"/>
                </a:solidFill>
                <a:ea typeface="Pretendard Regular"/>
              </a:rPr>
              <a:t>대화해야</a:t>
            </a:r>
            <a:r>
              <a:rPr lang="en-US" sz="2500" b="0" i="0" u="none" strike="noStrike" dirty="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dirty="0">
                <a:solidFill>
                  <a:srgbClr val="747EA7"/>
                </a:solidFill>
                <a:ea typeface="Pretendard Regular"/>
              </a:rPr>
              <a:t>함</a:t>
            </a:r>
            <a:r>
              <a:rPr lang="en-US" sz="2500" b="0" i="0" u="none" strike="noStrike" dirty="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endParaRPr lang="en-US" sz="2500" b="0" i="0" u="none" strike="noStrike" dirty="0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dirty="0">
                <a:solidFill>
                  <a:srgbClr val="747EA7"/>
                </a:solidFill>
                <a:ea typeface="Pretendard Regular"/>
              </a:rPr>
              <a:t>일상적인</a:t>
            </a:r>
            <a:r>
              <a:rPr lang="en-US" sz="2500" b="0" i="0" u="none" strike="noStrike" dirty="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dirty="0">
                <a:solidFill>
                  <a:srgbClr val="747EA7"/>
                </a:solidFill>
                <a:ea typeface="Pretendard Regular"/>
              </a:rPr>
              <a:t>대화도</a:t>
            </a:r>
            <a:r>
              <a:rPr lang="en-US" sz="2500" b="0" i="0" u="none" strike="noStrike" dirty="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dirty="0">
                <a:solidFill>
                  <a:srgbClr val="747EA7"/>
                </a:solidFill>
                <a:ea typeface="Pretendard Regular"/>
              </a:rPr>
              <a:t>필요하지</a:t>
            </a:r>
            <a:r>
              <a:rPr lang="en-US" sz="2500" b="0" i="0" u="none" strike="noStrike" dirty="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dirty="0">
                <a:solidFill>
                  <a:srgbClr val="747EA7"/>
                </a:solidFill>
                <a:ea typeface="Pretendard Regular"/>
              </a:rPr>
              <a:t>않으면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dirty="0">
                <a:solidFill>
                  <a:srgbClr val="747EA7"/>
                </a:solidFill>
                <a:ea typeface="Pretendard Regular"/>
              </a:rPr>
              <a:t>버스나</a:t>
            </a:r>
            <a:r>
              <a:rPr lang="en-US" sz="2500" b="0" i="0" u="none" strike="noStrike" dirty="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dirty="0">
                <a:solidFill>
                  <a:srgbClr val="747EA7"/>
                </a:solidFill>
                <a:ea typeface="Pretendard Regular"/>
              </a:rPr>
              <a:t>전철에서는</a:t>
            </a:r>
            <a:r>
              <a:rPr lang="en-US" sz="2500" b="0" i="0" u="none" strike="noStrike" dirty="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dirty="0">
                <a:solidFill>
                  <a:srgbClr val="747EA7"/>
                </a:solidFill>
                <a:ea typeface="Pretendard Regular"/>
              </a:rPr>
              <a:t>대화하지</a:t>
            </a:r>
            <a:r>
              <a:rPr lang="en-US" sz="2500" b="0" i="0" u="none" strike="noStrike" dirty="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dirty="0">
                <a:solidFill>
                  <a:srgbClr val="747EA7"/>
                </a:solidFill>
                <a:ea typeface="Pretendard Regular"/>
              </a:rPr>
              <a:t>않음</a:t>
            </a:r>
            <a:r>
              <a:rPr lang="en-US" sz="2500" b="0" i="0" u="none" strike="noStrike" dirty="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endParaRPr lang="en-US" sz="2500" b="0" i="0" u="none" strike="noStrike" dirty="0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endParaRPr lang="en-US" sz="2500" b="0" i="0" u="none" strike="noStrike" dirty="0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endParaRPr lang="en-US" sz="2500" b="0" i="0" u="none" strike="noStrike" dirty="0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endParaRPr lang="en-US" sz="2500" b="0" i="0" u="none" strike="noStrike" dirty="0">
              <a:solidFill>
                <a:srgbClr val="747EA7"/>
              </a:solidFill>
              <a:latin typeface="Pretendar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31750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33655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1100" y="43053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1100" y="60706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1100" y="87249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09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0" y="3302000"/>
            <a:ext cx="4432300" cy="61722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6827500" y="9029700"/>
            <a:ext cx="3556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29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대중교통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대중교통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58900" y="4051300"/>
            <a:ext cx="7810500" cy="1371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전화통화는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하차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후에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구석에서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조심스럽게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하기도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하고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전철의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경우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개찰구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통과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자유롭게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전화통화를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endParaRPr lang="en-US" sz="2500" b="0" i="0" u="none" strike="noStrike" spc="-100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endParaRPr lang="en-US" sz="2500" b="0" i="0" u="none" strike="noStrike" spc="-100">
              <a:solidFill>
                <a:srgbClr val="747EA7"/>
              </a:solidFill>
              <a:latin typeface="Pretendar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318500" y="-6654800"/>
            <a:ext cx="1651000" cy="16294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56300" y="-4013200"/>
            <a:ext cx="6362700" cy="16725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56300" y="-3886200"/>
            <a:ext cx="6362700" cy="16725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041900" y="-2844800"/>
            <a:ext cx="8216900" cy="16725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000" y="4483100"/>
            <a:ext cx="5829300" cy="14351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261100" y="4406900"/>
            <a:ext cx="5765800" cy="1384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800" b="0" i="0" u="none" strike="noStrike" spc="-100">
                <a:solidFill>
                  <a:srgbClr val="FCFCFC"/>
                </a:solidFill>
                <a:ea typeface="Pretendard Regular"/>
              </a:rPr>
              <a:t>식사</a:t>
            </a:r>
            <a:r>
              <a:rPr lang="en-US" sz="7800" b="0" i="0" u="none" strike="noStrike" spc="-100">
                <a:solidFill>
                  <a:srgbClr val="FCFCFC"/>
                </a:solidFill>
                <a:latin typeface="Pretendard Regular"/>
              </a:rPr>
              <a:t> </a:t>
            </a:r>
            <a:r>
              <a:rPr lang="ko-KR" sz="7800" b="0" i="0" u="none" strike="noStrike" spc="-100">
                <a:solidFill>
                  <a:srgbClr val="FCFCFC"/>
                </a:solidFill>
                <a:ea typeface="Pretendard Regular"/>
              </a:rPr>
              <a:t>예절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40640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42545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8600" y="3098800"/>
            <a:ext cx="6172200" cy="6007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5200" y="3441700"/>
            <a:ext cx="5105400" cy="51181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6827500" y="9029700"/>
            <a:ext cx="3556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30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대중교통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대중교통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36700" y="3746500"/>
            <a:ext cx="7810500" cy="2768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지하철이나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버스를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탈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때는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줄을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서고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 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내리는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사람을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먼저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기다린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후에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타야함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endParaRPr lang="en-US" sz="2500" b="0" i="0" u="none" strike="noStrike" spc="-100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절대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새치기나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비집고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들어가거나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새치기의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오해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소지가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있는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행동을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해서는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안됨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endParaRPr lang="en-US" sz="2500" b="0" i="0" u="none" strike="noStrike" spc="-100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endParaRPr lang="en-US" sz="2500" b="0" i="0" u="none" strike="noStrike" spc="-100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endParaRPr lang="en-US" sz="2500" b="0" i="0" u="none" strike="noStrike" spc="-100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endParaRPr lang="en-US" sz="2500" b="0" i="0" u="none" strike="noStrike" spc="-100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endParaRPr lang="en-US" sz="2500" b="0" i="0" u="none" strike="noStrike" spc="-100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endParaRPr lang="en-US" sz="2500" b="0" i="0" u="none" strike="noStrike" spc="-100">
              <a:solidFill>
                <a:srgbClr val="747EA7"/>
              </a:solidFill>
              <a:latin typeface="Pretendar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49530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51562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3500" y="4140200"/>
            <a:ext cx="6172200" cy="40767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6357600" y="9042400"/>
            <a:ext cx="8382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31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대중교통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대중교통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36700" y="3746500"/>
            <a:ext cx="7810500" cy="2768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버스는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뒷문으로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타서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앞문으로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내림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내릴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계산함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거리가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늘어나면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늘어날수록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요금이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늘어감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안전을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중시해서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완전히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정차한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내리라는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안내방송을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하고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실제로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확인함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endParaRPr lang="en-US" sz="2500" b="0" i="0" u="none" strike="noStrike" spc="-100">
              <a:solidFill>
                <a:srgbClr val="747EA7"/>
              </a:solidFill>
              <a:latin typeface="Pretendar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58293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60325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2900" y="3187700"/>
            <a:ext cx="4330700" cy="61722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6840200" y="9029700"/>
            <a:ext cx="3429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32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8900" y="3771900"/>
            <a:ext cx="78105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1" i="0" u="none" strike="noStrike" spc="-100">
                <a:solidFill>
                  <a:srgbClr val="747EA7"/>
                </a:solidFill>
                <a:ea typeface="Pretendard Regular"/>
              </a:rPr>
              <a:t>주의사항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58900" y="5448300"/>
            <a:ext cx="7810500" cy="1371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거스름돈을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따로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주지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않기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 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때문에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금액을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맞춰서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넣어야함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. </a:t>
            </a:r>
          </a:p>
          <a:p>
            <a:pPr lvl="0" algn="ctr">
              <a:lnSpc>
                <a:spcPct val="123669"/>
              </a:lnSpc>
            </a:pPr>
            <a:endParaRPr lang="en-US" sz="2500" b="0" i="0" u="none" strike="noStrike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endParaRPr lang="en-US" sz="2500" b="0" i="0" u="none" strike="noStrike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endParaRPr lang="en-US" sz="2500" b="0" i="0" u="none" strike="noStrike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endParaRPr lang="en-US" sz="2500" b="0" i="0" u="none" strike="noStrike">
              <a:solidFill>
                <a:srgbClr val="747EA7"/>
              </a:solidFill>
              <a:latin typeface="Pretendard Regular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대중교통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대중교통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66929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68834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9200" y="4152900"/>
            <a:ext cx="7442200" cy="45085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6357600" y="9042400"/>
            <a:ext cx="8382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33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44600" y="4127500"/>
            <a:ext cx="7810500" cy="2019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지하철과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지상을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달리는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전차를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구별하여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부름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버스와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동일하게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지하철도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구간제를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적용하여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오래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탈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수록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금액이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늘어남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endParaRPr lang="en-US" sz="2500" b="0" i="0" u="none" strike="noStrike" spc="-100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endParaRPr lang="en-US" sz="2500" b="0" i="0" u="none" strike="noStrike" spc="-100">
              <a:solidFill>
                <a:srgbClr val="747EA7"/>
              </a:solidFill>
              <a:latin typeface="Pretendard Regular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대중교통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대중교통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76073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77978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07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0400" y="3568700"/>
            <a:ext cx="7188200" cy="5181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6357600" y="9042400"/>
            <a:ext cx="8382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34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8900" y="3543300"/>
            <a:ext cx="7810500" cy="901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최근에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스크린도어를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설치하고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있으나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아직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수가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많지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않음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대중교통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대중교통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84963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86868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08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6357600" y="9042400"/>
            <a:ext cx="8382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35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64500" y="1968500"/>
            <a:ext cx="889000" cy="40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200" b="0" i="0" u="none" strike="noStrike" spc="-100">
                <a:solidFill>
                  <a:srgbClr val="FCFCFC">
                    <a:alpha val="98824"/>
                  </a:srgbClr>
                </a:solidFill>
                <a:latin typeface="Pretendard Medium"/>
              </a:rPr>
              <a:t>Lv.8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26900" y="3098800"/>
            <a:ext cx="1435100" cy="330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4700" y="3949700"/>
            <a:ext cx="6172200" cy="4546600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765300" y="3924300"/>
            <a:ext cx="78105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일본에선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택시를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탈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문을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열지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않아도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917700" y="4902200"/>
            <a:ext cx="7810500" cy="184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주로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현금으로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계산하며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,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앞에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트레이에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돈을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놔두면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됨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택시비가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지역마다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천차만별임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안전벨트를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하는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것이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의무적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endParaRPr lang="en-US" sz="2500" b="0" i="0" u="none" strike="noStrike">
              <a:solidFill>
                <a:srgbClr val="747EA7"/>
              </a:solidFill>
              <a:latin typeface="Pretendard Regular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대중교통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대중교통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318500" y="-6654800"/>
            <a:ext cx="1651000" cy="16294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56300" y="-4013200"/>
            <a:ext cx="6362700" cy="16725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56300" y="-3886200"/>
            <a:ext cx="6362700" cy="16725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041900" y="-2844800"/>
            <a:ext cx="8216900" cy="16725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000" y="4483100"/>
            <a:ext cx="5829300" cy="14351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261100" y="4406900"/>
            <a:ext cx="5765800" cy="1384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7800" b="0" i="0" u="none" strike="noStrike" spc="-100">
                <a:solidFill>
                  <a:srgbClr val="FCFCFC"/>
                </a:solidFill>
                <a:ea typeface="Pretendard Regular"/>
              </a:rPr>
              <a:t>기본</a:t>
            </a:r>
            <a:r>
              <a:rPr lang="en-US" sz="7800" b="0" i="0" u="none" strike="noStrike" spc="-100">
                <a:solidFill>
                  <a:srgbClr val="FCFCFC"/>
                </a:solidFill>
                <a:latin typeface="Pretendard Regular"/>
              </a:rPr>
              <a:t> </a:t>
            </a:r>
            <a:r>
              <a:rPr lang="ko-KR" sz="7800" b="0" i="0" u="none" strike="noStrike" spc="-100">
                <a:solidFill>
                  <a:srgbClr val="FCFCFC"/>
                </a:solidFill>
                <a:ea typeface="Pretendard Regular"/>
              </a:rPr>
              <a:t>예절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22225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24130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9300" y="3759200"/>
            <a:ext cx="6832600" cy="51308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6840200" y="9004300"/>
            <a:ext cx="3429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37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기본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좌측통행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58900" y="4445000"/>
            <a:ext cx="7810500" cy="1371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한국과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달리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좌측통행이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기본이기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때문에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에스컬레이터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운전석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보행자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모두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좌측으로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되어있음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31750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33655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1100" y="43053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1100" y="60706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1100" y="87249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09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7200" y="3606800"/>
            <a:ext cx="7188200" cy="538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0" y="3835400"/>
            <a:ext cx="4864100" cy="48768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6827500" y="9029700"/>
            <a:ext cx="3556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38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기본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콘센트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사용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55700" y="3962400"/>
            <a:ext cx="7810500" cy="154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전기세가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1" i="0" u="none" strike="noStrike" spc="-100">
                <a:solidFill>
                  <a:srgbClr val="747EA7"/>
                </a:solidFill>
                <a:ea typeface="Pretendard Regular"/>
              </a:rPr>
              <a:t>매우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비싸기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때문에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카페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식당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같은곳에서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함부로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 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콘센트를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써서는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안됨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endParaRPr lang="en-US" sz="2500" b="0" i="0" u="none" strike="noStrike" spc="-100">
              <a:solidFill>
                <a:srgbClr val="747EA7"/>
              </a:solidFill>
              <a:latin typeface="Pretendar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40640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42545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5200" y="3378200"/>
            <a:ext cx="5118100" cy="61722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6357600" y="9042400"/>
            <a:ext cx="8382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39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기본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인사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36700" y="4673600"/>
            <a:ext cx="7810500" cy="901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일본인들은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일상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생활에서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신체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접촉을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즐기지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않음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 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대부분의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경우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인사할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바르게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허리를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굽힘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22225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24130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5146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식사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식사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489200" y="3238500"/>
            <a:ext cx="7810500" cy="901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문과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반대되는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쪽이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상석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손님을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맞이할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문과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반대되는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쪽으로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앉게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357600" y="9042400"/>
            <a:ext cx="8382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04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3800" y="4864100"/>
            <a:ext cx="10782300" cy="4254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0200" y="4826000"/>
            <a:ext cx="1168400" cy="1143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3800" y="4864100"/>
            <a:ext cx="1689100" cy="14478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7500" y="6248400"/>
            <a:ext cx="901700" cy="1143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3962400" y="5346700"/>
            <a:ext cx="1231900" cy="393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200" b="0" i="0" u="none" strike="noStrike" spc="-100">
                <a:solidFill>
                  <a:srgbClr val="747EA7"/>
                </a:solidFill>
                <a:ea typeface="Pretendard Medium"/>
              </a:rPr>
              <a:t>방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6400" y="4864100"/>
            <a:ext cx="1689100" cy="1447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20100" y="6248400"/>
            <a:ext cx="901700" cy="1143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2800" y="4864100"/>
            <a:ext cx="1689100" cy="14478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96500" y="6248400"/>
            <a:ext cx="901700" cy="1143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3800" y="7670800"/>
            <a:ext cx="4267200" cy="254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11836400" y="5842000"/>
            <a:ext cx="1955800" cy="254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37900" y="7670800"/>
            <a:ext cx="1689100" cy="1447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14300" y="7670800"/>
            <a:ext cx="1689100" cy="144780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44300" y="7632700"/>
            <a:ext cx="901700" cy="1143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20700" y="7632700"/>
            <a:ext cx="901700" cy="1143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7680000">
            <a:off x="5981700" y="7150100"/>
            <a:ext cx="1384300" cy="292100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5384800" y="4318000"/>
            <a:ext cx="1231900" cy="381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200" b="0" i="0" u="none" strike="noStrike" spc="-100">
                <a:solidFill>
                  <a:srgbClr val="747EA7"/>
                </a:solidFill>
                <a:ea typeface="Pretendard Medium"/>
              </a:rPr>
              <a:t>입</a:t>
            </a:r>
            <a:r>
              <a:rPr lang="en-US" sz="2200" b="0" i="0" u="none" strike="noStrike" spc="-1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2200" b="0" i="0" u="none" strike="noStrike" spc="-100">
                <a:solidFill>
                  <a:srgbClr val="747EA7"/>
                </a:solidFill>
                <a:ea typeface="Pretendard Medium"/>
              </a:rPr>
              <a:t>구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366500" y="8191500"/>
            <a:ext cx="1231900" cy="393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200" b="0" i="0" u="none" strike="noStrike" spc="-100">
                <a:solidFill>
                  <a:srgbClr val="747EA7"/>
                </a:solidFill>
                <a:ea typeface="Pretendard Medium"/>
              </a:rPr>
              <a:t>방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055600" y="8191500"/>
            <a:ext cx="1231900" cy="393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200" b="0" i="0" u="none" strike="noStrike" spc="-100">
                <a:solidFill>
                  <a:srgbClr val="747EA7"/>
                </a:solidFill>
                <a:ea typeface="Pretendard Medium"/>
              </a:rPr>
              <a:t>방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255000" y="5308600"/>
            <a:ext cx="1231900" cy="393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200" b="0" i="0" u="none" strike="noStrike" spc="-100">
                <a:solidFill>
                  <a:srgbClr val="747EA7"/>
                </a:solidFill>
                <a:ea typeface="Pretendard Medium"/>
              </a:rPr>
              <a:t>욕실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384800" y="8153400"/>
            <a:ext cx="1231900" cy="393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200" b="0" i="0" u="none" strike="noStrike" spc="-100">
                <a:solidFill>
                  <a:srgbClr val="747EA7"/>
                </a:solidFill>
                <a:ea typeface="Pretendard Medium"/>
              </a:rPr>
              <a:t>거실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931400" y="5308600"/>
            <a:ext cx="1231900" cy="393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2200" b="0" i="0" u="none" strike="noStrike" spc="-100">
                <a:solidFill>
                  <a:srgbClr val="747EA7"/>
                </a:solidFill>
                <a:ea typeface="Pretendard Medium"/>
              </a:rPr>
              <a:t>화장실</a:t>
            </a: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37300" y="4889500"/>
            <a:ext cx="23368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40640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42545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3400" y="3327400"/>
            <a:ext cx="6172200" cy="56769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6357600" y="9042400"/>
            <a:ext cx="8382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40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기본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대화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41500" y="5156200"/>
            <a:ext cx="7810500" cy="184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대화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중에는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감정을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드러내지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않으려고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노력함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상대방의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말을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끊지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않고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듣는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것이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중요함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 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거절표현을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최대한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완곡하게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표현함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endParaRPr lang="en-US" sz="2500" b="0" i="0" u="none" strike="noStrike" spc="-100">
              <a:solidFill>
                <a:srgbClr val="747EA7"/>
              </a:solidFill>
              <a:latin typeface="Pretendar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40640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42545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0" y="3733800"/>
            <a:ext cx="7251700" cy="48641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6827500" y="9029700"/>
            <a:ext cx="3556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41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기본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방문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74800" y="4711700"/>
            <a:ext cx="7810500" cy="3238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한국과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마찬가지로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거실로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들어가기전에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신발을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벗는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문화를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가지고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있음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endParaRPr lang="en-US" sz="2500" b="0" i="0" u="none" strike="noStrike" spc="-100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그러나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신발을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벗을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거실을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등진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채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벗는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행동은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큰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실례이기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때문에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유의해야함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endParaRPr lang="en-US" sz="2500" b="0" i="0" u="none" strike="noStrike" spc="-100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또한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신발코가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바깥을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향하게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정리해야함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40640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42545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3500" y="3606800"/>
            <a:ext cx="7442200" cy="53340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6357600" y="9042400"/>
            <a:ext cx="8382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42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기본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방문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84300" y="4648200"/>
            <a:ext cx="7810500" cy="2768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대부분의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가정에는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슬리퍼가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갖춰져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있음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만약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슬리퍼가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준비되어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있고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가족들이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슬리퍼를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신고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있다면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슬리퍼를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신어야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endParaRPr lang="en-US" sz="2500" b="0" i="0" u="none" strike="noStrike" spc="-100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또한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맨발로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가는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것은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예의에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어긋남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따라서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양말이나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스타킹을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신고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가는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것이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좋음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49530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51562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1100" y="60706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6500" y="3733800"/>
            <a:ext cx="7251700" cy="47625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6827500" y="9029700"/>
            <a:ext cx="3556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43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기본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술자리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44600" y="4140200"/>
            <a:ext cx="7810500" cy="2768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술잔에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술이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조금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남아있으면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술을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따라주는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문화가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있음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endParaRPr lang="en-US" sz="2500" b="0" i="0" u="none" strike="noStrike" spc="-100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술잔이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빌때까지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따라주지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않으면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,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상대방이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신경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써주지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않아서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술잔이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비었다고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생각할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수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있기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때문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58293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60325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6900" y="3594100"/>
            <a:ext cx="7645400" cy="49022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6840200" y="9029700"/>
            <a:ext cx="3429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44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03300" y="3759200"/>
            <a:ext cx="7810500" cy="1371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일본은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길거리에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쓰레기통이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많지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않음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개인별로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각자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발생한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쓰레기를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 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가지고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다니는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경우가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>
                <a:solidFill>
                  <a:srgbClr val="747EA7"/>
                </a:solidFill>
                <a:ea typeface="Pretendard Regular"/>
              </a:rPr>
              <a:t>많음</a:t>
            </a:r>
            <a:r>
              <a:rPr lang="en-US" sz="2500" b="0" i="0" u="none" strike="noStrike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기본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쓰레기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분리배출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66929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68834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0900" y="4013200"/>
            <a:ext cx="7137400" cy="47498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6357600" y="9042400"/>
            <a:ext cx="8382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45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44600" y="4356100"/>
            <a:ext cx="7810500" cy="154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음식과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음료는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정해진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장소에서만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먹어야함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걷거나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대중교통에서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음식을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먹는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것이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예의에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어긋난다고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여겨지기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때문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endParaRPr lang="en-US" sz="2500" b="0" i="0" u="none" strike="noStrike" spc="-100">
              <a:solidFill>
                <a:srgbClr val="747EA7"/>
              </a:solidFill>
              <a:latin typeface="Pretendard Regular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기본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길거리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500" y="3276600"/>
            <a:ext cx="4241800" cy="61722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357600" y="9042400"/>
            <a:ext cx="8382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46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35200" y="3454400"/>
            <a:ext cx="6604000" cy="2768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자리에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안내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없이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앉으면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안됨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거의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모든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가게는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들어서자마자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직원이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인원수를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확인하고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자리로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안내해주기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때문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endParaRPr lang="en-US" sz="2500" b="0" i="0" u="none" strike="noStrike" spc="-100">
              <a:solidFill>
                <a:srgbClr val="747EA7"/>
              </a:solidFill>
              <a:latin typeface="Pretendard Regular"/>
            </a:endParaRP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입구에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종업원이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없을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기다리는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것이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좋음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기본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식당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300" y="76073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14" name="TextBox 14"/>
          <p:cNvSpPr txBox="1"/>
          <p:nvPr/>
        </p:nvSpPr>
        <p:spPr>
          <a:xfrm>
            <a:off x="1003300" y="77978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1500" y="3632200"/>
            <a:ext cx="7569200" cy="54356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852900" y="9029700"/>
            <a:ext cx="3429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47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44700" y="4267200"/>
            <a:ext cx="5892800" cy="1371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반찬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리필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요구하는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것은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 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예의에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어긋나기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때문에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하면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안됨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일본에서는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쉽지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않은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행동임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기본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식당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300" y="76073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14" name="TextBox 14"/>
          <p:cNvSpPr txBox="1"/>
          <p:nvPr/>
        </p:nvSpPr>
        <p:spPr>
          <a:xfrm>
            <a:off x="1003300" y="77978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76073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77978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07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3187700"/>
            <a:ext cx="6172200" cy="6172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9100" y="4279900"/>
            <a:ext cx="4343400" cy="43561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6357600" y="9042400"/>
            <a:ext cx="8382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48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000" y="2552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289300" y="4267200"/>
            <a:ext cx="3238500" cy="1397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식사중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통화는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하면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안됨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식사중일땐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전화를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걸지도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 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받지도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않는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기본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식당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6357600" y="9042400"/>
            <a:ext cx="8382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49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273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일본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 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300" y="84963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12" name="TextBox 12"/>
          <p:cNvSpPr txBox="1"/>
          <p:nvPr/>
        </p:nvSpPr>
        <p:spPr>
          <a:xfrm>
            <a:off x="1003300" y="86868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08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06500" y="2527300"/>
            <a:ext cx="4318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1100" y="43053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pic>
        <p:nvPicPr>
          <p:cNvPr id="21" name="온라인 미디어 20" title="일본 현지인이 알려주는 일본 여행중 주의해야 할점">
            <a:hlinkClick r:id="" action="ppaction://media"/>
            <a:extLst>
              <a:ext uri="{FF2B5EF4-FFF2-40B4-BE49-F238E27FC236}">
                <a16:creationId xmlns:a16="http://schemas.microsoft.com/office/drawing/2014/main" id="{2E8539C0-C2D6-4E25-AC11-2973C7F9AC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/>
          <a:stretch>
            <a:fillRect/>
          </a:stretch>
        </p:blipFill>
        <p:spPr>
          <a:xfrm>
            <a:off x="4038600" y="2819400"/>
            <a:ext cx="10850914" cy="6130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22225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24130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5146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식사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식사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370300" y="9029700"/>
            <a:ext cx="8128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05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3700" y="3848100"/>
            <a:ext cx="6172200" cy="5334000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536700" y="3238500"/>
            <a:ext cx="7810500" cy="901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어른이나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주빈보다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주변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사람이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먼저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앉음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이후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일어날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어른이나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주빈이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먼저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일어남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84963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86868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08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6357600" y="9042400"/>
            <a:ext cx="8382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50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6500" y="2527300"/>
            <a:ext cx="4318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1100" y="4305300"/>
            <a:ext cx="46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64500" y="1968500"/>
            <a:ext cx="889000" cy="406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200" b="0" i="0" u="none" strike="noStrike" spc="-100">
                <a:solidFill>
                  <a:srgbClr val="FCFCFC">
                    <a:alpha val="98824"/>
                  </a:srgbClr>
                </a:solidFill>
                <a:latin typeface="Pretendard Medium"/>
              </a:rPr>
              <a:t>Lv.8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6900" y="2946400"/>
            <a:ext cx="9486900" cy="44831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2900" y="6299200"/>
            <a:ext cx="4241800" cy="7874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6900" y="2946400"/>
            <a:ext cx="9486900" cy="6223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26900" y="3098800"/>
            <a:ext cx="1435100" cy="33020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5118100" y="4813300"/>
            <a:ext cx="8051800" cy="622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sz="3500" b="1" i="0" u="none" strike="noStrike" spc="-100">
                <a:solidFill>
                  <a:srgbClr val="747EA7"/>
                </a:solidFill>
                <a:ea typeface="Pretendard Medium"/>
              </a:rPr>
              <a:t>감사합니다</a:t>
            </a:r>
            <a:r>
              <a:rPr lang="en-US" sz="3500" b="1" i="0" u="none" strike="noStrike" spc="-100">
                <a:solidFill>
                  <a:srgbClr val="747EA7"/>
                </a:solidFill>
                <a:latin typeface="Pretendard Medium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591800" y="6337300"/>
            <a:ext cx="1511300" cy="673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3800" b="0" i="0" u="none" strike="noStrike">
                <a:solidFill>
                  <a:srgbClr val="F7F7F7"/>
                </a:solidFill>
                <a:latin typeface="Pretendard Medium"/>
              </a:rPr>
              <a:t>YES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22225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24130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5146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식사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식사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827500" y="9004300"/>
            <a:ext cx="3556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06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5100" y="4178300"/>
            <a:ext cx="6731000" cy="4889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72700" y="4483100"/>
            <a:ext cx="6172200" cy="411480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2489200" y="3467100"/>
            <a:ext cx="78105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식사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한접시에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요리만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담음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10700" y="3517900"/>
            <a:ext cx="78105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젓가락은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받침대에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가지런히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놓아야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함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22225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24130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5146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식사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식사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9900" y="4305300"/>
            <a:ext cx="6172200" cy="462280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6840200" y="9004300"/>
            <a:ext cx="3429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07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89200" y="3467100"/>
            <a:ext cx="78105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한국과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다르게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밥공기를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들어올려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젓가락으로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밥을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먹음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22225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24130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3500" y="3441700"/>
            <a:ext cx="6172200" cy="55753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5146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식사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식사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827500" y="8978900"/>
            <a:ext cx="3556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08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58900" y="3263900"/>
            <a:ext cx="7810500" cy="1371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일본은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식사를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시작할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 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두손을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모아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 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잘먹겠습니다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.(</a:t>
            </a:r>
            <a:r>
              <a:rPr lang="ja-JP" sz="2500" b="0" i="0" u="none" strike="noStrike" spc="-100">
                <a:solidFill>
                  <a:srgbClr val="747EA7"/>
                </a:solidFill>
                <a:ea typeface="Pretendard Regular"/>
              </a:rPr>
              <a:t>いただきました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)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라고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밥을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먹음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93100" y="-7112000"/>
            <a:ext cx="1701800" cy="1677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457700"/>
            <a:ext cx="6553200" cy="1723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67400" y="-4343400"/>
            <a:ext cx="6553200" cy="17233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75200" y="-3124200"/>
            <a:ext cx="8737600" cy="17233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1435100"/>
            <a:ext cx="1092200" cy="8115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2222500"/>
            <a:ext cx="1333500" cy="863600"/>
          </a:xfrm>
          <a:prstGeom prst="rect">
            <a:avLst/>
          </a:prstGeom>
          <a:effectLst>
            <a:outerShdw blurRad="57282" dist="86852" dir="2700000">
              <a:srgbClr val="C1C7E1">
                <a:alpha val="37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1003300" y="2413000"/>
            <a:ext cx="8255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600" b="0" i="0" u="none" strike="noStrike" spc="-100">
                <a:solidFill>
                  <a:srgbClr val="FCFCFC"/>
                </a:solidFill>
                <a:latin typeface="Pretendard Medium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000" y="34417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6000" y="4318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000" y="5207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6000" y="60960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000" y="6972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6000" y="7861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000" y="8750300"/>
            <a:ext cx="8001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1800" b="0" i="0" u="none" strike="noStrike" spc="-100">
                <a:solidFill>
                  <a:srgbClr val="FCFCFC">
                    <a:alpha val="67843"/>
                  </a:srgbClr>
                </a:solidFill>
                <a:latin typeface="Pretendard Regular"/>
              </a:rPr>
              <a:t>08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00" y="1701800"/>
            <a:ext cx="292100" cy="330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19400"/>
            <a:ext cx="14668500" cy="12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7400" y="3759200"/>
            <a:ext cx="6172200" cy="46990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514600" y="1447800"/>
            <a:ext cx="5054600" cy="1181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식사</a:t>
            </a:r>
            <a:r>
              <a:rPr lang="en-US" sz="6600" b="0" i="0" u="none" strike="noStrike" spc="-300">
                <a:solidFill>
                  <a:srgbClr val="747EA7"/>
                </a:solidFill>
                <a:latin typeface="Pretendard Medium"/>
              </a:rPr>
              <a:t> </a:t>
            </a:r>
            <a:r>
              <a:rPr lang="ko-KR" sz="6600" b="0" i="0" u="none" strike="noStrike" spc="-300">
                <a:solidFill>
                  <a:srgbClr val="747EA7"/>
                </a:solidFill>
                <a:ea typeface="Pretendard Medium"/>
              </a:rPr>
              <a:t>예절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391400" y="2044700"/>
            <a:ext cx="47244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기본적인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일본의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식사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예절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827500" y="8978900"/>
            <a:ext cx="355600" cy="304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99600"/>
              </a:lnSpc>
            </a:pPr>
            <a:r>
              <a:rPr lang="en-US" sz="1700" b="0" i="0" u="none" strike="noStrike" spc="100">
                <a:solidFill>
                  <a:srgbClr val="747EA7"/>
                </a:solidFill>
                <a:latin typeface="Pretendard Medium"/>
              </a:rPr>
              <a:t>09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58900" y="3263900"/>
            <a:ext cx="7810500" cy="1371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식사를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 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마친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후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잘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먹었습니다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(</a:t>
            </a:r>
            <a:r>
              <a:rPr lang="ja-JP" sz="2500" b="0" i="0" u="none" strike="noStrike" spc="-100">
                <a:solidFill>
                  <a:srgbClr val="747EA7"/>
                </a:solidFill>
                <a:ea typeface="Pretendard Regular"/>
              </a:rPr>
              <a:t>ごちそうさまでした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)</a:t>
            </a:r>
          </a:p>
          <a:p>
            <a:pPr lvl="0" algn="ctr">
              <a:lnSpc>
                <a:spcPct val="123669"/>
              </a:lnSpc>
            </a:pP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라고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하며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,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젓가락을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 </a:t>
            </a:r>
            <a:r>
              <a:rPr lang="ko-KR" sz="2500" b="0" i="0" u="none" strike="noStrike" spc="-100">
                <a:solidFill>
                  <a:srgbClr val="747EA7"/>
                </a:solidFill>
                <a:ea typeface="Pretendard Regular"/>
              </a:rPr>
              <a:t>내려놓음</a:t>
            </a:r>
            <a:r>
              <a:rPr lang="en-US" sz="2500" b="0" i="0" u="none" strike="noStrike" spc="-100">
                <a:solidFill>
                  <a:srgbClr val="747EA7"/>
                </a:solidFill>
                <a:latin typeface="Pretendard Regular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1513</Words>
  <Application>Microsoft Office PowerPoint</Application>
  <PresentationFormat>사용자 지정</PresentationFormat>
  <Paragraphs>668</Paragraphs>
  <Slides>50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6" baseType="lpstr">
      <vt:lpstr>Pretendard Medium</vt:lpstr>
      <vt:lpstr>Arial</vt:lpstr>
      <vt:lpstr>Calibri</vt:lpstr>
      <vt:lpstr>Pretendard Regular</vt:lpstr>
      <vt:lpstr>Pretendard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하 떼</cp:lastModifiedBy>
  <cp:revision>3</cp:revision>
  <dcterms:created xsi:type="dcterms:W3CDTF">2006-08-16T00:00:00Z</dcterms:created>
  <dcterms:modified xsi:type="dcterms:W3CDTF">2024-11-26T17:45:49Z</dcterms:modified>
</cp:coreProperties>
</file>