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9" r:id="rId2"/>
    <p:sldId id="256" r:id="rId3"/>
    <p:sldId id="257" r:id="rId4"/>
    <p:sldId id="260" r:id="rId5"/>
    <p:sldId id="261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ADEC2-9DBF-4FCA-8661-A719EAC86AE5}" type="datetimeFigureOut">
              <a:rPr lang="ko-KR" altLang="en-US" smtClean="0"/>
              <a:t>2015-10-06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DCE5A-7421-491C-AF63-81B97AACB9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44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DCE5A-7421-491C-AF63-81B97AACB9C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50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0" name="자유형 19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501D-84BA-4636-A407-7F969FFCDB14}" type="datetime1">
              <a:rPr lang="ko-KR" altLang="en-US" smtClean="0"/>
              <a:t>2015-10-06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119-EA9C-489F-9C89-72FA7057E3A8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457200" y="228599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3A11-16AE-4672-8CC9-EEC610309C25}" type="datetime1">
              <a:rPr lang="ko-KR" altLang="en-US" smtClean="0"/>
              <a:t>2015-10-06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119-EA9C-489F-9C89-72FA7057E3A8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62263" y="51347"/>
            <a:ext cx="1000131" cy="1036773"/>
            <a:chOff x="13317" y="34771"/>
            <a:chExt cx="1272534" cy="1310103"/>
          </a:xfrm>
        </p:grpSpPr>
        <p:sp>
          <p:nvSpPr>
            <p:cNvPr id="12" name="자유형 11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8" name="자유형 7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9" name="자유형 8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F1F2-3E6B-47F2-AD1C-2845FCA79C8C}" type="datetime1">
              <a:rPr lang="ko-KR" altLang="en-US" smtClean="0"/>
              <a:t>2015-10-06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119-EA9C-489F-9C89-72FA7057E3A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29454" y="428606"/>
            <a:ext cx="1757346" cy="5357851"/>
          </a:xfrm>
        </p:spPr>
        <p:txBody>
          <a:bodyPr vert="eaVert"/>
          <a:lstStyle>
            <a:lvl1pPr algn="l">
              <a:defRPr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28596" y="428606"/>
            <a:ext cx="6357982" cy="536893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5" name="자유형 24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6" name="자유형 25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00202"/>
            <a:ext cx="8258204" cy="4525963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8B38-CEA4-4235-B0F2-B22AF2F70107}" type="datetime1">
              <a:rPr lang="ko-KR" altLang="en-US" smtClean="0"/>
              <a:t>2015-10-06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119-EA9C-489F-9C89-72FA7057E3A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72386" cy="10001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71407" y="106210"/>
            <a:ext cx="1000131" cy="1036773"/>
            <a:chOff x="13317" y="34771"/>
            <a:chExt cx="1272534" cy="1310103"/>
          </a:xfrm>
        </p:grpSpPr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21" name="자유형 20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1857364"/>
            <a:ext cx="69071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7546-0713-43E5-AEFE-7A554B3C2943}" type="datetime1">
              <a:rPr lang="ko-KR" altLang="en-US" smtClean="0"/>
              <a:t>2015-10-06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119-EA9C-489F-9C89-72FA7057E3A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4414" y="3286124"/>
            <a:ext cx="691514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142845" y="1857364"/>
            <a:ext cx="1000131" cy="1036773"/>
            <a:chOff x="13317" y="34771"/>
            <a:chExt cx="1272534" cy="1310103"/>
          </a:xfrm>
        </p:grpSpPr>
        <p:sp>
          <p:nvSpPr>
            <p:cNvPr id="26" name="자유형 25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7" name="자유형 26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8" name="자유형 27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9" name="자유형 28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30" name="자유형 29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4" name="자유형 13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11" name="자유형 10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2" name="자유형 11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5EF-AEB6-46D7-8657-0709E23B03D8}" type="datetime1">
              <a:rPr lang="ko-KR" altLang="en-US" smtClean="0"/>
              <a:t>2015-10-06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119-EA9C-489F-9C89-72FA7057E3A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4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10516-508C-4D82-844F-254ECE5F6CB1}" type="datetime1">
              <a:rPr lang="ko-KR" altLang="en-US" smtClean="0"/>
              <a:t>2015-10-06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119-EA9C-489F-9C89-72FA7057E3A8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71407" y="71414"/>
            <a:ext cx="1000131" cy="1036774"/>
            <a:chOff x="13317" y="34771"/>
            <a:chExt cx="1272535" cy="1310104"/>
          </a:xfrm>
        </p:grpSpPr>
        <p:sp>
          <p:nvSpPr>
            <p:cNvPr id="20" name="자유형 19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/>
          </p:nvSpPr>
          <p:spPr bwMode="gray">
            <a:xfrm>
              <a:off x="969940" y="1030550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4" name="자유형 23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6" name="자유형 15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  <a:prstDash val="solid"/>
                </a:ln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BFBD-4CDB-4293-8C2B-C00ACFF91CA7}" type="datetime1">
              <a:rPr lang="ko-KR" altLang="en-US" smtClean="0"/>
              <a:t>2015-10-06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119-EA9C-489F-9C89-72FA7057E3A8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106211"/>
            <a:ext cx="1000131" cy="1036773"/>
            <a:chOff x="13317" y="34771"/>
            <a:chExt cx="1272534" cy="1310103"/>
          </a:xfrm>
        </p:grpSpPr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2" name="자유형 11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59B2-B4D1-4A3B-9EEE-40A100028A21}" type="datetime1">
              <a:rPr lang="ko-KR" altLang="en-US" smtClean="0"/>
              <a:t>2015-10-06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119-EA9C-489F-9C89-72FA7057E3A8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6400" y="384598"/>
            <a:ext cx="7500990" cy="481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b"/>
          <a:lstStyle>
            <a:lvl1pPr algn="l">
              <a:defRPr sz="2400" b="1">
                <a:ln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7662" y="1089026"/>
            <a:ext cx="4686304" cy="5054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71580" y="1089026"/>
            <a:ext cx="2686038" cy="5054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33B5-0D20-429F-9FF8-5CA3E42F2601}" type="datetime1">
              <a:rPr lang="ko-KR" altLang="en-US" smtClean="0"/>
              <a:t>2015-10-06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119-EA9C-489F-9C89-72FA7057E3A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자유형 10"/>
          <p:cNvSpPr>
            <a:spLocks/>
          </p:cNvSpPr>
          <p:nvPr/>
        </p:nvSpPr>
        <p:spPr bwMode="gray">
          <a:xfrm>
            <a:off x="340905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gray">
          <a:xfrm>
            <a:off x="71407" y="653955"/>
            <a:ext cx="247040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gray">
          <a:xfrm>
            <a:off x="73902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4" name="자유형 13"/>
          <p:cNvSpPr>
            <a:spLocks/>
          </p:cNvSpPr>
          <p:nvPr/>
        </p:nvSpPr>
        <p:spPr bwMode="gray">
          <a:xfrm>
            <a:off x="823251" y="894237"/>
            <a:ext cx="248287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gray">
          <a:xfrm>
            <a:off x="344103" y="376692"/>
            <a:ext cx="479107" cy="517546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3857652" cy="928694"/>
          </a:xfrm>
        </p:spPr>
        <p:txBody>
          <a:bodyPr anchor="b"/>
          <a:lstStyle>
            <a:lvl1pPr algn="l">
              <a:defRPr sz="2000" b="1">
                <a:ln>
                  <a:noFill/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9190" y="1928802"/>
            <a:ext cx="3857652" cy="3357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F26F-29B0-4C53-87A0-CBCC10893596}" type="datetime1">
              <a:rPr lang="ko-KR" altLang="en-US" smtClean="0"/>
              <a:t>2015-10-06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119-EA9C-489F-9C89-72FA7057E3A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 rot="21422455">
            <a:off x="609122" y="1000108"/>
            <a:ext cx="4000528" cy="4857784"/>
          </a:xfrm>
          <a:prstGeom prst="rect">
            <a:avLst/>
          </a:prstGeom>
          <a:solidFill>
            <a:srgbClr val="F8F8F8"/>
          </a:solidFill>
          <a:ln w="3175" cap="sq" cmpd="sng" algn="ctr">
            <a:solidFill>
              <a:srgbClr val="C0C0C0"/>
            </a:solidFill>
            <a:prstDash val="solid"/>
          </a:ln>
          <a:effectLst>
            <a:outerShdw blurRad="5715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"/>
          </p:nvPr>
        </p:nvSpPr>
        <p:spPr>
          <a:xfrm>
            <a:off x="642910" y="1000108"/>
            <a:ext cx="4004390" cy="4857784"/>
          </a:xfrm>
          <a:prstGeom prst="rect">
            <a:avLst/>
          </a:prstGeom>
          <a:solidFill>
            <a:schemeClr val="accent3"/>
          </a:solidFill>
          <a:ln w="3175" cap="sq" cmpd="sng" algn="ctr">
            <a:solidFill>
              <a:srgbClr val="F8F8F8"/>
            </a:solidFill>
            <a:prstDash val="solid"/>
            <a:miter lim="800000"/>
          </a:ln>
          <a:effectLst>
            <a:outerShdw blurRad="38100" dist="50800" dir="3000000" algn="tl" rotWithShape="0">
              <a:srgbClr val="000000">
                <a:alpha val="40000"/>
              </a:srgbClr>
            </a:outerShdw>
          </a:effectLst>
          <a:sp3d contourW="12700" prstMaterial="plastic">
            <a:contourClr>
              <a:srgbClr val="000000">
                <a:alpha val="35294"/>
              </a:srgb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grpSp>
        <p:nvGrpSpPr>
          <p:cNvPr id="3" name="그룹 2"/>
          <p:cNvGrpSpPr/>
          <p:nvPr/>
        </p:nvGrpSpPr>
        <p:grpSpPr>
          <a:xfrm>
            <a:off x="8116469" y="45696"/>
            <a:ext cx="1000131" cy="1036773"/>
            <a:chOff x="13317" y="34771"/>
            <a:chExt cx="1272534" cy="1310103"/>
          </a:xfrm>
        </p:grpSpPr>
        <p:sp>
          <p:nvSpPr>
            <p:cNvPr id="13" name="자유형 12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1">
                  <a:alpha val="40000"/>
                </a:scheme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9427900-1356-4817-9D3D-DFE0ED0000DD}" type="datetime1">
              <a:rPr lang="ko-KR" altLang="en-US" smtClean="0"/>
              <a:t>2015-10-06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4338119-EA9C-489F-9C89-72FA7057E3A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latinLnBrk="1" hangingPunct="1">
        <a:spcBef>
          <a:spcPct val="0"/>
        </a:spcBef>
        <a:buNone/>
        <a:defRPr kumimoji="0" sz="4400" b="1" kern="1200" spc="50" dirty="0" smtClean="0">
          <a:ln>
            <a:noFill/>
            <a:prstDash val="solid"/>
          </a:ln>
          <a:gradFill flip="none" rotWithShape="1">
            <a:gsLst>
              <a:gs pos="0">
                <a:schemeClr val="tx2"/>
              </a:gs>
              <a:gs pos="26000">
                <a:schemeClr val="tx2"/>
              </a:gs>
              <a:gs pos="41000">
                <a:schemeClr val="tx2">
                  <a:shade val="90000"/>
                </a:schemeClr>
              </a:gs>
              <a:gs pos="67000">
                <a:schemeClr val="tx2">
                  <a:shade val="50000"/>
                </a:schemeClr>
              </a:gs>
              <a:gs pos="95000">
                <a:schemeClr val="tx2"/>
              </a:gs>
            </a:gsLst>
            <a:lin ang="5400000" scaled="1"/>
            <a:tileRect/>
          </a:gradFill>
          <a:effectLst>
            <a:outerShdw blurRad="50800" dist="50800" dir="54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"/>
        <a:buChar char="u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u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"/>
        <a:buChar char="u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"/>
        <a:buChar char="u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tx2"/>
        </a:buClr>
        <a:buSzPct val="60000"/>
        <a:buFont typeface="Wingdings"/>
        <a:buChar char="u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"/>
        <a:buChar char="u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55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50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mhee\Desktop\PPT이미지모음\이미지 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340768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>
                <a:solidFill>
                  <a:srgbClr val="002060"/>
                </a:solidFill>
              </a:rPr>
              <a:t>주간 </a:t>
            </a:r>
            <a:endParaRPr lang="en-US" altLang="ko-KR" sz="4800" b="1" dirty="0" smtClean="0">
              <a:solidFill>
                <a:srgbClr val="002060"/>
              </a:solidFill>
            </a:endParaRPr>
          </a:p>
          <a:p>
            <a:r>
              <a:rPr lang="ko-KR" altLang="en-US" sz="4800" b="1" dirty="0" smtClean="0">
                <a:solidFill>
                  <a:srgbClr val="002060"/>
                </a:solidFill>
              </a:rPr>
              <a:t>부동산 </a:t>
            </a:r>
            <a:r>
              <a:rPr lang="en-US" altLang="ko-KR" sz="4800" b="1" dirty="0" smtClean="0">
                <a:solidFill>
                  <a:srgbClr val="002060"/>
                </a:solidFill>
                <a:latin typeface="+mn-ea"/>
              </a:rPr>
              <a:t>NEWS Ⅳ</a:t>
            </a:r>
            <a:endParaRPr lang="ko-KR" altLang="en-US" sz="480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46711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2060"/>
                </a:solidFill>
              </a:rPr>
              <a:t>2015. 10. 07 (</a:t>
            </a:r>
            <a:r>
              <a:rPr lang="ko-KR" altLang="en-US" b="1" dirty="0" smtClean="0">
                <a:solidFill>
                  <a:srgbClr val="002060"/>
                </a:solidFill>
              </a:rPr>
              <a:t>수</a:t>
            </a:r>
            <a:r>
              <a:rPr lang="en-US" altLang="ko-KR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ko-KR" altLang="en-US" b="1" dirty="0" smtClean="0">
                <a:solidFill>
                  <a:srgbClr val="002060"/>
                </a:solidFill>
              </a:rPr>
              <a:t>대구대학교 행정대학 부동산학과</a:t>
            </a:r>
            <a:endParaRPr lang="en-US" altLang="ko-KR" b="1" dirty="0" smtClean="0">
              <a:solidFill>
                <a:srgbClr val="002060"/>
              </a:solidFill>
            </a:endParaRPr>
          </a:p>
          <a:p>
            <a:r>
              <a:rPr lang="ko-KR" altLang="en-US" b="1" dirty="0" smtClean="0">
                <a:solidFill>
                  <a:srgbClr val="002060"/>
                </a:solidFill>
              </a:rPr>
              <a:t>지도교수      조    만    현 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30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mhee\Desktop\PPT이미지모음\이미지 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244"/>
            <a:ext cx="9137019" cy="686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72828" y="817258"/>
            <a:ext cx="8280920" cy="2341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개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+mn-ea"/>
              </a:rPr>
              <a:t>념</a:t>
            </a:r>
            <a:endParaRPr lang="en-US" altLang="ko-KR" sz="2400" b="1" dirty="0" smtClean="0">
              <a:solidFill>
                <a:schemeClr val="bg1"/>
              </a:solidFill>
              <a:latin typeface="+mn-ea"/>
            </a:endParaRPr>
          </a:p>
          <a:p>
            <a:pPr fontAlgn="base"/>
            <a:endParaRPr lang="en-US" altLang="ko-KR" dirty="0" smtClean="0">
              <a:solidFill>
                <a:schemeClr val="bg1"/>
              </a:solidFill>
              <a:latin typeface="+mn-ea"/>
            </a:endParaRPr>
          </a:p>
          <a:p>
            <a:pPr fontAlgn="base">
              <a:lnSpc>
                <a:spcPts val="2500"/>
              </a:lnSpc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지역주택조합은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개인이 본인의 주택을 마련하기 위하여 결성하는 조합으로서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무주택이거나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주거 전용면적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85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㎡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이하 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1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채 소유자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(｢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주택공급에 관한 규칙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｣ </a:t>
            </a:r>
            <a:endParaRPr lang="en-US" altLang="ko-KR" sz="1600" dirty="0" smtClean="0">
              <a:solidFill>
                <a:schemeClr val="bg1"/>
              </a:solidFill>
              <a:latin typeface="+mn-ea"/>
            </a:endParaRPr>
          </a:p>
          <a:p>
            <a:pPr fontAlgn="base">
              <a:lnSpc>
                <a:spcPts val="2500"/>
              </a:lnSpc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제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2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조 제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13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호에 따른 당첨자 및 이를 승계한 자를 포함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인 세대주의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내 집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마련을 위해 일정한 자격요건을 갖춘 조합원에게 청약통장 가입여부와 관계없이 주택을 공급하는 제도임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274507"/>
              </p:ext>
            </p:extLst>
          </p:nvPr>
        </p:nvGraphicFramePr>
        <p:xfrm>
          <a:off x="444836" y="4221088"/>
          <a:ext cx="8136904" cy="2339340"/>
        </p:xfrm>
        <a:graphic>
          <a:graphicData uri="http://schemas.openxmlformats.org/drawingml/2006/table">
            <a:tbl>
              <a:tblPr/>
              <a:tblGrid>
                <a:gridCol w="4068452"/>
                <a:gridCol w="4068452"/>
              </a:tblGrid>
              <a:tr h="3428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장 </a:t>
                      </a:r>
                      <a:r>
                        <a:rPr lang="ko-KR" altLang="en-US" sz="18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점</a:t>
                      </a:r>
                      <a:endParaRPr lang="ko-KR" altLang="en-US" sz="18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단  </a:t>
                      </a:r>
                      <a:r>
                        <a:rPr lang="ko-KR" altLang="en-US" sz="18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점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180276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․ </a:t>
                      </a:r>
                      <a:r>
                        <a:rPr lang="ko-KR" altLang="en-US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주택청약통장이 </a:t>
                      </a: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필요 없음</a:t>
                      </a:r>
                    </a:p>
                    <a:p>
                      <a:pPr marL="0" marR="0" indent="0" algn="just" fontAlgn="base" latinLnBrk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․ </a:t>
                      </a:r>
                      <a:r>
                        <a:rPr lang="ko-KR" altLang="en-US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청약 </a:t>
                      </a: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경쟁 순위에 관계없음</a:t>
                      </a:r>
                    </a:p>
                    <a:p>
                      <a:pPr marL="0" marR="0" indent="0" algn="just" fontAlgn="base" latinLnBrk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․ </a:t>
                      </a:r>
                      <a:r>
                        <a:rPr lang="ko-KR" altLang="en-US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일반분양주택보다 </a:t>
                      </a: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가격이 저렴함</a:t>
                      </a:r>
                    </a:p>
                    <a:p>
                      <a:pPr marL="0" marR="0" indent="0" algn="just" fontAlgn="base" latinLnBrk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․ </a:t>
                      </a:r>
                      <a:r>
                        <a:rPr lang="ko-KR" altLang="en-US" sz="1400" b="1" kern="0" spc="-11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잔여세대 일반 </a:t>
                      </a:r>
                      <a:r>
                        <a:rPr lang="ko-KR" altLang="en-US" sz="1400" b="1" kern="0" spc="-11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분양분</a:t>
                      </a:r>
                      <a:r>
                        <a:rPr lang="ko-KR" altLang="en-US" sz="1400" b="1" kern="0" spc="-11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kern="0" spc="-11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보다 </a:t>
                      </a:r>
                      <a:r>
                        <a:rPr lang="ko-KR" altLang="en-US" sz="1400" b="1" kern="0" spc="-11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양호한 </a:t>
                      </a:r>
                      <a:r>
                        <a:rPr lang="ko-KR" altLang="en-US" sz="1400" b="1" kern="0" spc="-11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호수 배정</a:t>
                      </a:r>
                      <a:endParaRPr lang="ko-KR" altLang="en-US" sz="14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․ </a:t>
                      </a:r>
                      <a:r>
                        <a:rPr lang="ko-KR" altLang="en-US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동호인</a:t>
                      </a:r>
                      <a:r>
                        <a:rPr lang="en-US" altLang="ko-KR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동일직장 등 특수용도 가능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․ </a:t>
                      </a:r>
                      <a:r>
                        <a:rPr lang="ko-KR" altLang="en-US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주택조합 </a:t>
                      </a: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가입요건 구비</a:t>
                      </a:r>
                      <a:r>
                        <a:rPr lang="en-US" altLang="ko-KR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지역</a:t>
                      </a:r>
                      <a:r>
                        <a:rPr lang="en-US" altLang="ko-KR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거주기간</a:t>
                      </a:r>
                      <a:r>
                        <a:rPr lang="en-US" altLang="ko-KR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․ </a:t>
                      </a:r>
                      <a:r>
                        <a:rPr lang="ko-KR" altLang="en-US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사업지체 시 </a:t>
                      </a: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추가 부담금 발생</a:t>
                      </a:r>
                    </a:p>
                    <a:p>
                      <a:pPr marL="0" marR="0" indent="0" algn="just" fontAlgn="base" latinLnBrk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․ </a:t>
                      </a:r>
                      <a:r>
                        <a:rPr lang="ko-KR" altLang="en-US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조합원간 </a:t>
                      </a: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갈등 상존</a:t>
                      </a:r>
                    </a:p>
                    <a:p>
                      <a:pPr marL="0" marR="0" indent="0" algn="just" fontAlgn="base" latinLnBrk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․ </a:t>
                      </a:r>
                      <a:r>
                        <a:rPr lang="ko-KR" altLang="en-US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조합원 </a:t>
                      </a: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지위를 계속 유지</a:t>
                      </a:r>
                    </a:p>
                    <a:p>
                      <a:pPr marL="152400" marR="0" indent="-152400" algn="just" fontAlgn="base" latinLnBrk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․ </a:t>
                      </a:r>
                      <a:r>
                        <a:rPr lang="ko-KR" altLang="en-US" sz="1400" b="1" kern="0" spc="-11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사업주체인 </a:t>
                      </a:r>
                      <a:r>
                        <a:rPr lang="ko-KR" altLang="en-US" sz="1400" b="1" kern="0" spc="-11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조합의 구성원으로서 조합규약에</a:t>
                      </a: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따라 </a:t>
                      </a:r>
                      <a:endParaRPr lang="en-US" altLang="ko-KR" sz="1400" b="1" kern="0" spc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52400" marR="0" indent="-152400" algn="just" fontAlgn="base" latinLnBrk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400" b="1" kern="0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책임과 </a:t>
                      </a: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의무 부담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5446" y="3701643"/>
            <a:ext cx="36615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굴림" pitchFamily="50" charset="-127"/>
              </a:rPr>
              <a:t>지역 주택조합 제도의 장･단점</a:t>
            </a:r>
            <a:endParaRPr kumimoji="1" lang="en-US" altLang="ko-K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ea"/>
              <a:cs typeface="굴림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36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mhee\Desktop\PPT이미지모음\이미지 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243"/>
            <a:ext cx="9154594" cy="686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95536" y="1124744"/>
            <a:ext cx="82809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 smtClean="0">
                <a:solidFill>
                  <a:schemeClr val="bg1"/>
                </a:solidFill>
              </a:rPr>
              <a:t>*</a:t>
            </a:r>
            <a:r>
              <a:rPr lang="ko-KR" altLang="en-US" b="1" dirty="0" smtClean="0">
                <a:solidFill>
                  <a:schemeClr val="bg1"/>
                </a:solidFill>
              </a:rPr>
              <a:t>조합원 자격</a:t>
            </a:r>
            <a:r>
              <a:rPr lang="en-US" altLang="ko-KR" b="1" dirty="0" smtClean="0">
                <a:solidFill>
                  <a:schemeClr val="bg1"/>
                </a:solidFill>
              </a:rPr>
              <a:t>*</a:t>
            </a:r>
          </a:p>
          <a:p>
            <a:pPr fontAlgn="base"/>
            <a:endParaRPr lang="en-US" altLang="ko-KR" dirty="0" smtClean="0">
              <a:solidFill>
                <a:schemeClr val="bg1"/>
              </a:solidFill>
            </a:endParaRPr>
          </a:p>
          <a:p>
            <a:pPr fontAlgn="base">
              <a:lnSpc>
                <a:spcPts val="2400"/>
              </a:lnSpc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조합설립인가 신청일 </a:t>
            </a:r>
            <a:endParaRPr lang="en-US" altLang="ko-KR" sz="1600" dirty="0" smtClean="0">
              <a:solidFill>
                <a:schemeClr val="bg1"/>
              </a:solidFill>
              <a:latin typeface="+mn-ea"/>
            </a:endParaRPr>
          </a:p>
          <a:p>
            <a:pPr fontAlgn="base">
              <a:lnSpc>
                <a:spcPts val="2400"/>
              </a:lnSpc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현재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주택법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제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2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조 제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11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호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가목의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지역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((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1)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서울특별시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인천광역시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및 경기도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2)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대전광역시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․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충청남도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및  세종특별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</a:rPr>
              <a:t>자치시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,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(3)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충청북도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,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(4)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광주광역시 및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전라남도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(5)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전라북도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(6)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대구광역시 및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경상북도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(7)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부산광역시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․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울산광역시 및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경상남도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(8)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강원도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(9)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제주특별자치도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에 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6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개월 이상 거주한 무주택이거나 주거전용면적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85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㎡이하 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1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채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당첨자 및 이를 승계한 자를 포함함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를 소유한 세대주인 자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36742"/>
              </p:ext>
            </p:extLst>
          </p:nvPr>
        </p:nvGraphicFramePr>
        <p:xfrm>
          <a:off x="539552" y="4365104"/>
          <a:ext cx="8136904" cy="2088232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2088232">
                <a:tc>
                  <a:txBody>
                    <a:bodyPr/>
                    <a:lstStyle/>
                    <a:p>
                      <a:pPr marL="63500" marR="6350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7030A0"/>
                          </a:solidFill>
                          <a:effectLst/>
                          <a:latin typeface="Adobe Song Std L" pitchFamily="18" charset="-128"/>
                          <a:ea typeface="+mn-ea"/>
                        </a:rPr>
                        <a:t>토지물색 → 주택조합추진위원회</a:t>
                      </a:r>
                      <a:r>
                        <a:rPr lang="en-US" altLang="ko-KR" sz="1800" b="1" kern="0" spc="0" dirty="0">
                          <a:solidFill>
                            <a:srgbClr val="7030A0"/>
                          </a:solidFill>
                          <a:effectLst/>
                          <a:latin typeface="Adobe Song Std L" pitchFamily="18" charset="-128"/>
                          <a:ea typeface="Adobe Song Std L" pitchFamily="18" charset="-128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7030A0"/>
                          </a:solidFill>
                          <a:effectLst/>
                          <a:latin typeface="Adobe Song Std L" pitchFamily="18" charset="-128"/>
                          <a:ea typeface="+mn-ea"/>
                        </a:rPr>
                        <a:t>가칭</a:t>
                      </a:r>
                      <a:r>
                        <a:rPr lang="en-US" altLang="ko-KR" sz="1800" b="1" kern="0" spc="0" dirty="0">
                          <a:solidFill>
                            <a:srgbClr val="7030A0"/>
                          </a:solidFill>
                          <a:effectLst/>
                          <a:latin typeface="Adobe Song Std L" pitchFamily="18" charset="-128"/>
                          <a:ea typeface="Adobe Song Std L" pitchFamily="18" charset="-128"/>
                        </a:rPr>
                        <a:t>) </a:t>
                      </a:r>
                      <a:r>
                        <a:rPr lang="ko-KR" altLang="en-US" sz="1800" b="1" kern="0" spc="0" dirty="0">
                          <a:solidFill>
                            <a:srgbClr val="7030A0"/>
                          </a:solidFill>
                          <a:effectLst/>
                          <a:latin typeface="Adobe Song Std L" pitchFamily="18" charset="-128"/>
                          <a:ea typeface="+mn-ea"/>
                        </a:rPr>
                        <a:t>→ 주택조합규약 작성 → 주택조합</a:t>
                      </a:r>
                      <a:r>
                        <a:rPr lang="ko-KR" altLang="en-US" sz="1800" b="1" kern="0" spc="-70" dirty="0">
                          <a:solidFill>
                            <a:srgbClr val="7030A0"/>
                          </a:solidFill>
                          <a:effectLst/>
                          <a:latin typeface="Adobe Song Std L" pitchFamily="18" charset="-128"/>
                          <a:ea typeface="+mn-ea"/>
                        </a:rPr>
                        <a:t>창립총회 → 주택조합설립인가 → 추가조합원 모집 → 등록사업자와 협약체결</a:t>
                      </a:r>
                      <a:r>
                        <a:rPr lang="ko-KR" altLang="en-US" sz="1800" b="1" kern="0" spc="-40" dirty="0">
                          <a:solidFill>
                            <a:srgbClr val="7030A0"/>
                          </a:solidFill>
                          <a:effectLst/>
                          <a:latin typeface="Adobe Song Std L" pitchFamily="18" charset="-128"/>
                          <a:ea typeface="+mn-ea"/>
                        </a:rPr>
                        <a:t> →</a:t>
                      </a:r>
                      <a:r>
                        <a:rPr lang="ko-KR" altLang="en-US" sz="1800" b="1" kern="0" spc="0" dirty="0">
                          <a:solidFill>
                            <a:srgbClr val="7030A0"/>
                          </a:solidFill>
                          <a:effectLst/>
                          <a:latin typeface="Adobe Song Std L" pitchFamily="18" charset="-128"/>
                          <a:ea typeface="+mn-ea"/>
                        </a:rPr>
                        <a:t> </a:t>
                      </a:r>
                      <a:r>
                        <a:rPr lang="ko-KR" altLang="en-US" sz="1800" b="1" kern="0" spc="-30" dirty="0">
                          <a:solidFill>
                            <a:srgbClr val="7030A0"/>
                          </a:solidFill>
                          <a:effectLst/>
                          <a:latin typeface="Adobe Song Std L" pitchFamily="18" charset="-128"/>
                          <a:ea typeface="+mn-ea"/>
                        </a:rPr>
                        <a:t>사업계획승인 → 등록사업자와 공사계약 → 착공신고 → 사용검사 및 입주 →</a:t>
                      </a:r>
                      <a:r>
                        <a:rPr lang="ko-KR" altLang="en-US" sz="1800" b="1" kern="0" spc="0" dirty="0">
                          <a:solidFill>
                            <a:srgbClr val="7030A0"/>
                          </a:solidFill>
                          <a:effectLst/>
                          <a:latin typeface="Adobe Song Std L" pitchFamily="18" charset="-128"/>
                          <a:ea typeface="+mn-ea"/>
                        </a:rPr>
                        <a:t> 청산 및 주택조합 해산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630562" y="3880359"/>
            <a:ext cx="18934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굴림" pitchFamily="50" charset="-127"/>
              </a:rPr>
              <a:t>&lt;</a:t>
            </a:r>
            <a:r>
              <a:rPr kumimoji="1" lang="ko-KR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굴림" pitchFamily="50" charset="-127"/>
              </a:rPr>
              <a:t>사업추진절차</a:t>
            </a: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cs typeface="굴림" pitchFamily="50" charset="-127"/>
              </a:rPr>
              <a:t>&gt;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10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namhee\Desktop\PPT이미지모음\이미지 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43"/>
            <a:ext cx="9144000" cy="6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179512" y="692696"/>
            <a:ext cx="504056" cy="59046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HY동녘B" pitchFamily="18" charset="-127"/>
                <a:ea typeface="HY동녘B" pitchFamily="18" charset="-127"/>
              </a:rPr>
              <a:t>계획수립</a:t>
            </a:r>
            <a:r>
              <a:rPr lang="en-US" altLang="ko-KR" sz="1600" dirty="0" smtClean="0">
                <a:latin typeface="HY동녘B" pitchFamily="18" charset="-127"/>
                <a:ea typeface="HY동녘B" pitchFamily="18" charset="-127"/>
              </a:rPr>
              <a:t>/</a:t>
            </a:r>
            <a:r>
              <a:rPr lang="ko-KR" altLang="en-US" sz="1600" dirty="0" smtClean="0">
                <a:latin typeface="HY동녘B" pitchFamily="18" charset="-127"/>
                <a:ea typeface="HY동녘B" pitchFamily="18" charset="-127"/>
              </a:rPr>
              <a:t>조합설립</a:t>
            </a:r>
            <a:endParaRPr lang="en-US" altLang="ko-KR" sz="160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1600" dirty="0" smtClean="0">
                <a:latin typeface="HY동녘B" pitchFamily="18" charset="-127"/>
                <a:ea typeface="HY동녘B" pitchFamily="18" charset="-127"/>
              </a:rPr>
              <a:t>단</a:t>
            </a:r>
            <a:r>
              <a:rPr lang="ko-KR" altLang="en-US" sz="1600" dirty="0">
                <a:latin typeface="HY동녘B" pitchFamily="18" charset="-127"/>
                <a:ea typeface="HY동녘B" pitchFamily="18" charset="-127"/>
              </a:rPr>
              <a:t>계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899592" y="1412776"/>
            <a:ext cx="1224136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기초조사</a:t>
            </a:r>
            <a:endParaRPr lang="ko-KR" altLang="en-US" sz="11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452320" y="1412776"/>
            <a:ext cx="1296144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latin typeface="HY동녘B" pitchFamily="18" charset="-127"/>
                <a:ea typeface="HY동녘B" pitchFamily="18" charset="-127"/>
              </a:rPr>
              <a:t>임의단체 등록</a:t>
            </a:r>
            <a:endParaRPr lang="ko-KR" altLang="en-US" sz="105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652120" y="1399863"/>
            <a:ext cx="1440160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latin typeface="HY동녘B" pitchFamily="18" charset="-127"/>
                <a:ea typeface="HY동녘B" pitchFamily="18" charset="-127"/>
              </a:rPr>
              <a:t>조합설립준비</a:t>
            </a:r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en-US" altLang="ko-KR" sz="1050" dirty="0" smtClean="0">
                <a:latin typeface="HY동녘B" pitchFamily="18" charset="-127"/>
                <a:ea typeface="HY동녘B" pitchFamily="18" charset="-127"/>
              </a:rPr>
              <a:t>(2</a:t>
            </a:r>
            <a:r>
              <a:rPr lang="ko-KR" altLang="en-US" sz="1050" dirty="0" smtClean="0">
                <a:latin typeface="HY동녘B" pitchFamily="18" charset="-127"/>
                <a:ea typeface="HY동녘B" pitchFamily="18" charset="-127"/>
              </a:rPr>
              <a:t>차 조합원 </a:t>
            </a:r>
            <a:r>
              <a:rPr lang="ko-KR" altLang="en-US" sz="1000" dirty="0" smtClean="0">
                <a:latin typeface="HY동녘B" pitchFamily="18" charset="-127"/>
                <a:ea typeface="HY동녘B" pitchFamily="18" charset="-127"/>
              </a:rPr>
              <a:t>모집</a:t>
            </a:r>
            <a:r>
              <a:rPr lang="en-US" altLang="ko-KR" sz="1100" dirty="0" smtClean="0">
                <a:latin typeface="HY동녘B" pitchFamily="18" charset="-127"/>
                <a:ea typeface="HY동녘B" pitchFamily="18" charset="-127"/>
              </a:rPr>
              <a:t>)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3959932" y="1412776"/>
            <a:ext cx="1332148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latin typeface="HY동녘B" pitchFamily="18" charset="-127"/>
                <a:ea typeface="HY동녘B" pitchFamily="18" charset="-127"/>
              </a:rPr>
              <a:t>추진위원회구성</a:t>
            </a:r>
            <a:endParaRPr lang="en-US" altLang="ko-KR" sz="105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en-US" altLang="ko-KR" sz="1050" dirty="0" smtClean="0">
                <a:latin typeface="HY동녘B" pitchFamily="18" charset="-127"/>
                <a:ea typeface="HY동녘B" pitchFamily="18" charset="-127"/>
              </a:rPr>
              <a:t>(1</a:t>
            </a:r>
            <a:r>
              <a:rPr lang="ko-KR" altLang="en-US" sz="1050" dirty="0" smtClean="0">
                <a:latin typeface="HY동녘B" pitchFamily="18" charset="-127"/>
                <a:ea typeface="HY동녘B" pitchFamily="18" charset="-127"/>
              </a:rPr>
              <a:t>차 조합원</a:t>
            </a:r>
            <a:r>
              <a:rPr lang="en-US" altLang="ko-KR" sz="1050" dirty="0" smtClean="0">
                <a:latin typeface="HY동녘B" pitchFamily="18" charset="-127"/>
                <a:ea typeface="HY동녘B" pitchFamily="18" charset="-127"/>
              </a:rPr>
              <a:t>)</a:t>
            </a:r>
            <a:endParaRPr lang="ko-KR" altLang="en-US" sz="105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356520" y="1424979"/>
            <a:ext cx="1224136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세부계획</a:t>
            </a:r>
            <a:r>
              <a:rPr lang="ko-KR" altLang="en-US" sz="1100" b="1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수립</a:t>
            </a:r>
            <a:endParaRPr lang="ko-KR" altLang="en-US" sz="11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767407" y="1052735"/>
            <a:ext cx="5125073" cy="19619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469376" y="872716"/>
            <a:ext cx="3888432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HY동녘B" pitchFamily="18" charset="-127"/>
                <a:ea typeface="HY동녘B" pitchFamily="18" charset="-127"/>
              </a:rPr>
              <a:t>조합설립을 위한 추진위원회 구성</a:t>
            </a:r>
            <a:endParaRPr lang="ko-KR" altLang="en-US" sz="1600" dirty="0">
              <a:latin typeface="HY동녘B" pitchFamily="18" charset="-127"/>
              <a:ea typeface="HY동녘B" pitchFamily="18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2123728" y="1628800"/>
            <a:ext cx="252000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5342127" y="1641003"/>
            <a:ext cx="232792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3651011" y="1641003"/>
            <a:ext cx="232792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7192263" y="1649976"/>
            <a:ext cx="232792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모서리가 둥근 직사각형 18"/>
          <p:cNvSpPr/>
          <p:nvPr/>
        </p:nvSpPr>
        <p:spPr>
          <a:xfrm>
            <a:off x="971600" y="4653136"/>
            <a:ext cx="1623488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HY동녘B" pitchFamily="18" charset="-127"/>
                <a:ea typeface="HY동녘B" pitchFamily="18" charset="-127"/>
              </a:rPr>
              <a:t>주택조합설립승인</a:t>
            </a:r>
            <a:endParaRPr lang="ko-KR" altLang="en-US" sz="12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856276" y="4653136"/>
            <a:ext cx="2090880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주택조합</a:t>
            </a:r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설립인가신</a:t>
            </a:r>
            <a:r>
              <a:rPr lang="ko-KR" altLang="en-US" sz="1100" dirty="0">
                <a:latin typeface="HY동녘B" pitchFamily="18" charset="-127"/>
                <a:ea typeface="HY동녘B" pitchFamily="18" charset="-127"/>
              </a:rPr>
              <a:t>청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292080" y="4659098"/>
            <a:ext cx="1440159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주택조합 </a:t>
            </a:r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창립총회</a:t>
            </a:r>
            <a:endParaRPr lang="ko-KR" altLang="en-US" sz="11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7092280" y="4653136"/>
            <a:ext cx="1766027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사업부지확보</a:t>
            </a:r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매매</a:t>
            </a:r>
            <a:r>
              <a:rPr lang="en-US" altLang="ko-KR" sz="1100" dirty="0" smtClean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약정</a:t>
            </a:r>
            <a:r>
              <a:rPr lang="en-US" altLang="ko-KR" sz="1100" dirty="0" smtClean="0">
                <a:latin typeface="HY동녘B" pitchFamily="18" charset="-127"/>
                <a:ea typeface="HY동녘B" pitchFamily="18" charset="-127"/>
              </a:rPr>
              <a:t>)</a:t>
            </a:r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계약</a:t>
            </a:r>
            <a:endParaRPr lang="ko-KR" altLang="en-US" sz="1100" dirty="0">
              <a:latin typeface="HY동녘B" pitchFamily="18" charset="-127"/>
              <a:ea typeface="HY동녘B" pitchFamily="18" charset="-127"/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 flipH="1">
            <a:off x="2612631" y="4886083"/>
            <a:ext cx="243644" cy="596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flipH="1" flipV="1">
            <a:off x="4947156" y="4881757"/>
            <a:ext cx="296416" cy="1028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H="1">
            <a:off x="6732239" y="4895325"/>
            <a:ext cx="296416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834305" y="4052790"/>
            <a:ext cx="6046142" cy="22565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666468" y="1952836"/>
            <a:ext cx="14623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개발기본 계획 수립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토지이용 및 용도계획에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en-US" altLang="ko-KR" sz="700" dirty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 의한 법적인 규모 검토 중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지구단위계획 수립에 의한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en-US" altLang="ko-KR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 사업성 사전 점검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 </a:t>
            </a:r>
            <a:r>
              <a:rPr lang="ko-KR" altLang="en-US" sz="700" dirty="0" smtClean="0">
                <a:solidFill>
                  <a:schemeClr val="bg1"/>
                </a:solidFill>
              </a:rPr>
              <a:t>사업추진절차 일정 및 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en-US" altLang="ko-KR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  </a:t>
            </a:r>
            <a:r>
              <a:rPr lang="ko-KR" altLang="en-US" sz="700" dirty="0" smtClean="0">
                <a:solidFill>
                  <a:schemeClr val="bg1"/>
                </a:solidFill>
              </a:rPr>
              <a:t>세부계획안 수립</a:t>
            </a:r>
            <a:r>
              <a:rPr lang="en-US" altLang="ko-KR" sz="700" dirty="0" smtClean="0">
                <a:solidFill>
                  <a:schemeClr val="bg1"/>
                </a:solidFill>
              </a:rPr>
              <a:t>/</a:t>
            </a:r>
            <a:r>
              <a:rPr lang="ko-KR" altLang="en-US" sz="700" dirty="0" smtClean="0">
                <a:solidFill>
                  <a:schemeClr val="bg1"/>
                </a:solidFill>
              </a:rPr>
              <a:t>결정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사업부지 확보 계획에 의한 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en-US" altLang="ko-KR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  </a:t>
            </a:r>
            <a:r>
              <a:rPr lang="ko-KR" altLang="en-US" sz="700" dirty="0" smtClean="0">
                <a:solidFill>
                  <a:schemeClr val="bg1"/>
                </a:solidFill>
              </a:rPr>
              <a:t>부동산 매매 협의</a:t>
            </a:r>
            <a:r>
              <a:rPr lang="en-US" altLang="ko-KR" sz="700" dirty="0" smtClean="0">
                <a:solidFill>
                  <a:schemeClr val="bg1"/>
                </a:solidFill>
              </a:rPr>
              <a:t>(</a:t>
            </a:r>
            <a:r>
              <a:rPr lang="ko-KR" altLang="en-US" sz="700" dirty="0" smtClean="0">
                <a:solidFill>
                  <a:schemeClr val="bg1"/>
                </a:solidFill>
              </a:rPr>
              <a:t>약정</a:t>
            </a:r>
            <a:r>
              <a:rPr lang="en-US" altLang="ko-KR" sz="700" dirty="0" smtClean="0">
                <a:solidFill>
                  <a:schemeClr val="bg1"/>
                </a:solidFill>
              </a:rPr>
              <a:t>)</a:t>
            </a:r>
            <a:r>
              <a:rPr lang="ko-KR" altLang="en-US" sz="700" dirty="0" smtClean="0">
                <a:solidFill>
                  <a:schemeClr val="bg1"/>
                </a:solidFill>
              </a:rPr>
              <a:t>완료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88666" y="1954952"/>
            <a:ext cx="187927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조합명칭</a:t>
            </a:r>
            <a:r>
              <a:rPr lang="en-US" altLang="ko-KR" sz="700" dirty="0" smtClean="0">
                <a:solidFill>
                  <a:schemeClr val="bg1"/>
                </a:solidFill>
              </a:rPr>
              <a:t>,</a:t>
            </a:r>
            <a:r>
              <a:rPr lang="ko-KR" altLang="en-US" sz="700" dirty="0" smtClean="0">
                <a:solidFill>
                  <a:schemeClr val="bg1"/>
                </a:solidFill>
              </a:rPr>
              <a:t>사무소위치</a:t>
            </a:r>
            <a:r>
              <a:rPr lang="en-US" altLang="ko-KR" sz="700" dirty="0" smtClean="0">
                <a:solidFill>
                  <a:schemeClr val="bg1"/>
                </a:solidFill>
              </a:rPr>
              <a:t>,</a:t>
            </a:r>
            <a:r>
              <a:rPr lang="ko-KR" altLang="en-US" sz="700" dirty="0" smtClean="0">
                <a:solidFill>
                  <a:schemeClr val="bg1"/>
                </a:solidFill>
              </a:rPr>
              <a:t>위원장 선정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err="1" smtClean="0">
                <a:solidFill>
                  <a:schemeClr val="bg1"/>
                </a:solidFill>
              </a:rPr>
              <a:t>시공자</a:t>
            </a:r>
            <a:r>
              <a:rPr lang="ko-KR" altLang="en-US" sz="700" dirty="0" smtClean="0">
                <a:solidFill>
                  <a:schemeClr val="bg1"/>
                </a:solidFill>
              </a:rPr>
              <a:t> 사전협의</a:t>
            </a:r>
            <a:r>
              <a:rPr lang="en-US" altLang="ko-KR" sz="700" dirty="0" smtClean="0">
                <a:solidFill>
                  <a:schemeClr val="bg1"/>
                </a:solidFill>
              </a:rPr>
              <a:t>/</a:t>
            </a:r>
            <a:r>
              <a:rPr lang="ko-KR" altLang="en-US" sz="700" dirty="0" smtClean="0">
                <a:solidFill>
                  <a:schemeClr val="bg1"/>
                </a:solidFill>
              </a:rPr>
              <a:t>검토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en-US" altLang="ko-KR" sz="700" dirty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 의한 법적인 규모 검토 중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조합원 모집 계획 수립</a:t>
            </a:r>
            <a:r>
              <a:rPr lang="en-US" altLang="ko-KR" sz="700" dirty="0" smtClean="0">
                <a:solidFill>
                  <a:schemeClr val="bg1"/>
                </a:solidFill>
              </a:rPr>
              <a:t>/</a:t>
            </a:r>
            <a:r>
              <a:rPr lang="ko-KR" altLang="en-US" sz="700" dirty="0" smtClean="0">
                <a:solidFill>
                  <a:schemeClr val="bg1"/>
                </a:solidFill>
              </a:rPr>
              <a:t>사전검토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en-US" altLang="ko-KR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 </a:t>
            </a:r>
            <a:r>
              <a:rPr lang="ko-KR" altLang="en-US" sz="700" dirty="0" err="1" smtClean="0">
                <a:solidFill>
                  <a:schemeClr val="bg1"/>
                </a:solidFill>
              </a:rPr>
              <a:t>협력사</a:t>
            </a:r>
            <a:r>
              <a:rPr lang="ko-KR" altLang="en-US" sz="700" dirty="0" smtClean="0">
                <a:solidFill>
                  <a:schemeClr val="bg1"/>
                </a:solidFill>
              </a:rPr>
              <a:t> 사전협의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en-US" altLang="ko-KR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 (</a:t>
            </a:r>
            <a:r>
              <a:rPr lang="ko-KR" altLang="en-US" sz="700" dirty="0" smtClean="0">
                <a:solidFill>
                  <a:schemeClr val="bg1"/>
                </a:solidFill>
              </a:rPr>
              <a:t>회계법인</a:t>
            </a:r>
            <a:r>
              <a:rPr lang="en-US" altLang="ko-KR" sz="700" dirty="0" smtClean="0">
                <a:solidFill>
                  <a:schemeClr val="bg1"/>
                </a:solidFill>
              </a:rPr>
              <a:t>, </a:t>
            </a:r>
            <a:r>
              <a:rPr lang="ko-KR" altLang="en-US" sz="700" dirty="0" smtClean="0">
                <a:solidFill>
                  <a:schemeClr val="bg1"/>
                </a:solidFill>
              </a:rPr>
              <a:t>법무사</a:t>
            </a:r>
            <a:r>
              <a:rPr lang="en-US" altLang="ko-KR" sz="700" dirty="0" smtClean="0">
                <a:solidFill>
                  <a:schemeClr val="bg1"/>
                </a:solidFill>
              </a:rPr>
              <a:t>, </a:t>
            </a:r>
            <a:r>
              <a:rPr lang="ko-KR" altLang="en-US" sz="700" dirty="0" err="1" smtClean="0">
                <a:solidFill>
                  <a:schemeClr val="bg1"/>
                </a:solidFill>
              </a:rPr>
              <a:t>신탁사</a:t>
            </a:r>
            <a:r>
              <a:rPr lang="en-US" altLang="ko-KR" sz="700" dirty="0" smtClean="0">
                <a:solidFill>
                  <a:schemeClr val="bg1"/>
                </a:solidFill>
              </a:rPr>
              <a:t>)</a:t>
            </a: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 </a:t>
            </a:r>
            <a:r>
              <a:rPr lang="ko-KR" altLang="en-US" sz="700" dirty="0" smtClean="0">
                <a:solidFill>
                  <a:schemeClr val="bg1"/>
                </a:solidFill>
              </a:rPr>
              <a:t>사업일정 계획수립</a:t>
            </a:r>
            <a:r>
              <a:rPr lang="en-US" altLang="ko-KR" sz="700" dirty="0" smtClean="0">
                <a:solidFill>
                  <a:schemeClr val="bg1"/>
                </a:solidFill>
              </a:rPr>
              <a:t>(</a:t>
            </a:r>
            <a:r>
              <a:rPr lang="ko-KR" altLang="en-US" sz="700" dirty="0" err="1" smtClean="0">
                <a:solidFill>
                  <a:schemeClr val="bg1"/>
                </a:solidFill>
              </a:rPr>
              <a:t>시공사</a:t>
            </a:r>
            <a:r>
              <a:rPr lang="ko-KR" altLang="en-US" sz="700" dirty="0" smtClean="0">
                <a:solidFill>
                  <a:schemeClr val="bg1"/>
                </a:solidFill>
              </a:rPr>
              <a:t> 협의</a:t>
            </a:r>
            <a:r>
              <a:rPr lang="en-US" altLang="ko-KR" sz="7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altLang="ko-KR" sz="700" dirty="0" smtClean="0">
                <a:solidFill>
                  <a:schemeClr val="bg1"/>
                </a:solidFill>
              </a:rPr>
              <a:t> ·</a:t>
            </a:r>
            <a:r>
              <a:rPr lang="ko-KR" altLang="en-US" sz="700" dirty="0" smtClean="0">
                <a:solidFill>
                  <a:schemeClr val="bg1"/>
                </a:solidFill>
              </a:rPr>
              <a:t>홍보 </a:t>
            </a:r>
            <a:r>
              <a:rPr lang="ko-KR" altLang="en-US" sz="700" dirty="0" err="1" smtClean="0">
                <a:solidFill>
                  <a:schemeClr val="bg1"/>
                </a:solidFill>
              </a:rPr>
              <a:t>카다로그</a:t>
            </a:r>
            <a:r>
              <a:rPr lang="ko-KR" altLang="en-US" sz="700" dirty="0" smtClean="0">
                <a:solidFill>
                  <a:schemeClr val="bg1"/>
                </a:solidFill>
              </a:rPr>
              <a:t> 준비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en-US" altLang="ko-KR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 </a:t>
            </a:r>
            <a:r>
              <a:rPr lang="ko-KR" altLang="en-US" sz="700" dirty="0" smtClean="0">
                <a:solidFill>
                  <a:schemeClr val="bg1"/>
                </a:solidFill>
              </a:rPr>
              <a:t>신청서 및 계약서</a:t>
            </a:r>
            <a:r>
              <a:rPr lang="en-US" altLang="ko-KR" sz="700" dirty="0" smtClean="0">
                <a:solidFill>
                  <a:schemeClr val="bg1"/>
                </a:solidFill>
              </a:rPr>
              <a:t>(</a:t>
            </a:r>
            <a:r>
              <a:rPr lang="ko-KR" altLang="en-US" sz="700" dirty="0" smtClean="0">
                <a:solidFill>
                  <a:schemeClr val="bg1"/>
                </a:solidFill>
              </a:rPr>
              <a:t>안</a:t>
            </a:r>
            <a:r>
              <a:rPr lang="en-US" altLang="ko-KR" sz="700" dirty="0" smtClean="0">
                <a:solidFill>
                  <a:schemeClr val="bg1"/>
                </a:solidFill>
              </a:rPr>
              <a:t>)</a:t>
            </a:r>
            <a:r>
              <a:rPr lang="ko-KR" altLang="en-US" sz="700" dirty="0" smtClean="0">
                <a:solidFill>
                  <a:schemeClr val="bg1"/>
                </a:solidFill>
              </a:rPr>
              <a:t>작성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3803" y="1952835"/>
            <a:ext cx="16911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주택조합규약 작성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창립총회회의록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en-US" altLang="ko-KR" sz="700" dirty="0" smtClean="0">
                <a:solidFill>
                  <a:schemeClr val="bg1"/>
                </a:solidFill>
              </a:rPr>
              <a:t> ·</a:t>
            </a:r>
            <a:r>
              <a:rPr lang="ko-KR" altLang="en-US" sz="700" dirty="0" smtClean="0">
                <a:solidFill>
                  <a:schemeClr val="bg1"/>
                </a:solidFill>
              </a:rPr>
              <a:t>분양금액 및 공급기준 계획완료</a:t>
            </a:r>
            <a:endParaRPr lang="en-US" altLang="ko-KR" sz="700" dirty="0" smtClean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2509" y="1857027"/>
            <a:ext cx="18261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지주조합원 구성에 대한 홍보</a:t>
            </a:r>
            <a:r>
              <a:rPr lang="en-US" altLang="ko-KR" sz="700" dirty="0" smtClean="0">
                <a:solidFill>
                  <a:schemeClr val="bg1"/>
                </a:solidFill>
              </a:rPr>
              <a:t>, </a:t>
            </a:r>
            <a:r>
              <a:rPr lang="ko-KR" altLang="en-US" sz="700" dirty="0" smtClean="0">
                <a:solidFill>
                  <a:schemeClr val="bg1"/>
                </a:solidFill>
              </a:rPr>
              <a:t>안내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보상기준</a:t>
            </a:r>
            <a:r>
              <a:rPr lang="en-US" altLang="ko-KR" sz="700" dirty="0" smtClean="0">
                <a:solidFill>
                  <a:schemeClr val="bg1"/>
                </a:solidFill>
              </a:rPr>
              <a:t>/</a:t>
            </a:r>
            <a:r>
              <a:rPr lang="ko-KR" altLang="en-US" sz="700" dirty="0" smtClean="0">
                <a:solidFill>
                  <a:schemeClr val="bg1"/>
                </a:solidFill>
              </a:rPr>
              <a:t>분양공급방식</a:t>
            </a:r>
            <a:r>
              <a:rPr lang="en-US" altLang="ko-KR" sz="700" dirty="0" smtClean="0">
                <a:solidFill>
                  <a:schemeClr val="bg1"/>
                </a:solidFill>
              </a:rPr>
              <a:t>/</a:t>
            </a:r>
            <a:r>
              <a:rPr lang="ko-KR" altLang="en-US" sz="700" dirty="0" smtClean="0">
                <a:solidFill>
                  <a:schemeClr val="bg1"/>
                </a:solidFill>
              </a:rPr>
              <a:t>가입절차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업무협약</a:t>
            </a:r>
            <a:r>
              <a:rPr lang="en-US" altLang="ko-KR" sz="700" dirty="0" smtClean="0">
                <a:solidFill>
                  <a:schemeClr val="bg1"/>
                </a:solidFill>
              </a:rPr>
              <a:t>(</a:t>
            </a:r>
            <a:r>
              <a:rPr lang="ko-KR" altLang="en-US" sz="700" dirty="0" smtClean="0">
                <a:solidFill>
                  <a:schemeClr val="bg1"/>
                </a:solidFill>
              </a:rPr>
              <a:t>추진위</a:t>
            </a:r>
            <a:r>
              <a:rPr lang="en-US" altLang="ko-KR" sz="700" dirty="0" smtClean="0">
                <a:solidFill>
                  <a:schemeClr val="bg1"/>
                </a:solidFill>
              </a:rPr>
              <a:t>/</a:t>
            </a:r>
            <a:r>
              <a:rPr lang="ko-KR" altLang="en-US" sz="700" dirty="0" err="1" smtClean="0">
                <a:solidFill>
                  <a:schemeClr val="bg1"/>
                </a:solidFill>
              </a:rPr>
              <a:t>시공사</a:t>
            </a:r>
            <a:r>
              <a:rPr lang="en-US" altLang="ko-KR" sz="700" dirty="0" smtClean="0">
                <a:solidFill>
                  <a:schemeClr val="bg1"/>
                </a:solidFill>
              </a:rPr>
              <a:t>/</a:t>
            </a:r>
            <a:r>
              <a:rPr lang="ko-KR" altLang="en-US" sz="700" dirty="0" err="1" smtClean="0">
                <a:solidFill>
                  <a:schemeClr val="bg1"/>
                </a:solidFill>
              </a:rPr>
              <a:t>신탁사</a:t>
            </a:r>
            <a:r>
              <a:rPr lang="en-US" altLang="ko-KR" sz="7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altLang="ko-KR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 - </a:t>
            </a:r>
            <a:r>
              <a:rPr lang="ko-KR" altLang="en-US" sz="700" dirty="0" smtClean="0">
                <a:solidFill>
                  <a:schemeClr val="bg1"/>
                </a:solidFill>
              </a:rPr>
              <a:t>자금관리운영 규정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 </a:t>
            </a:r>
            <a:r>
              <a:rPr lang="ko-KR" altLang="en-US" sz="700" dirty="0" smtClean="0">
                <a:solidFill>
                  <a:schemeClr val="bg1"/>
                </a:solidFill>
              </a:rPr>
              <a:t>통장관리계좌 개설</a:t>
            </a:r>
            <a:endParaRPr lang="en-US" altLang="ko-KR" sz="700" dirty="0" smtClean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08659" y="1831911"/>
            <a:ext cx="1462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조합원으로 임의단체 구성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회의록</a:t>
            </a:r>
            <a:r>
              <a:rPr lang="en-US" altLang="ko-KR" sz="700" dirty="0" smtClean="0">
                <a:solidFill>
                  <a:schemeClr val="bg1"/>
                </a:solidFill>
              </a:rPr>
              <a:t>/</a:t>
            </a:r>
            <a:r>
              <a:rPr lang="ko-KR" altLang="en-US" sz="700" dirty="0" smtClean="0">
                <a:solidFill>
                  <a:schemeClr val="bg1"/>
                </a:solidFill>
              </a:rPr>
              <a:t>규약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사업주체로 인정 성격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 </a:t>
            </a:r>
            <a:r>
              <a:rPr lang="ko-KR" altLang="en-US" sz="700" dirty="0" smtClean="0">
                <a:solidFill>
                  <a:schemeClr val="bg1"/>
                </a:solidFill>
              </a:rPr>
              <a:t>별도로 </a:t>
            </a:r>
            <a:r>
              <a:rPr lang="ko-KR" altLang="en-US" sz="700" dirty="0" err="1" smtClean="0">
                <a:solidFill>
                  <a:schemeClr val="bg1"/>
                </a:solidFill>
              </a:rPr>
              <a:t>정해진</a:t>
            </a:r>
            <a:r>
              <a:rPr lang="ko-KR" altLang="en-US" sz="700" dirty="0" smtClean="0">
                <a:solidFill>
                  <a:schemeClr val="bg1"/>
                </a:solidFill>
              </a:rPr>
              <a:t> 시기는 없음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4305" y="5204844"/>
            <a:ext cx="2085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국토교통부 조합원 검색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금융결제원 주택당첨사실 확인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err="1" smtClean="0">
                <a:solidFill>
                  <a:schemeClr val="bg1"/>
                </a:solidFill>
              </a:rPr>
              <a:t>승인권자</a:t>
            </a:r>
            <a:r>
              <a:rPr lang="en-US" altLang="ko-KR" sz="700" dirty="0" smtClean="0">
                <a:solidFill>
                  <a:schemeClr val="bg1"/>
                </a:solidFill>
              </a:rPr>
              <a:t>:</a:t>
            </a:r>
            <a:r>
              <a:rPr lang="ko-KR" altLang="en-US" sz="700" dirty="0" smtClean="0">
                <a:solidFill>
                  <a:schemeClr val="bg1"/>
                </a:solidFill>
              </a:rPr>
              <a:t>시장</a:t>
            </a:r>
            <a:r>
              <a:rPr lang="en-US" altLang="ko-KR" sz="700" dirty="0" smtClean="0">
                <a:solidFill>
                  <a:schemeClr val="bg1"/>
                </a:solidFill>
              </a:rPr>
              <a:t>,</a:t>
            </a:r>
            <a:r>
              <a:rPr lang="ko-KR" altLang="en-US" sz="700" dirty="0" smtClean="0">
                <a:solidFill>
                  <a:schemeClr val="bg1"/>
                </a:solidFill>
              </a:rPr>
              <a:t>군수</a:t>
            </a:r>
            <a:r>
              <a:rPr lang="en-US" altLang="ko-KR" sz="700" dirty="0" smtClean="0">
                <a:solidFill>
                  <a:schemeClr val="bg1"/>
                </a:solidFill>
              </a:rPr>
              <a:t>,</a:t>
            </a:r>
            <a:r>
              <a:rPr lang="ko-KR" altLang="en-US" sz="700" dirty="0" smtClean="0">
                <a:solidFill>
                  <a:schemeClr val="bg1"/>
                </a:solidFill>
              </a:rPr>
              <a:t>구청장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 </a:t>
            </a:r>
            <a:r>
              <a:rPr lang="ko-KR" altLang="en-US" sz="700" dirty="0" err="1" smtClean="0">
                <a:solidFill>
                  <a:schemeClr val="bg1"/>
                </a:solidFill>
              </a:rPr>
              <a:t>설립후</a:t>
            </a:r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1</a:t>
            </a:r>
            <a:r>
              <a:rPr lang="ko-KR" altLang="en-US" sz="700" dirty="0" smtClean="0">
                <a:solidFill>
                  <a:schemeClr val="bg1"/>
                </a:solidFill>
              </a:rPr>
              <a:t>년 내 조합 회계보고</a:t>
            </a:r>
            <a:r>
              <a:rPr lang="en-US" altLang="ko-KR" sz="700" dirty="0" smtClean="0">
                <a:solidFill>
                  <a:schemeClr val="bg1"/>
                </a:solidFill>
              </a:rPr>
              <a:t>(</a:t>
            </a:r>
            <a:r>
              <a:rPr lang="ko-KR" altLang="en-US" sz="700" dirty="0" smtClean="0">
                <a:solidFill>
                  <a:schemeClr val="bg1"/>
                </a:solidFill>
              </a:rPr>
              <a:t>감사보고</a:t>
            </a:r>
            <a:r>
              <a:rPr lang="en-US" altLang="ko-KR" sz="7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71145" y="5196469"/>
            <a:ext cx="237224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err="1" smtClean="0">
                <a:solidFill>
                  <a:schemeClr val="bg1"/>
                </a:solidFill>
              </a:rPr>
              <a:t>해당시</a:t>
            </a:r>
            <a:r>
              <a:rPr lang="en-US" altLang="ko-KR" sz="700" dirty="0" smtClean="0">
                <a:solidFill>
                  <a:schemeClr val="bg1"/>
                </a:solidFill>
              </a:rPr>
              <a:t>/</a:t>
            </a:r>
            <a:r>
              <a:rPr lang="ko-KR" altLang="en-US" sz="700" dirty="0" smtClean="0">
                <a:solidFill>
                  <a:schemeClr val="bg1"/>
                </a:solidFill>
              </a:rPr>
              <a:t>군 거주 </a:t>
            </a:r>
            <a:r>
              <a:rPr lang="en-US" altLang="ko-KR" sz="700" dirty="0" smtClean="0">
                <a:solidFill>
                  <a:schemeClr val="bg1"/>
                </a:solidFill>
              </a:rPr>
              <a:t>6</a:t>
            </a:r>
            <a:r>
              <a:rPr lang="ko-KR" altLang="en-US" sz="700" dirty="0" smtClean="0">
                <a:solidFill>
                  <a:schemeClr val="bg1"/>
                </a:solidFill>
              </a:rPr>
              <a:t>개월 이상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무주택자</a:t>
            </a:r>
            <a:r>
              <a:rPr lang="en-US" altLang="ko-KR" sz="700" dirty="0" smtClean="0">
                <a:solidFill>
                  <a:schemeClr val="bg1"/>
                </a:solidFill>
              </a:rPr>
              <a:t>(</a:t>
            </a:r>
            <a:r>
              <a:rPr lang="ko-KR" altLang="en-US" sz="700" dirty="0" smtClean="0">
                <a:solidFill>
                  <a:schemeClr val="bg1"/>
                </a:solidFill>
              </a:rPr>
              <a:t>전용 </a:t>
            </a:r>
            <a:r>
              <a:rPr lang="en-US" altLang="ko-KR" sz="700" dirty="0" smtClean="0">
                <a:solidFill>
                  <a:schemeClr val="bg1"/>
                </a:solidFill>
              </a:rPr>
              <a:t>85</a:t>
            </a:r>
            <a:r>
              <a:rPr lang="ko-KR" altLang="en-US" sz="700" dirty="0" smtClean="0">
                <a:solidFill>
                  <a:schemeClr val="bg1"/>
                </a:solidFill>
              </a:rPr>
              <a:t>㎡이하 주택 소유자 포함</a:t>
            </a:r>
            <a:r>
              <a:rPr lang="en-US" altLang="ko-KR" sz="700" dirty="0" smtClean="0">
                <a:solidFill>
                  <a:schemeClr val="bg1"/>
                </a:solidFill>
              </a:rPr>
              <a:t>)</a:t>
            </a:r>
          </a:p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건설예정세대수의 </a:t>
            </a:r>
            <a:r>
              <a:rPr lang="en-US" altLang="ko-KR" sz="700" dirty="0" smtClean="0">
                <a:solidFill>
                  <a:schemeClr val="bg1"/>
                </a:solidFill>
              </a:rPr>
              <a:t>50%</a:t>
            </a:r>
            <a:r>
              <a:rPr lang="ko-KR" altLang="en-US" sz="700" dirty="0" smtClean="0">
                <a:solidFill>
                  <a:schemeClr val="bg1"/>
                </a:solidFill>
              </a:rPr>
              <a:t>이상 조합원 모집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en-US" altLang="ko-KR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  (</a:t>
            </a:r>
            <a:r>
              <a:rPr lang="ko-KR" altLang="en-US" sz="700" dirty="0" smtClean="0">
                <a:solidFill>
                  <a:schemeClr val="bg1"/>
                </a:solidFill>
              </a:rPr>
              <a:t>최소 </a:t>
            </a:r>
            <a:r>
              <a:rPr lang="en-US" altLang="ko-KR" sz="700" dirty="0" smtClean="0">
                <a:solidFill>
                  <a:schemeClr val="bg1"/>
                </a:solidFill>
              </a:rPr>
              <a:t>20</a:t>
            </a:r>
            <a:r>
              <a:rPr lang="ko-KR" altLang="en-US" sz="700" dirty="0" smtClean="0">
                <a:solidFill>
                  <a:schemeClr val="bg1"/>
                </a:solidFill>
              </a:rPr>
              <a:t>인 이상</a:t>
            </a:r>
            <a:r>
              <a:rPr lang="en-US" altLang="ko-KR" sz="7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사업대장토지 면적 </a:t>
            </a:r>
            <a:r>
              <a:rPr lang="en-US" altLang="ko-KR" sz="700" dirty="0" smtClean="0">
                <a:solidFill>
                  <a:schemeClr val="bg1"/>
                </a:solidFill>
              </a:rPr>
              <a:t>80%</a:t>
            </a:r>
            <a:r>
              <a:rPr lang="ko-KR" altLang="en-US" sz="700" dirty="0" smtClean="0">
                <a:solidFill>
                  <a:schemeClr val="bg1"/>
                </a:solidFill>
              </a:rPr>
              <a:t>이상의 토지사용승낙서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en-US" altLang="ko-KR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 (</a:t>
            </a:r>
            <a:r>
              <a:rPr lang="ko-KR" altLang="en-US" sz="700" dirty="0" err="1" smtClean="0">
                <a:solidFill>
                  <a:schemeClr val="bg1"/>
                </a:solidFill>
              </a:rPr>
              <a:t>근저당권자</a:t>
            </a:r>
            <a:r>
              <a:rPr lang="en-US" altLang="ko-KR" sz="700" dirty="0" smtClean="0">
                <a:solidFill>
                  <a:schemeClr val="bg1"/>
                </a:solidFill>
              </a:rPr>
              <a:t>(</a:t>
            </a:r>
            <a:r>
              <a:rPr lang="ko-KR" altLang="en-US" sz="700" dirty="0" err="1" smtClean="0">
                <a:solidFill>
                  <a:schemeClr val="bg1"/>
                </a:solidFill>
              </a:rPr>
              <a:t>지상권자</a:t>
            </a:r>
            <a:r>
              <a:rPr lang="ko-KR" altLang="en-US" sz="700" dirty="0" smtClean="0">
                <a:solidFill>
                  <a:schemeClr val="bg1"/>
                </a:solidFill>
              </a:rPr>
              <a:t> 포함</a:t>
            </a:r>
            <a:r>
              <a:rPr lang="en-US" altLang="ko-KR" sz="700" dirty="0" smtClean="0">
                <a:solidFill>
                  <a:schemeClr val="bg1"/>
                </a:solidFill>
              </a:rPr>
              <a:t>)</a:t>
            </a:r>
            <a:r>
              <a:rPr lang="ko-KR" altLang="en-US" sz="700" dirty="0" smtClean="0">
                <a:solidFill>
                  <a:schemeClr val="bg1"/>
                </a:solidFill>
              </a:rPr>
              <a:t>등 권리제한자의 동의서</a:t>
            </a:r>
            <a:r>
              <a:rPr lang="en-US" altLang="ko-KR" sz="700" dirty="0" smtClean="0">
                <a:solidFill>
                  <a:schemeClr val="bg1"/>
                </a:solidFill>
              </a:rPr>
              <a:t>) ·</a:t>
            </a:r>
            <a:r>
              <a:rPr lang="ko-KR" altLang="en-US" sz="700" dirty="0" smtClean="0">
                <a:solidFill>
                  <a:schemeClr val="bg1"/>
                </a:solidFill>
              </a:rPr>
              <a:t>설립인가 처리기간</a:t>
            </a:r>
            <a:r>
              <a:rPr lang="en-US" altLang="ko-KR" sz="700" dirty="0" smtClean="0">
                <a:solidFill>
                  <a:schemeClr val="bg1"/>
                </a:solidFill>
              </a:rPr>
              <a:t>:16</a:t>
            </a:r>
            <a:r>
              <a:rPr lang="ko-KR" altLang="en-US" sz="700" dirty="0" smtClean="0">
                <a:solidFill>
                  <a:schemeClr val="bg1"/>
                </a:solidFill>
              </a:rPr>
              <a:t>일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68403" y="5214686"/>
            <a:ext cx="11035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창립총회 회의록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조합장 선정동의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사업계획동의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조합규약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err="1" smtClean="0">
                <a:solidFill>
                  <a:schemeClr val="bg1"/>
                </a:solidFill>
              </a:rPr>
              <a:t>시공사</a:t>
            </a:r>
            <a:r>
              <a:rPr lang="ko-KR" altLang="en-US" sz="700" dirty="0" smtClean="0">
                <a:solidFill>
                  <a:schemeClr val="bg1"/>
                </a:solidFill>
              </a:rPr>
              <a:t> 선정동의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68906" y="5204844"/>
            <a:ext cx="17198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토지대금 납부 조건 협의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토지사용 승낙서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지상권</a:t>
            </a:r>
            <a:r>
              <a:rPr lang="en-US" altLang="ko-KR" sz="700" dirty="0" smtClean="0">
                <a:solidFill>
                  <a:schemeClr val="bg1"/>
                </a:solidFill>
              </a:rPr>
              <a:t>/</a:t>
            </a:r>
            <a:r>
              <a:rPr lang="ko-KR" altLang="en-US" sz="700" dirty="0" err="1" smtClean="0">
                <a:solidFill>
                  <a:schemeClr val="bg1"/>
                </a:solidFill>
              </a:rPr>
              <a:t>근저당권자</a:t>
            </a:r>
            <a:r>
              <a:rPr lang="ko-KR" altLang="en-US" sz="700" dirty="0" smtClean="0">
                <a:solidFill>
                  <a:schemeClr val="bg1"/>
                </a:solidFill>
              </a:rPr>
              <a:t> 동의서 </a:t>
            </a:r>
            <a:r>
              <a:rPr lang="ko-KR" altLang="en-US" sz="700" dirty="0" err="1" smtClean="0">
                <a:solidFill>
                  <a:schemeClr val="bg1"/>
                </a:solidFill>
              </a:rPr>
              <a:t>징구</a:t>
            </a:r>
            <a:endParaRPr lang="en-US" altLang="ko-KR" sz="700" dirty="0" smtClean="0">
              <a:solidFill>
                <a:schemeClr val="bg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442798" y="3321278"/>
            <a:ext cx="2215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</a:rPr>
              <a:t> </a:t>
            </a:r>
            <a:endParaRPr lang="ko-KR" altLang="en-US" dirty="0"/>
          </a:p>
        </p:txBody>
      </p:sp>
      <p:sp>
        <p:nvSpPr>
          <p:cNvPr id="36" name="직사각형 35"/>
          <p:cNvSpPr/>
          <p:nvPr/>
        </p:nvSpPr>
        <p:spPr>
          <a:xfrm>
            <a:off x="2031723" y="3897052"/>
            <a:ext cx="3888432" cy="360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HY동녘B" pitchFamily="18" charset="-127"/>
                <a:ea typeface="HY동녘B" pitchFamily="18" charset="-127"/>
              </a:rPr>
              <a:t> 주택조합 설립</a:t>
            </a:r>
            <a:endParaRPr lang="ko-KR" altLang="en-US" sz="16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109952" y="620689"/>
            <a:ext cx="8924096" cy="6048672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포인트가 12개인 별 37"/>
          <p:cNvSpPr/>
          <p:nvPr/>
        </p:nvSpPr>
        <p:spPr>
          <a:xfrm>
            <a:off x="4874075" y="3817726"/>
            <a:ext cx="936104" cy="518691"/>
          </a:xfrm>
          <a:prstGeom prst="star12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3</a:t>
            </a:r>
            <a:r>
              <a:rPr lang="ko-KR" altLang="en-US" sz="900" b="1" dirty="0" smtClean="0"/>
              <a:t>개</a:t>
            </a:r>
            <a:r>
              <a:rPr lang="ko-KR" altLang="en-US" sz="900" dirty="0" smtClean="0"/>
              <a:t>월</a:t>
            </a:r>
            <a:endParaRPr lang="ko-KR" altLang="en-US" sz="900" dirty="0"/>
          </a:p>
        </p:txBody>
      </p:sp>
      <p:sp>
        <p:nvSpPr>
          <p:cNvPr id="39" name="포인트가 12개인 별 38"/>
          <p:cNvSpPr/>
          <p:nvPr/>
        </p:nvSpPr>
        <p:spPr>
          <a:xfrm>
            <a:off x="6699066" y="1232756"/>
            <a:ext cx="725989" cy="442788"/>
          </a:xfrm>
          <a:prstGeom prst="star12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/>
              <a:t>3~6</a:t>
            </a:r>
            <a:r>
              <a:rPr lang="ko-KR" altLang="en-US" sz="700" b="1" dirty="0" smtClean="0"/>
              <a:t>개</a:t>
            </a:r>
            <a:r>
              <a:rPr lang="ko-KR" altLang="en-US" sz="700" dirty="0" smtClean="0"/>
              <a:t>월</a:t>
            </a:r>
            <a:endParaRPr lang="ko-KR" altLang="en-US" sz="700" dirty="0"/>
          </a:p>
        </p:txBody>
      </p:sp>
      <p:sp>
        <p:nvSpPr>
          <p:cNvPr id="40" name="포인트가 12개인 별 39"/>
          <p:cNvSpPr/>
          <p:nvPr/>
        </p:nvSpPr>
        <p:spPr>
          <a:xfrm>
            <a:off x="2245826" y="1211770"/>
            <a:ext cx="863023" cy="376185"/>
          </a:xfrm>
          <a:prstGeom prst="star12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2</a:t>
            </a:r>
            <a:r>
              <a:rPr lang="ko-KR" altLang="en-US" sz="800" b="1" dirty="0" smtClean="0"/>
              <a:t>개</a:t>
            </a:r>
            <a:r>
              <a:rPr lang="ko-KR" altLang="en-US" sz="800" dirty="0" smtClean="0"/>
              <a:t>월</a:t>
            </a:r>
            <a:endParaRPr lang="ko-KR" alt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46927"/>
            <a:ext cx="587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지역주택조합 사업시행 절차</a:t>
            </a:r>
            <a:r>
              <a:rPr lang="en-US" altLang="ko-KR" sz="1400" dirty="0" smtClean="0">
                <a:solidFill>
                  <a:schemeClr val="bg1"/>
                </a:solidFill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</a:rPr>
              <a:t>범물동</a:t>
            </a:r>
            <a:r>
              <a:rPr lang="ko-KR" altLang="en-US" sz="1400" dirty="0" smtClean="0">
                <a:solidFill>
                  <a:schemeClr val="bg1"/>
                </a:solidFill>
              </a:rPr>
              <a:t> 지역주택조합 사례참조</a:t>
            </a:r>
            <a:r>
              <a:rPr lang="en-US" altLang="ko-KR" sz="1400" dirty="0" smtClean="0">
                <a:solidFill>
                  <a:schemeClr val="bg1"/>
                </a:solidFill>
              </a:rPr>
              <a:t>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49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namhee\Desktop\PPT이미지모음\이미지 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43"/>
            <a:ext cx="9144000" cy="6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직사각형 3"/>
          <p:cNvSpPr/>
          <p:nvPr/>
        </p:nvSpPr>
        <p:spPr>
          <a:xfrm>
            <a:off x="179512" y="573533"/>
            <a:ext cx="504056" cy="30013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HY동녘B" pitchFamily="18" charset="-127"/>
                <a:ea typeface="HY동녘B" pitchFamily="18" charset="-127"/>
              </a:rPr>
              <a:t>인</a:t>
            </a:r>
            <a:endParaRPr lang="en-US" altLang="ko-KR" sz="160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en-US" altLang="ko-KR" sz="1600" dirty="0" smtClean="0">
                <a:latin typeface="HY동녘B" pitchFamily="18" charset="-127"/>
                <a:ea typeface="HY동녘B" pitchFamily="18" charset="-127"/>
              </a:rPr>
              <a:t>.</a:t>
            </a:r>
            <a:endParaRPr lang="en-US" altLang="ko-KR" sz="1600" dirty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1600" dirty="0" smtClean="0">
                <a:latin typeface="HY동녘B" pitchFamily="18" charset="-127"/>
                <a:ea typeface="HY동녘B" pitchFamily="18" charset="-127"/>
              </a:rPr>
              <a:t>허가</a:t>
            </a:r>
            <a:endParaRPr lang="en-US" altLang="ko-KR" sz="160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endParaRPr lang="en-US" altLang="ko-KR" sz="1600" dirty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1600" dirty="0" smtClean="0">
                <a:latin typeface="HY동녘B" pitchFamily="18" charset="-127"/>
                <a:ea typeface="HY동녘B" pitchFamily="18" charset="-127"/>
              </a:rPr>
              <a:t>진행</a:t>
            </a:r>
            <a:endParaRPr lang="ko-KR" altLang="en-US" sz="16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809276" y="1412776"/>
            <a:ext cx="974068" cy="5421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도서작성</a:t>
            </a:r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제안서 제출</a:t>
            </a:r>
            <a:endParaRPr lang="ko-KR" altLang="en-US" sz="11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092279" y="1387252"/>
            <a:ext cx="883013" cy="5299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latin typeface="HY동녘B" pitchFamily="18" charset="-127"/>
                <a:ea typeface="HY동녘B" pitchFamily="18" charset="-127"/>
              </a:rPr>
              <a:t>공사도급</a:t>
            </a:r>
            <a:endParaRPr lang="en-US" altLang="ko-KR" sz="105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1050" dirty="0" smtClean="0">
                <a:latin typeface="HY동녘B" pitchFamily="18" charset="-127"/>
                <a:ea typeface="HY동녘B" pitchFamily="18" charset="-127"/>
              </a:rPr>
              <a:t>계</a:t>
            </a:r>
            <a:r>
              <a:rPr lang="ko-KR" altLang="en-US" sz="1050" dirty="0">
                <a:latin typeface="HY동녘B" pitchFamily="18" charset="-127"/>
                <a:ea typeface="HY동녘B" pitchFamily="18" charset="-127"/>
              </a:rPr>
              <a:t>약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5948534" y="1387251"/>
            <a:ext cx="1080121" cy="5173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조합변경</a:t>
            </a:r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신청</a:t>
            </a:r>
            <a:r>
              <a:rPr lang="en-US" altLang="ko-KR" sz="1100" dirty="0" smtClean="0">
                <a:latin typeface="HY동녘B" pitchFamily="18" charset="-127"/>
                <a:ea typeface="HY동녘B" pitchFamily="18" charset="-127"/>
              </a:rPr>
              <a:t>/</a:t>
            </a:r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승인</a:t>
            </a:r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771145" y="1399863"/>
            <a:ext cx="1055986" cy="5425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latin typeface="HY동녘B" pitchFamily="18" charset="-127"/>
                <a:ea typeface="HY동녘B" pitchFamily="18" charset="-127"/>
              </a:rPr>
              <a:t>지구단위계획</a:t>
            </a:r>
            <a:endParaRPr lang="en-US" altLang="ko-KR" sz="105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1050" dirty="0" smtClean="0">
                <a:latin typeface="HY동녘B" pitchFamily="18" charset="-127"/>
                <a:ea typeface="HY동녘B" pitchFamily="18" charset="-127"/>
              </a:rPr>
              <a:t>승인</a:t>
            </a:r>
            <a:r>
              <a:rPr lang="en-US" altLang="ko-KR" sz="1050" dirty="0" smtClean="0">
                <a:latin typeface="HY동녘B" pitchFamily="18" charset="-127"/>
                <a:ea typeface="HY동녘B" pitchFamily="18" charset="-127"/>
              </a:rPr>
              <a:t>,</a:t>
            </a:r>
            <a:r>
              <a:rPr lang="ko-KR" altLang="en-US" sz="1050" dirty="0" smtClean="0">
                <a:latin typeface="HY동녘B" pitchFamily="18" charset="-127"/>
                <a:ea typeface="HY동녘B" pitchFamily="18" charset="-127"/>
              </a:rPr>
              <a:t>고시</a:t>
            </a:r>
            <a:endParaRPr lang="ko-KR" altLang="en-US" sz="105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877073" y="1399863"/>
            <a:ext cx="805282" cy="5299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지구단위</a:t>
            </a:r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계획입안</a:t>
            </a:r>
            <a:endParaRPr lang="ko-KR" altLang="en-US" sz="1100" dirty="0">
              <a:latin typeface="HY동녘B" pitchFamily="18" charset="-127"/>
              <a:ea typeface="HY동녘B" pitchFamily="18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1669410" y="1691667"/>
            <a:ext cx="227867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5342127" y="1641003"/>
            <a:ext cx="232792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모서리가 둥근 직사각형 18"/>
          <p:cNvSpPr/>
          <p:nvPr/>
        </p:nvSpPr>
        <p:spPr>
          <a:xfrm>
            <a:off x="834305" y="4653136"/>
            <a:ext cx="1322044" cy="4320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HY동녘B" pitchFamily="18" charset="-127"/>
                <a:ea typeface="HY동녘B" pitchFamily="18" charset="-127"/>
              </a:rPr>
              <a:t>조합청산</a:t>
            </a:r>
            <a:endParaRPr lang="en-US" altLang="ko-KR" sz="120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1200" dirty="0" smtClean="0">
                <a:latin typeface="HY동녘B" pitchFamily="18" charset="-127"/>
                <a:ea typeface="HY동녘B" pitchFamily="18" charset="-127"/>
              </a:rPr>
              <a:t>및 해산</a:t>
            </a:r>
            <a:endParaRPr lang="ko-KR" altLang="en-US" sz="12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323318" y="4651427"/>
            <a:ext cx="1127560" cy="4448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준공 및 입주</a:t>
            </a:r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636050" y="4640284"/>
            <a:ext cx="1083239" cy="4626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사전점</a:t>
            </a:r>
            <a:r>
              <a:rPr lang="ko-KR" altLang="en-US" sz="1100" dirty="0">
                <a:latin typeface="HY동녘B" pitchFamily="18" charset="-127"/>
                <a:ea typeface="HY동녘B" pitchFamily="18" charset="-127"/>
              </a:rPr>
              <a:t>검</a:t>
            </a:r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 flipH="1">
            <a:off x="2093604" y="4865108"/>
            <a:ext cx="229714" cy="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H="1">
            <a:off x="6732239" y="4895325"/>
            <a:ext cx="296416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4305" y="2105015"/>
            <a:ext cx="11168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토지이용계획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각종영향평가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en-US" altLang="ko-KR" sz="700" dirty="0" smtClean="0">
                <a:solidFill>
                  <a:schemeClr val="bg1"/>
                </a:solidFill>
              </a:rPr>
              <a:t> ·</a:t>
            </a:r>
            <a:r>
              <a:rPr lang="ko-KR" altLang="en-US" sz="700" dirty="0" smtClean="0">
                <a:solidFill>
                  <a:schemeClr val="bg1"/>
                </a:solidFill>
              </a:rPr>
              <a:t>건축계획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관련부서 사전협의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주민공람공고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058" y="2105015"/>
            <a:ext cx="7311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적법성 검토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위원회상의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주민공람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29334" y="2112709"/>
            <a:ext cx="1059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err="1" smtClean="0">
                <a:solidFill>
                  <a:schemeClr val="bg1"/>
                </a:solidFill>
              </a:rPr>
              <a:t>도시계획위</a:t>
            </a:r>
            <a:r>
              <a:rPr lang="ko-KR" altLang="en-US" sz="700" dirty="0" smtClean="0">
                <a:solidFill>
                  <a:schemeClr val="bg1"/>
                </a:solidFill>
              </a:rPr>
              <a:t> 심의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결정고시 및 공고</a:t>
            </a:r>
            <a:endParaRPr lang="en-US" altLang="ko-KR" sz="700" dirty="0" smtClean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06089" y="2112709"/>
            <a:ext cx="9130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공개모집방식</a:t>
            </a:r>
            <a:endParaRPr lang="en-US" altLang="ko-KR" sz="700" dirty="0" smtClean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50560" y="2064776"/>
            <a:ext cx="101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err="1" smtClean="0">
                <a:solidFill>
                  <a:schemeClr val="bg1"/>
                </a:solidFill>
              </a:rPr>
              <a:t>시공사</a:t>
            </a:r>
            <a:r>
              <a:rPr lang="ko-KR" altLang="en-US" sz="700" dirty="0" smtClean="0">
                <a:solidFill>
                  <a:schemeClr val="bg1"/>
                </a:solidFill>
              </a:rPr>
              <a:t> 협약체결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err="1" smtClean="0">
                <a:solidFill>
                  <a:schemeClr val="bg1"/>
                </a:solidFill>
              </a:rPr>
              <a:t>시공사와</a:t>
            </a:r>
            <a:r>
              <a:rPr lang="ko-KR" altLang="en-US" sz="700" dirty="0" smtClean="0">
                <a:solidFill>
                  <a:schemeClr val="bg1"/>
                </a:solidFill>
              </a:rPr>
              <a:t> 공사계약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설계 및 </a:t>
            </a:r>
            <a:r>
              <a:rPr lang="ko-KR" altLang="en-US" sz="700" dirty="0" err="1" smtClean="0">
                <a:solidFill>
                  <a:schemeClr val="bg1"/>
                </a:solidFill>
              </a:rPr>
              <a:t>제반업체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en-US" altLang="ko-KR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  </a:t>
            </a:r>
            <a:r>
              <a:rPr lang="ko-KR" altLang="en-US" sz="700" dirty="0" smtClean="0">
                <a:solidFill>
                  <a:schemeClr val="bg1"/>
                </a:solidFill>
              </a:rPr>
              <a:t>계약체결진행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4305" y="5204844"/>
            <a:ext cx="6610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조합총회 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en-US" altLang="ko-KR" sz="700" dirty="0" smtClean="0">
                <a:solidFill>
                  <a:schemeClr val="bg1"/>
                </a:solidFill>
              </a:rPr>
              <a:t> ·</a:t>
            </a:r>
            <a:r>
              <a:rPr lang="ko-KR" altLang="en-US" sz="700" dirty="0" smtClean="0">
                <a:solidFill>
                  <a:schemeClr val="bg1"/>
                </a:solidFill>
              </a:rPr>
              <a:t>회계감사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해산보고</a:t>
            </a:r>
            <a:endParaRPr lang="en-US" altLang="ko-KR" sz="700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11573" y="5196469"/>
            <a:ext cx="103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잔금</a:t>
            </a:r>
            <a:r>
              <a:rPr lang="en-US" altLang="ko-KR" sz="700" dirty="0" smtClean="0">
                <a:solidFill>
                  <a:schemeClr val="bg1"/>
                </a:solidFill>
              </a:rPr>
              <a:t>/</a:t>
            </a:r>
            <a:r>
              <a:rPr lang="ko-KR" altLang="en-US" sz="700" dirty="0" smtClean="0">
                <a:solidFill>
                  <a:schemeClr val="bg1"/>
                </a:solidFill>
              </a:rPr>
              <a:t>미납금 관리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중도대출 상환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조합업무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5228" y="5195777"/>
            <a:ext cx="1213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감리자 선정 및 계약 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en-US" altLang="ko-KR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 </a:t>
            </a:r>
            <a:r>
              <a:rPr lang="ko-KR" altLang="en-US" sz="700" dirty="0" smtClean="0">
                <a:solidFill>
                  <a:schemeClr val="bg1"/>
                </a:solidFill>
              </a:rPr>
              <a:t>착공신고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사업계획승인일로부터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en-US" altLang="ko-KR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  2</a:t>
            </a:r>
            <a:r>
              <a:rPr lang="ko-KR" altLang="en-US" sz="700" dirty="0" smtClean="0">
                <a:solidFill>
                  <a:schemeClr val="bg1"/>
                </a:solidFill>
              </a:rPr>
              <a:t>년 이내</a:t>
            </a:r>
            <a:endParaRPr lang="en-US" altLang="ko-KR" sz="700" dirty="0" smtClean="0">
              <a:solidFill>
                <a:schemeClr val="bg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442798" y="3321278"/>
            <a:ext cx="2215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</a:rPr>
              <a:t> </a:t>
            </a:r>
            <a:endParaRPr lang="ko-KR" altLang="en-US" dirty="0"/>
          </a:p>
        </p:txBody>
      </p:sp>
      <p:sp>
        <p:nvSpPr>
          <p:cNvPr id="37" name="모서리가 둥근 직사각형 36"/>
          <p:cNvSpPr/>
          <p:nvPr/>
        </p:nvSpPr>
        <p:spPr>
          <a:xfrm>
            <a:off x="179512" y="3833954"/>
            <a:ext cx="504056" cy="24753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HY동녘B" pitchFamily="18" charset="-127"/>
                <a:ea typeface="HY동녘B" pitchFamily="18" charset="-127"/>
              </a:rPr>
              <a:t>분양</a:t>
            </a:r>
            <a:endParaRPr lang="en-US" altLang="ko-KR" sz="160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endParaRPr lang="en-US" altLang="ko-KR" sz="1600" dirty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1600" dirty="0" smtClean="0">
                <a:latin typeface="HY동녘B" pitchFamily="18" charset="-127"/>
                <a:ea typeface="HY동녘B" pitchFamily="18" charset="-127"/>
              </a:rPr>
              <a:t>및</a:t>
            </a:r>
            <a:endParaRPr lang="en-US" altLang="ko-KR" sz="160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endParaRPr lang="en-US" altLang="ko-KR" sz="1600" dirty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1600" dirty="0" smtClean="0">
                <a:latin typeface="HY동녘B" pitchFamily="18" charset="-127"/>
                <a:ea typeface="HY동녘B" pitchFamily="18" charset="-127"/>
              </a:rPr>
              <a:t>공사</a:t>
            </a:r>
            <a:endParaRPr lang="ko-KR" altLang="en-US" sz="16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3914292" y="1412776"/>
            <a:ext cx="840887" cy="5299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smtClean="0">
                <a:latin typeface="HY동녘B" pitchFamily="18" charset="-127"/>
                <a:ea typeface="HY동녘B" pitchFamily="18" charset="-127"/>
              </a:rPr>
              <a:t>건축심의</a:t>
            </a:r>
            <a:endParaRPr lang="ko-KR" altLang="en-US" sz="11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4868343" y="1387251"/>
            <a:ext cx="1000119" cy="5299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추가조합원</a:t>
            </a:r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모집</a:t>
            </a:r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8054924" y="1387251"/>
            <a:ext cx="981572" cy="5474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latin typeface="HY동녘B" pitchFamily="18" charset="-127"/>
                <a:ea typeface="HY동녘B" pitchFamily="18" charset="-127"/>
              </a:rPr>
              <a:t>사업계획</a:t>
            </a:r>
            <a:endParaRPr lang="en-US" altLang="ko-KR" sz="105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1050" dirty="0" err="1" smtClean="0">
                <a:latin typeface="HY동녘B" pitchFamily="18" charset="-127"/>
                <a:ea typeface="HY동녘B" pitchFamily="18" charset="-127"/>
              </a:rPr>
              <a:t>신청및승</a:t>
            </a:r>
            <a:r>
              <a:rPr lang="ko-KR" altLang="en-US" sz="1050" dirty="0" err="1">
                <a:latin typeface="HY동녘B" pitchFamily="18" charset="-127"/>
                <a:ea typeface="HY동녘B" pitchFamily="18" charset="-127"/>
              </a:rPr>
              <a:t>인</a:t>
            </a:r>
            <a:endParaRPr lang="ko-KR" altLang="en-US" sz="1050" dirty="0">
              <a:latin typeface="HY동녘B" pitchFamily="18" charset="-127"/>
              <a:ea typeface="HY동녘B" pitchFamily="18" charset="-127"/>
            </a:endParaRPr>
          </a:p>
        </p:txBody>
      </p:sp>
      <p:cxnSp>
        <p:nvCxnSpPr>
          <p:cNvPr id="47" name="직선 화살표 연결선 46"/>
          <p:cNvCxnSpPr/>
          <p:nvPr/>
        </p:nvCxnSpPr>
        <p:spPr>
          <a:xfrm>
            <a:off x="2583764" y="1691667"/>
            <a:ext cx="227867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/>
          <p:nvPr/>
        </p:nvCxnSpPr>
        <p:spPr>
          <a:xfrm>
            <a:off x="3774685" y="1691667"/>
            <a:ext cx="227867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>
            <a:off x="4719289" y="1691667"/>
            <a:ext cx="227867" cy="0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/>
          <p:nvPr/>
        </p:nvCxnSpPr>
        <p:spPr>
          <a:xfrm>
            <a:off x="5784292" y="1709597"/>
            <a:ext cx="227867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>
            <a:off x="6950039" y="1694988"/>
            <a:ext cx="227867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>
          <a:xfrm>
            <a:off x="7928810" y="1677059"/>
            <a:ext cx="227867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833574" y="2105015"/>
            <a:ext cx="13104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등록사업자</a:t>
            </a:r>
            <a:r>
              <a:rPr lang="en-US" altLang="ko-KR" sz="700" dirty="0" smtClean="0">
                <a:solidFill>
                  <a:schemeClr val="bg1"/>
                </a:solidFill>
              </a:rPr>
              <a:t>(</a:t>
            </a:r>
            <a:r>
              <a:rPr lang="ko-KR" altLang="en-US" sz="700" dirty="0" err="1" smtClean="0">
                <a:solidFill>
                  <a:schemeClr val="bg1"/>
                </a:solidFill>
              </a:rPr>
              <a:t>시공자</a:t>
            </a:r>
            <a:r>
              <a:rPr lang="en-US" altLang="ko-KR" sz="700" dirty="0" smtClean="0">
                <a:solidFill>
                  <a:schemeClr val="bg1"/>
                </a:solidFill>
              </a:rPr>
              <a:t>)</a:t>
            </a:r>
            <a:r>
              <a:rPr lang="ko-KR" altLang="en-US" sz="700" dirty="0" smtClean="0">
                <a:solidFill>
                  <a:schemeClr val="bg1"/>
                </a:solidFill>
              </a:rPr>
              <a:t>선정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대지의 </a:t>
            </a:r>
            <a:r>
              <a:rPr lang="en-US" altLang="ko-KR" sz="700" dirty="0" smtClean="0">
                <a:solidFill>
                  <a:schemeClr val="bg1"/>
                </a:solidFill>
              </a:rPr>
              <a:t>95%</a:t>
            </a:r>
            <a:r>
              <a:rPr lang="ko-KR" altLang="en-US" sz="700" dirty="0" smtClean="0">
                <a:solidFill>
                  <a:schemeClr val="bg1"/>
                </a:solidFill>
              </a:rPr>
              <a:t>이상의 토지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en-US" altLang="ko-KR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  </a:t>
            </a:r>
            <a:r>
              <a:rPr lang="ko-KR" altLang="en-US" sz="700" dirty="0" smtClean="0">
                <a:solidFill>
                  <a:schemeClr val="bg1"/>
                </a:solidFill>
              </a:rPr>
              <a:t>소유권 확보 조건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err="1" smtClean="0">
                <a:solidFill>
                  <a:schemeClr val="bg1"/>
                </a:solidFill>
              </a:rPr>
              <a:t>저당권등</a:t>
            </a:r>
            <a:r>
              <a:rPr lang="ko-KR" altLang="en-US" sz="700" dirty="0" smtClean="0">
                <a:solidFill>
                  <a:schemeClr val="bg1"/>
                </a:solidFill>
              </a:rPr>
              <a:t> 말소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ko-KR" altLang="en-US" sz="700" dirty="0" smtClean="0">
                <a:solidFill>
                  <a:schemeClr val="bg1"/>
                </a:solidFill>
              </a:rPr>
              <a:t> </a:t>
            </a:r>
            <a:r>
              <a:rPr lang="en-US" altLang="ko-KR" sz="700" dirty="0" smtClean="0">
                <a:solidFill>
                  <a:schemeClr val="bg1"/>
                </a:solidFill>
              </a:rPr>
              <a:t>·</a:t>
            </a:r>
            <a:r>
              <a:rPr lang="ko-KR" altLang="en-US" sz="700" dirty="0" smtClean="0">
                <a:solidFill>
                  <a:schemeClr val="bg1"/>
                </a:solidFill>
              </a:rPr>
              <a:t>법정처리기간</a:t>
            </a:r>
            <a:endParaRPr lang="en-US" altLang="ko-KR" sz="700" dirty="0" smtClean="0">
              <a:solidFill>
                <a:schemeClr val="bg1"/>
              </a:solidFill>
            </a:endParaRPr>
          </a:p>
          <a:p>
            <a:r>
              <a:rPr lang="en-US" altLang="ko-KR" sz="700" dirty="0">
                <a:solidFill>
                  <a:schemeClr val="bg1"/>
                </a:solidFill>
              </a:rPr>
              <a:t>  </a:t>
            </a:r>
            <a:r>
              <a:rPr lang="en-US" altLang="ko-KR" sz="700" dirty="0" smtClean="0">
                <a:solidFill>
                  <a:schemeClr val="bg1"/>
                </a:solidFill>
              </a:rPr>
              <a:t>-</a:t>
            </a:r>
            <a:r>
              <a:rPr lang="ko-KR" altLang="en-US" sz="700" dirty="0" smtClean="0">
                <a:solidFill>
                  <a:schemeClr val="bg1"/>
                </a:solidFill>
              </a:rPr>
              <a:t>신청일로부터 </a:t>
            </a:r>
            <a:r>
              <a:rPr lang="en-US" altLang="ko-KR" sz="700" dirty="0" smtClean="0">
                <a:solidFill>
                  <a:schemeClr val="bg1"/>
                </a:solidFill>
              </a:rPr>
              <a:t>60</a:t>
            </a:r>
            <a:r>
              <a:rPr lang="ko-KR" altLang="en-US" sz="700" dirty="0" smtClean="0">
                <a:solidFill>
                  <a:schemeClr val="bg1"/>
                </a:solidFill>
              </a:rPr>
              <a:t>일 이내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4895744" y="4633788"/>
            <a:ext cx="1083239" cy="4626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공사진행</a:t>
            </a:r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7404083" y="4637839"/>
            <a:ext cx="1632413" cy="4626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조합원 분양</a:t>
            </a:r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일반분양</a:t>
            </a:r>
            <a:r>
              <a:rPr lang="en-US" altLang="ko-KR" sz="1100" dirty="0" smtClean="0">
                <a:latin typeface="HY동녘B" pitchFamily="18" charset="-127"/>
                <a:ea typeface="HY동녘B" pitchFamily="18" charset="-127"/>
              </a:rPr>
              <a:t>(M/H)</a:t>
            </a:r>
          </a:p>
        </p:txBody>
      </p:sp>
      <p:sp>
        <p:nvSpPr>
          <p:cNvPr id="45" name="모서리가 둥근 직사각형 44"/>
          <p:cNvSpPr/>
          <p:nvPr/>
        </p:nvSpPr>
        <p:spPr>
          <a:xfrm>
            <a:off x="6124871" y="4653136"/>
            <a:ext cx="1083239" cy="4626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공사착공</a:t>
            </a:r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</p:txBody>
      </p:sp>
      <p:cxnSp>
        <p:nvCxnSpPr>
          <p:cNvPr id="53" name="직선 화살표 연결선 52"/>
          <p:cNvCxnSpPr/>
          <p:nvPr/>
        </p:nvCxnSpPr>
        <p:spPr>
          <a:xfrm flipH="1">
            <a:off x="3406336" y="4862180"/>
            <a:ext cx="229714" cy="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/>
          <p:nvPr/>
        </p:nvCxnSpPr>
        <p:spPr>
          <a:xfrm flipH="1">
            <a:off x="4676375" y="4865104"/>
            <a:ext cx="229714" cy="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/>
          <p:nvPr/>
        </p:nvCxnSpPr>
        <p:spPr>
          <a:xfrm flipH="1">
            <a:off x="5929583" y="4884456"/>
            <a:ext cx="229714" cy="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/>
          <p:nvPr/>
        </p:nvCxnSpPr>
        <p:spPr>
          <a:xfrm flipH="1">
            <a:off x="7174369" y="4862184"/>
            <a:ext cx="229714" cy="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직사각형 58"/>
          <p:cNvSpPr/>
          <p:nvPr/>
        </p:nvSpPr>
        <p:spPr>
          <a:xfrm>
            <a:off x="765592" y="1161987"/>
            <a:ext cx="4025640" cy="18055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4840750" y="1323570"/>
            <a:ext cx="2187905" cy="126442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5098736" y="2461982"/>
            <a:ext cx="1760493" cy="2520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동녘B" pitchFamily="18" charset="-127"/>
                <a:ea typeface="HY동녘B" pitchFamily="18" charset="-127"/>
              </a:rPr>
              <a:t>필요에 따른 추가 절차</a:t>
            </a:r>
            <a:endParaRPr lang="ko-KR" altLang="en-US" sz="16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143637" y="544206"/>
            <a:ext cx="8956178" cy="306005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포인트가 12개인 별 16"/>
          <p:cNvSpPr/>
          <p:nvPr/>
        </p:nvSpPr>
        <p:spPr>
          <a:xfrm>
            <a:off x="4011052" y="856571"/>
            <a:ext cx="936104" cy="518691"/>
          </a:xfrm>
          <a:prstGeom prst="star12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3</a:t>
            </a:r>
            <a:r>
              <a:rPr lang="ko-KR" altLang="en-US" sz="900" b="1" dirty="0" smtClean="0"/>
              <a:t>개</a:t>
            </a:r>
            <a:r>
              <a:rPr lang="ko-KR" altLang="en-US" sz="900" dirty="0" smtClean="0"/>
              <a:t>월</a:t>
            </a:r>
            <a:endParaRPr lang="ko-KR" altLang="en-US" sz="900" dirty="0"/>
          </a:p>
        </p:txBody>
      </p:sp>
      <p:sp>
        <p:nvSpPr>
          <p:cNvPr id="64" name="직사각형 63"/>
          <p:cNvSpPr/>
          <p:nvPr/>
        </p:nvSpPr>
        <p:spPr>
          <a:xfrm>
            <a:off x="143637" y="3797950"/>
            <a:ext cx="8956178" cy="2583378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5" name="직선 화살표 연결선 64"/>
          <p:cNvCxnSpPr/>
          <p:nvPr/>
        </p:nvCxnSpPr>
        <p:spPr>
          <a:xfrm>
            <a:off x="8892480" y="3429000"/>
            <a:ext cx="0" cy="5400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포인트가 12개인 별 65"/>
          <p:cNvSpPr/>
          <p:nvPr/>
        </p:nvSpPr>
        <p:spPr>
          <a:xfrm>
            <a:off x="8100392" y="908208"/>
            <a:ext cx="936104" cy="518691"/>
          </a:xfrm>
          <a:prstGeom prst="star12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3</a:t>
            </a:r>
            <a:r>
              <a:rPr lang="ko-KR" altLang="en-US" sz="900" b="1" dirty="0" smtClean="0"/>
              <a:t>개</a:t>
            </a:r>
            <a:r>
              <a:rPr lang="ko-KR" altLang="en-US" sz="900" dirty="0" smtClean="0"/>
              <a:t>월</a:t>
            </a:r>
            <a:endParaRPr lang="ko-KR" altLang="en-US" sz="900" dirty="0"/>
          </a:p>
        </p:txBody>
      </p:sp>
      <p:sp>
        <p:nvSpPr>
          <p:cNvPr id="62" name="포인트가 12개인 별 61"/>
          <p:cNvSpPr/>
          <p:nvPr/>
        </p:nvSpPr>
        <p:spPr>
          <a:xfrm>
            <a:off x="7928810" y="3429000"/>
            <a:ext cx="936104" cy="518691"/>
          </a:xfrm>
          <a:prstGeom prst="star12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/>
              <a:t>1</a:t>
            </a:r>
            <a:r>
              <a:rPr lang="ko-KR" altLang="en-US" sz="900" b="1" dirty="0" smtClean="0"/>
              <a:t>개</a:t>
            </a:r>
            <a:r>
              <a:rPr lang="ko-KR" altLang="en-US" sz="900" dirty="0" smtClean="0"/>
              <a:t>월</a:t>
            </a:r>
            <a:endParaRPr lang="ko-KR" altLang="en-US" sz="900" dirty="0"/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08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려청자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고려청자">
      <a:majorFont>
        <a:latin typeface="Georgia"/>
        <a:ea typeface=""/>
        <a:cs typeface=""/>
        <a:font script="Grek" typeface="Arial"/>
        <a:font script="Cyrl" typeface="Arial"/>
        <a:font script="Jpan" typeface="HG明朝E"/>
        <a:font script="Hang" typeface="HY견명조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고려청자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2700000" algn="tl">
              <a:srgbClr val="000000">
                <a:alpha val="43137"/>
              </a:srgbClr>
            </a:outerShdw>
          </a:effectLst>
        </a:effectStyle>
        <a:effectStyle>
          <a:effectLst>
            <a:outerShdw blurRad="38100" dist="38100" dir="3000000" algn="tl">
              <a:srgbClr val="000000">
                <a:alpha val="45490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100000"/>
            </a:lightRig>
          </a:scene3d>
          <a:sp3d contourW="12700" prstMaterial="plastic">
            <a:bevelT w="50800" h="63500"/>
            <a:contourClr>
              <a:srgbClr val="000000">
                <a:alpha val="35294"/>
              </a:srgbClr>
            </a:contourClr>
          </a:sp3d>
        </a:effectStyle>
        <a:effectStyle>
          <a:effectLst>
            <a:outerShdw blurRad="63500" dist="63500" dir="3000000" algn="tl">
              <a:srgbClr val="000000">
                <a:alpha val="50196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bevelT w="101600" h="63500"/>
            <a:contourClr>
              <a:srgbClr val="000000">
                <a:alpha val="40784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5000"/>
                <a:shade val="100000"/>
                <a:hueMod val="100000"/>
                <a:satMod val="100000"/>
              </a:schemeClr>
            </a:gs>
            <a:gs pos="20000">
              <a:schemeClr val="phClr">
                <a:tint val="100000"/>
                <a:shade val="75000"/>
                <a:hueMod val="100000"/>
                <a:satMod val="100000"/>
              </a:schemeClr>
            </a:gs>
            <a:gs pos="55000">
              <a:schemeClr val="phClr">
                <a:tint val="97000"/>
                <a:shade val="100000"/>
                <a:hueMod val="100000"/>
                <a:satMod val="100000"/>
              </a:schemeClr>
            </a:gs>
            <a:gs pos="85000">
              <a:schemeClr val="phClr">
                <a:tint val="100000"/>
                <a:shade val="65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0"/>
                <a:shade val="50000"/>
                <a:hueMod val="100000"/>
                <a:satMod val="100000"/>
              </a:schemeClr>
              <a:schemeClr val="phClr">
                <a:tint val="10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614</TotalTime>
  <Words>821</Words>
  <Application>Microsoft Office PowerPoint</Application>
  <PresentationFormat>화면 슬라이드 쇼(4:3)</PresentationFormat>
  <Paragraphs>174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고려청자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지역주택조합</dc:title>
  <dc:creator>dr_lee</dc:creator>
  <cp:lastModifiedBy>namhee kim</cp:lastModifiedBy>
  <cp:revision>37</cp:revision>
  <dcterms:created xsi:type="dcterms:W3CDTF">2015-09-29T10:11:45Z</dcterms:created>
  <dcterms:modified xsi:type="dcterms:W3CDTF">2015-10-06T01:18:14Z</dcterms:modified>
</cp:coreProperties>
</file>